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1.xml" ContentType="application/inkml+xml"/>
  <Override PartName="/ppt/ink/ink2.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handoutMasterIdLst>
    <p:handoutMasterId r:id="rId128"/>
  </p:handoutMasterIdLst>
  <p:sldIdLst>
    <p:sldId id="256" r:id="rId2"/>
    <p:sldId id="513" r:id="rId3"/>
    <p:sldId id="545" r:id="rId4"/>
    <p:sldId id="527" r:id="rId5"/>
    <p:sldId id="528" r:id="rId6"/>
    <p:sldId id="311" r:id="rId7"/>
    <p:sldId id="433" r:id="rId8"/>
    <p:sldId id="257" r:id="rId9"/>
    <p:sldId id="258" r:id="rId10"/>
    <p:sldId id="529" r:id="rId11"/>
    <p:sldId id="530" r:id="rId12"/>
    <p:sldId id="434" r:id="rId13"/>
    <p:sldId id="435" r:id="rId14"/>
    <p:sldId id="436" r:id="rId15"/>
    <p:sldId id="437" r:id="rId16"/>
    <p:sldId id="438" r:id="rId17"/>
    <p:sldId id="439" r:id="rId18"/>
    <p:sldId id="440" r:id="rId19"/>
    <p:sldId id="430" r:id="rId20"/>
    <p:sldId id="441" r:id="rId21"/>
    <p:sldId id="531" r:id="rId22"/>
    <p:sldId id="532" r:id="rId23"/>
    <p:sldId id="416" r:id="rId24"/>
    <p:sldId id="315" r:id="rId25"/>
    <p:sldId id="317" r:id="rId26"/>
    <p:sldId id="431" r:id="rId27"/>
    <p:sldId id="444" r:id="rId28"/>
    <p:sldId id="518" r:id="rId29"/>
    <p:sldId id="445" r:id="rId30"/>
    <p:sldId id="447" r:id="rId31"/>
    <p:sldId id="448" r:id="rId32"/>
    <p:sldId id="443" r:id="rId33"/>
    <p:sldId id="432" r:id="rId34"/>
    <p:sldId id="449" r:id="rId35"/>
    <p:sldId id="450" r:id="rId36"/>
    <p:sldId id="321" r:id="rId37"/>
    <p:sldId id="451" r:id="rId38"/>
    <p:sldId id="452" r:id="rId39"/>
    <p:sldId id="454" r:id="rId40"/>
    <p:sldId id="455" r:id="rId41"/>
    <p:sldId id="533" r:id="rId42"/>
    <p:sldId id="456" r:id="rId43"/>
    <p:sldId id="457" r:id="rId44"/>
    <p:sldId id="459" r:id="rId45"/>
    <p:sldId id="458" r:id="rId46"/>
    <p:sldId id="460" r:id="rId47"/>
    <p:sldId id="340" r:id="rId48"/>
    <p:sldId id="461" r:id="rId49"/>
    <p:sldId id="400" r:id="rId50"/>
    <p:sldId id="576" r:id="rId51"/>
    <p:sldId id="577" r:id="rId52"/>
    <p:sldId id="578" r:id="rId53"/>
    <p:sldId id="579" r:id="rId54"/>
    <p:sldId id="580" r:id="rId55"/>
    <p:sldId id="581" r:id="rId56"/>
    <p:sldId id="582" r:id="rId57"/>
    <p:sldId id="583" r:id="rId58"/>
    <p:sldId id="584" r:id="rId59"/>
    <p:sldId id="462" r:id="rId60"/>
    <p:sldId id="463" r:id="rId61"/>
    <p:sldId id="464" r:id="rId62"/>
    <p:sldId id="465" r:id="rId63"/>
    <p:sldId id="466" r:id="rId64"/>
    <p:sldId id="467" r:id="rId65"/>
    <p:sldId id="469" r:id="rId66"/>
    <p:sldId id="468" r:id="rId67"/>
    <p:sldId id="470" r:id="rId68"/>
    <p:sldId id="471" r:id="rId69"/>
    <p:sldId id="472" r:id="rId70"/>
    <p:sldId id="357" r:id="rId71"/>
    <p:sldId id="473" r:id="rId72"/>
    <p:sldId id="474" r:id="rId73"/>
    <p:sldId id="475" r:id="rId74"/>
    <p:sldId id="534" r:id="rId75"/>
    <p:sldId id="476" r:id="rId76"/>
    <p:sldId id="477" r:id="rId77"/>
    <p:sldId id="478" r:id="rId78"/>
    <p:sldId id="535" r:id="rId79"/>
    <p:sldId id="479" r:id="rId80"/>
    <p:sldId id="536" r:id="rId81"/>
    <p:sldId id="480" r:id="rId82"/>
    <p:sldId id="481" r:id="rId83"/>
    <p:sldId id="482" r:id="rId84"/>
    <p:sldId id="483" r:id="rId85"/>
    <p:sldId id="537" r:id="rId86"/>
    <p:sldId id="484" r:id="rId87"/>
    <p:sldId id="485" r:id="rId88"/>
    <p:sldId id="486" r:id="rId89"/>
    <p:sldId id="525" r:id="rId90"/>
    <p:sldId id="487" r:id="rId91"/>
    <p:sldId id="520" r:id="rId92"/>
    <p:sldId id="488" r:id="rId93"/>
    <p:sldId id="489" r:id="rId94"/>
    <p:sldId id="522" r:id="rId95"/>
    <p:sldId id="491" r:id="rId96"/>
    <p:sldId id="521" r:id="rId97"/>
    <p:sldId id="492" r:id="rId98"/>
    <p:sldId id="493" r:id="rId99"/>
    <p:sldId id="494" r:id="rId100"/>
    <p:sldId id="495" r:id="rId101"/>
    <p:sldId id="496" r:id="rId102"/>
    <p:sldId id="497" r:id="rId103"/>
    <p:sldId id="498" r:id="rId104"/>
    <p:sldId id="499" r:id="rId105"/>
    <p:sldId id="500" r:id="rId106"/>
    <p:sldId id="573" r:id="rId107"/>
    <p:sldId id="523" r:id="rId108"/>
    <p:sldId id="501" r:id="rId109"/>
    <p:sldId id="524" r:id="rId110"/>
    <p:sldId id="502" r:id="rId111"/>
    <p:sldId id="503" r:id="rId112"/>
    <p:sldId id="504" r:id="rId113"/>
    <p:sldId id="519" r:id="rId114"/>
    <p:sldId id="586" r:id="rId115"/>
    <p:sldId id="587" r:id="rId116"/>
    <p:sldId id="588" r:id="rId117"/>
    <p:sldId id="590" r:id="rId118"/>
    <p:sldId id="591" r:id="rId119"/>
    <p:sldId id="505" r:id="rId120"/>
    <p:sldId id="506" r:id="rId121"/>
    <p:sldId id="509" r:id="rId122"/>
    <p:sldId id="507" r:id="rId123"/>
    <p:sldId id="585" r:id="rId124"/>
    <p:sldId id="508" r:id="rId125"/>
    <p:sldId id="510" r:id="rId126"/>
  </p:sldIdLst>
  <p:sldSz cx="9144000" cy="6858000" type="letter"/>
  <p:notesSz cx="9163050" cy="6877050"/>
  <p:kinsoku lang="zh-CN"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b="1" kern="1200">
        <a:solidFill>
          <a:schemeClr val="accent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accent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accent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accent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accent1"/>
        </a:solidFill>
        <a:latin typeface="Arial" panose="020B0604020202020204" pitchFamily="34" charset="0"/>
        <a:ea typeface="+mn-ea"/>
        <a:cs typeface="+mn-cs"/>
      </a:defRPr>
    </a:lvl5pPr>
    <a:lvl6pPr marL="2286000" algn="l" defTabSz="914400" rtl="0" eaLnBrk="1" latinLnBrk="0" hangingPunct="1">
      <a:defRPr sz="2400" b="1" kern="1200">
        <a:solidFill>
          <a:schemeClr val="accent1"/>
        </a:solidFill>
        <a:latin typeface="Arial" panose="020B0604020202020204" pitchFamily="34" charset="0"/>
        <a:ea typeface="+mn-ea"/>
        <a:cs typeface="+mn-cs"/>
      </a:defRPr>
    </a:lvl6pPr>
    <a:lvl7pPr marL="2743200" algn="l" defTabSz="914400" rtl="0" eaLnBrk="1" latinLnBrk="0" hangingPunct="1">
      <a:defRPr sz="2400" b="1" kern="1200">
        <a:solidFill>
          <a:schemeClr val="accent1"/>
        </a:solidFill>
        <a:latin typeface="Arial" panose="020B0604020202020204" pitchFamily="34" charset="0"/>
        <a:ea typeface="+mn-ea"/>
        <a:cs typeface="+mn-cs"/>
      </a:defRPr>
    </a:lvl7pPr>
    <a:lvl8pPr marL="3200400" algn="l" defTabSz="914400" rtl="0" eaLnBrk="1" latinLnBrk="0" hangingPunct="1">
      <a:defRPr sz="2400" b="1" kern="1200">
        <a:solidFill>
          <a:schemeClr val="accent1"/>
        </a:solidFill>
        <a:latin typeface="Arial" panose="020B0604020202020204" pitchFamily="34" charset="0"/>
        <a:ea typeface="+mn-ea"/>
        <a:cs typeface="+mn-cs"/>
      </a:defRPr>
    </a:lvl8pPr>
    <a:lvl9pPr marL="3657600" algn="l" defTabSz="914400" rtl="0" eaLnBrk="1" latinLnBrk="0" hangingPunct="1">
      <a:defRPr sz="2400" b="1" kern="1200">
        <a:solidFill>
          <a:schemeClr val="accent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76">
          <p15:clr>
            <a:srgbClr val="A4A3A4"/>
          </p15:clr>
        </p15:guide>
        <p15:guide id="2" pos="292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00000"/>
    <a:srgbClr val="FF0000"/>
    <a:srgbClr val="CC0000"/>
    <a:srgbClr val="660066"/>
    <a:srgbClr val="000066"/>
    <a:srgbClr val="003300"/>
    <a:srgbClr val="005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80" autoAdjust="0"/>
    <p:restoredTop sz="70433" autoAdjust="0"/>
  </p:normalViewPr>
  <p:slideViewPr>
    <p:cSldViewPr>
      <p:cViewPr varScale="1">
        <p:scale>
          <a:sx n="90" d="100"/>
          <a:sy n="90" d="100"/>
        </p:scale>
        <p:origin x="1913" y="55"/>
      </p:cViewPr>
      <p:guideLst>
        <p:guide orient="horz" pos="2176"/>
        <p:guide pos="292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812"/>
    </p:cViewPr>
  </p:sorterViewPr>
  <p:notesViewPr>
    <p:cSldViewPr>
      <p:cViewPr varScale="1">
        <p:scale>
          <a:sx n="93" d="100"/>
          <a:sy n="93" d="100"/>
        </p:scale>
        <p:origin x="1377" y="45"/>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0407892"/>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04:57:35.476"/>
    </inkml:context>
    <inkml:brush xml:id="br0">
      <inkml:brushProperty name="width" value="0.05" units="cm"/>
      <inkml:brushProperty name="height" value="0.05" units="cm"/>
      <inkml:brushProperty name="color" value="#E71224"/>
    </inkml:brush>
  </inkml:definitions>
  <inkml:trace contextRef="#ctx0" brushRef="#br0">274 852 24575,'2'4'0,"0"0"0,1 0 0,-1-1 0,0 1 0,1-1 0,0 0 0,0 0 0,0 0 0,0 0 0,6 4 0,4 3 0,24 17 0,1-2 0,1-2 0,80 35 0,79 22-488,-54-34-397,2-6-1,156 23 0,309 9-1040,118-32-138,-343-23 1272,-146-4 777,498 19 47,-11-62-223,-505-6-506,-181 27 695,-1-3-1,42-17 1,-67 22 95,0 0 1,0-1-1,0 0 0,-1-1 1,0 0-1,-1-2 1,13-12-1,-20 17 32,-1 0 0,1 0 1,-2-1-1,1 0 0,-1 0 0,0 0 0,0-1 1,-1 1-1,0-1 0,0 0 0,-1 0 1,0 0-1,0 0 0,-1 0 0,1-13 0,-3 3 183,0 0-1,-1 0 0,0 1 1,-2-1-1,0 0 0,-12-31 1,-52-95 1293,68 142-1600,-30-55-1,-3 2 0,-2 0 0,-50-58 0,60 83 0,-2 2 0,-1 1 0,-2 1 0,0 2 0,-1 1 0,-56-32 0,29 27 201,-1 2 1,-117-35-1,-135-13 916,6 2-537,246 57-572,0 2 0,-82-6 0,-127 12-339,36 17-897,-898 117-1599,634-61 2864,-149 23-797,152 16 298,454-94 1347,-44 19 1,69-24-397,1 1-1,-1 0 1,1 0 0,1 2 0,0 0-1,-16 14 1,-92 86-134,117-106-447,-15 17 316,18-19-280,-1-1 1,1 1 0,0 0-1,-1 0 1,1-1-1,0 1 1,-1 0-1,1 0 1,0 0-1,0 0 1,0 0 0,0-1-1,0 1 1,0 0-1,0 0 1,0 0-1,0 0 1,0 0-1,0-1 1,0 1 0,1 0-1,-1 0 1,0 0-1,1-1 1,-1 1-1,1 1 1,10 9-6771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6T04:57:36.866"/>
    </inkml:context>
    <inkml:brush xml:id="br0">
      <inkml:brushProperty name="width" value="0.05" units="cm"/>
      <inkml:brushProperty name="height" value="0.05" units="cm"/>
      <inkml:brushProperty name="color" value="#E71224"/>
    </inkml:brush>
  </inkml:definitions>
  <inkml:trace contextRef="#ctx0" brushRef="#br0">778 701 24575,'15'16'0,"89"89"0,-86-89 0,1-1 0,1 0 0,0-2 0,24 12 0,-12-10 0,1-2 0,1-1 0,1-1 0,40 7 0,149 11 0,204-16-983,3-23-1225,310-25 1790,-205 8 263,-451 23-28,38 0-127,128-22 0,-230 22 516,-1 0 0,0-2 1,0 0-1,0-1 0,-1-1 1,0 0-1,24-16 0,-32 17-56,-1-1-1,0 0 0,0 0 1,-1-1-1,0 0 1,-1-1-1,0 0 1,0 0-1,-1 0 1,0-1-1,-1-1 0,9-21 1,-8 8 42,0 0-1,-2 0 1,-1-1 0,1-27-1,1-11-175,-2 40-16,-2-1 0,-1 0 0,-1 1 0,-7-48 0,6 61 0,-1 1 0,-1 0 0,0 0 0,0 0 0,-1 1 0,0-1 0,-1 1 0,0 0 0,0 0 0,-1 0 0,0 1 0,0 0 0,-1 0 0,-10-9 0,4 8 0,0 0 0,0 1 0,-1 0 0,0 1 0,0 0 0,-1 1 0,0 1 0,-17-4 0,-21-2 0,-55-5 0,90 14 0,-693-54-134,526 45-424,-1328 15 420,911 64 136,12 43-1,547-103-9,20-4 37,0 1 0,0 0 0,0 2 0,1 0 0,-26 14 0,39-16 68,2 1-1,-1 1 0,1 0 0,0 0 1,0 0-1,-11 16 0,4-5-41,1 2-51,0 0 0,1 1 0,1 0 0,1 0 0,1 1 0,-11 45 0,19-65 0,-1 4 0,0 1 0,1-1 0,0 1 0,0 0 0,0-1 0,1 9 0,0-14 0,0 1 0,1-1 0,-1 1 0,0-1 0,1 1 0,0-1 0,-1 1 0,1-1 0,0 1 0,-1-1 0,1 0 0,0 1 0,0-1 0,0 0 0,0 0 0,1 0 0,-1 0 0,0 0 0,0 0 0,1 0 0,-1 0 0,0 0 0,1-1 0,-1 1 0,1-1 0,-1 1 0,1-1 0,-1 1 0,1-1 0,-1 0 0,1 1 0,1-1 0,160 13 0,-103-10 0,0 2 0,68 16 0,64 36 0,-17-5 0,-132-42 0,0-1 0,51 3 0,125-1-1365,-182-8-5461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idx="4294967295"/>
          </p:nvPr>
        </p:nvSpPr>
        <p:spPr bwMode="auto">
          <a:xfrm>
            <a:off x="2878138" y="441325"/>
            <a:ext cx="34242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2051" name="Rectangle 3"/>
          <p:cNvSpPr>
            <a:spLocks noGrp="1" noChangeArrowheads="1"/>
          </p:cNvSpPr>
          <p:nvPr>
            <p:ph type="body" sz="quarter" idx="3"/>
          </p:nvPr>
        </p:nvSpPr>
        <p:spPr bwMode="auto">
          <a:xfrm>
            <a:off x="687388" y="3267075"/>
            <a:ext cx="78994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692" tIns="44550" rIns="90692" bIns="44550" numCol="1" anchor="t" anchorCtr="0" compatLnSpc="1"/>
          <a:lstStyle/>
          <a:p>
            <a:pPr lvl="0"/>
            <a:r>
              <a:rPr lang="en-US" altLang="zh-CN" noProof="0"/>
              <a:t>We want this to be in font 11 and justify.</a:t>
            </a:r>
          </a:p>
        </p:txBody>
      </p:sp>
    </p:spTree>
    <p:extLst>
      <p:ext uri="{BB962C8B-B14F-4D97-AF65-F5344CB8AC3E}">
        <p14:creationId xmlns:p14="http://schemas.microsoft.com/office/powerpoint/2010/main" val="180394633"/>
      </p:ext>
    </p:extLst>
  </p:cSld>
  <p:clrMap bg1="lt1" tx1="dk1" bg2="lt2" tx2="dk2" accent1="accent1" accent2="accent2" accent3="accent3" accent4="accent4" accent5="accent5" accent6="accent6" hlink="hlink" folHlink="folHlink"/>
  <p:hf hdr="0" ftr="0" dt="0"/>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742950" indent="-28575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2pPr>
    <a:lvl3pPr marL="11430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3pPr>
    <a:lvl4pPr marL="16002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4pPr>
    <a:lvl5pPr marL="20574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endParaRPr lang="en-US" altLang="zh-CN"/>
          </a:p>
        </p:txBody>
      </p:sp>
      <p:sp>
        <p:nvSpPr>
          <p:cNvPr id="15363" name="Rectangle 3"/>
          <p:cNvSpPr>
            <a:spLocks noGrp="1" noRot="1" noChangeAspect="1" noChangeArrowheads="1" noTextEdit="1"/>
          </p:cNvSpPr>
          <p:nvPr>
            <p:ph type="sldImg" idx="429496729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684507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kumimoji="1" lang="en-US" altLang="zh-CN" dirty="0"/>
          </a:p>
        </p:txBody>
      </p:sp>
    </p:spTree>
    <p:extLst>
      <p:ext uri="{BB962C8B-B14F-4D97-AF65-F5344CB8AC3E}">
        <p14:creationId xmlns:p14="http://schemas.microsoft.com/office/powerpoint/2010/main" val="32169872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kumimoji="1" lang="en-US" altLang="zh-CN" dirty="0"/>
          </a:p>
        </p:txBody>
      </p:sp>
    </p:spTree>
    <p:extLst>
      <p:ext uri="{BB962C8B-B14F-4D97-AF65-F5344CB8AC3E}">
        <p14:creationId xmlns:p14="http://schemas.microsoft.com/office/powerpoint/2010/main" val="7963620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kumimoji="1" lang="en-US" altLang="zh-CN" dirty="0"/>
          </a:p>
        </p:txBody>
      </p:sp>
    </p:spTree>
    <p:extLst>
      <p:ext uri="{BB962C8B-B14F-4D97-AF65-F5344CB8AC3E}">
        <p14:creationId xmlns:p14="http://schemas.microsoft.com/office/powerpoint/2010/main" val="26525757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5130785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21579305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endParaRPr lang="en-US" altLang="zh-CN"/>
          </a:p>
        </p:txBody>
      </p:sp>
      <p:sp>
        <p:nvSpPr>
          <p:cNvPr id="15363" name="Rectangle 3"/>
          <p:cNvSpPr>
            <a:spLocks noGrp="1" noRot="1" noChangeAspect="1" noChangeArrowheads="1" noTextEdit="1"/>
          </p:cNvSpPr>
          <p:nvPr>
            <p:ph type="sldImg" idx="4294967295"/>
          </p:nvPr>
        </p:nvSpPr>
        <p:spPr/>
      </p:sp>
    </p:spTree>
    <p:extLst>
      <p:ext uri="{BB962C8B-B14F-4D97-AF65-F5344CB8AC3E}">
        <p14:creationId xmlns:p14="http://schemas.microsoft.com/office/powerpoint/2010/main" val="97280948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32815139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zh-CN" altLang="en-US" dirty="0"/>
          </a:p>
        </p:txBody>
      </p:sp>
    </p:spTree>
    <p:extLst>
      <p:ext uri="{BB962C8B-B14F-4D97-AF65-F5344CB8AC3E}">
        <p14:creationId xmlns:p14="http://schemas.microsoft.com/office/powerpoint/2010/main" val="198584906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35267831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3922458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120991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36107387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258253918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35546486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10221900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15077726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1304216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42290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31522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16410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just" defTabSz="914400" rtl="0" eaLnBrk="0" fontAlgn="base" latinLnBrk="0" hangingPunct="0">
              <a:lnSpc>
                <a:spcPct val="90000"/>
              </a:lnSpc>
              <a:spcBef>
                <a:spcPct val="4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3062176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28635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4490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43464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40031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endParaRPr lang="en-US" altLang="zh-CN" dirty="0"/>
          </a:p>
        </p:txBody>
      </p:sp>
      <p:sp>
        <p:nvSpPr>
          <p:cNvPr id="17411" name="Rectangle 3"/>
          <p:cNvSpPr>
            <a:spLocks noGrp="1" noRot="1" noChangeAspect="1" noChangeArrowheads="1" noTextEdit="1"/>
          </p:cNvSpPr>
          <p:nvPr>
            <p:ph type="sldImg" idx="4294967295"/>
          </p:nvPr>
        </p:nvSpPr>
        <p:spPr/>
      </p:sp>
    </p:spTree>
    <p:extLst>
      <p:ext uri="{BB962C8B-B14F-4D97-AF65-F5344CB8AC3E}">
        <p14:creationId xmlns:p14="http://schemas.microsoft.com/office/powerpoint/2010/main" val="1223310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44289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642519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68359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45634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31538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24581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78973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46705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50796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61747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endParaRPr lang="en-US" altLang="zh-CN" dirty="0"/>
          </a:p>
        </p:txBody>
      </p:sp>
      <p:sp>
        <p:nvSpPr>
          <p:cNvPr id="17411" name="Rectangle 3"/>
          <p:cNvSpPr>
            <a:spLocks noGrp="1" noRot="1" noChangeAspect="1" noChangeArrowheads="1" noTextEdit="1"/>
          </p:cNvSpPr>
          <p:nvPr>
            <p:ph type="sldImg" idx="4294967295"/>
          </p:nvPr>
        </p:nvSpPr>
        <p:spPr/>
      </p:sp>
    </p:spTree>
    <p:extLst>
      <p:ext uri="{BB962C8B-B14F-4D97-AF65-F5344CB8AC3E}">
        <p14:creationId xmlns:p14="http://schemas.microsoft.com/office/powerpoint/2010/main" val="141586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12203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04232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636679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34343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19909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070770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Tree>
    <p:extLst>
      <p:ext uri="{BB962C8B-B14F-4D97-AF65-F5344CB8AC3E}">
        <p14:creationId xmlns:p14="http://schemas.microsoft.com/office/powerpoint/2010/main" val="39573375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Tree>
    <p:extLst>
      <p:ext uri="{BB962C8B-B14F-4D97-AF65-F5344CB8AC3E}">
        <p14:creationId xmlns:p14="http://schemas.microsoft.com/office/powerpoint/2010/main" val="3030785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Tree>
    <p:extLst>
      <p:ext uri="{BB962C8B-B14F-4D97-AF65-F5344CB8AC3E}">
        <p14:creationId xmlns:p14="http://schemas.microsoft.com/office/powerpoint/2010/main" val="467532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Tree>
    <p:extLst>
      <p:ext uri="{BB962C8B-B14F-4D97-AF65-F5344CB8AC3E}">
        <p14:creationId xmlns:p14="http://schemas.microsoft.com/office/powerpoint/2010/main" val="4137687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endParaRPr lang="en-US" altLang="zh-CN" dirty="0"/>
          </a:p>
        </p:txBody>
      </p:sp>
      <p:sp>
        <p:nvSpPr>
          <p:cNvPr id="17411" name="Rectangle 3"/>
          <p:cNvSpPr>
            <a:spLocks noGrp="1" noRot="1" noChangeAspect="1" noChangeArrowheads="1" noTextEdit="1"/>
          </p:cNvSpPr>
          <p:nvPr>
            <p:ph type="sldImg" idx="4294967295"/>
          </p:nvPr>
        </p:nvSpPr>
        <p:spPr/>
      </p:sp>
    </p:spTree>
    <p:extLst>
      <p:ext uri="{BB962C8B-B14F-4D97-AF65-F5344CB8AC3E}">
        <p14:creationId xmlns:p14="http://schemas.microsoft.com/office/powerpoint/2010/main" val="1991520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Tree>
    <p:extLst>
      <p:ext uri="{BB962C8B-B14F-4D97-AF65-F5344CB8AC3E}">
        <p14:creationId xmlns:p14="http://schemas.microsoft.com/office/powerpoint/2010/main" val="27946572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endParaRPr lang="en-US" altLang="zh-CN"/>
          </a:p>
        </p:txBody>
      </p:sp>
      <p:sp>
        <p:nvSpPr>
          <p:cNvPr id="15363" name="Rectangle 3"/>
          <p:cNvSpPr>
            <a:spLocks noGrp="1" noRot="1" noChangeAspect="1" noChangeArrowheads="1" noTextEdit="1"/>
          </p:cNvSpPr>
          <p:nvPr>
            <p:ph type="sldImg" idx="4294967295"/>
          </p:nvPr>
        </p:nvSpPr>
        <p:spPr/>
      </p:sp>
    </p:spTree>
    <p:extLst>
      <p:ext uri="{BB962C8B-B14F-4D97-AF65-F5344CB8AC3E}">
        <p14:creationId xmlns:p14="http://schemas.microsoft.com/office/powerpoint/2010/main" val="30008668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endParaRPr lang="en-US" altLang="zh-CN" dirty="0"/>
          </a:p>
        </p:txBody>
      </p:sp>
      <p:sp>
        <p:nvSpPr>
          <p:cNvPr id="17411" name="Rectangle 3"/>
          <p:cNvSpPr>
            <a:spLocks noGrp="1" noRot="1" noChangeAspect="1" noChangeArrowheads="1" noTextEdit="1"/>
          </p:cNvSpPr>
          <p:nvPr>
            <p:ph type="sldImg" idx="4294967295"/>
          </p:nvPr>
        </p:nvSpPr>
        <p:spPr/>
      </p:sp>
    </p:spTree>
    <p:extLst>
      <p:ext uri="{BB962C8B-B14F-4D97-AF65-F5344CB8AC3E}">
        <p14:creationId xmlns:p14="http://schemas.microsoft.com/office/powerpoint/2010/main" val="32336144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endParaRPr lang="en-US" altLang="zh-CN" dirty="0"/>
          </a:p>
        </p:txBody>
      </p:sp>
      <p:sp>
        <p:nvSpPr>
          <p:cNvPr id="17411" name="Rectangle 3"/>
          <p:cNvSpPr>
            <a:spLocks noGrp="1" noRot="1" noChangeAspect="1" noChangeArrowheads="1" noTextEdit="1"/>
          </p:cNvSpPr>
          <p:nvPr>
            <p:ph type="sldImg" idx="4294967295"/>
          </p:nvPr>
        </p:nvSpPr>
        <p:spPr/>
      </p:sp>
    </p:spTree>
    <p:extLst>
      <p:ext uri="{BB962C8B-B14F-4D97-AF65-F5344CB8AC3E}">
        <p14:creationId xmlns:p14="http://schemas.microsoft.com/office/powerpoint/2010/main" val="3554863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136768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90000"/>
              </a:lnSpc>
              <a:spcBef>
                <a:spcPct val="4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31317721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074737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911750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278616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67112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endParaRPr lang="en-US" altLang="zh-CN" dirty="0"/>
          </a:p>
        </p:txBody>
      </p:sp>
      <p:sp>
        <p:nvSpPr>
          <p:cNvPr id="17411" name="Rectangle 3"/>
          <p:cNvSpPr>
            <a:spLocks noGrp="1" noRot="1" noChangeAspect="1" noChangeArrowheads="1" noTextEdit="1"/>
          </p:cNvSpPr>
          <p:nvPr>
            <p:ph type="sldImg" idx="4294967295"/>
          </p:nvPr>
        </p:nvSpPr>
        <p:spPr/>
      </p:sp>
    </p:spTree>
    <p:extLst>
      <p:ext uri="{BB962C8B-B14F-4D97-AF65-F5344CB8AC3E}">
        <p14:creationId xmlns:p14="http://schemas.microsoft.com/office/powerpoint/2010/main" val="30738056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Tree>
    <p:extLst>
      <p:ext uri="{BB962C8B-B14F-4D97-AF65-F5344CB8AC3E}">
        <p14:creationId xmlns:p14="http://schemas.microsoft.com/office/powerpoint/2010/main" val="26120831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Tree>
    <p:extLst>
      <p:ext uri="{BB962C8B-B14F-4D97-AF65-F5344CB8AC3E}">
        <p14:creationId xmlns:p14="http://schemas.microsoft.com/office/powerpoint/2010/main" val="27192333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Tree>
    <p:extLst>
      <p:ext uri="{BB962C8B-B14F-4D97-AF65-F5344CB8AC3E}">
        <p14:creationId xmlns:p14="http://schemas.microsoft.com/office/powerpoint/2010/main" val="1917606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Tree>
    <p:extLst>
      <p:ext uri="{BB962C8B-B14F-4D97-AF65-F5344CB8AC3E}">
        <p14:creationId xmlns:p14="http://schemas.microsoft.com/office/powerpoint/2010/main" val="6603068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Tree>
    <p:extLst>
      <p:ext uri="{BB962C8B-B14F-4D97-AF65-F5344CB8AC3E}">
        <p14:creationId xmlns:p14="http://schemas.microsoft.com/office/powerpoint/2010/main" val="6115156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Tree>
    <p:extLst>
      <p:ext uri="{BB962C8B-B14F-4D97-AF65-F5344CB8AC3E}">
        <p14:creationId xmlns:p14="http://schemas.microsoft.com/office/powerpoint/2010/main" val="31272560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Tree>
    <p:extLst>
      <p:ext uri="{BB962C8B-B14F-4D97-AF65-F5344CB8AC3E}">
        <p14:creationId xmlns:p14="http://schemas.microsoft.com/office/powerpoint/2010/main" val="36806554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Tree>
    <p:extLst>
      <p:ext uri="{BB962C8B-B14F-4D97-AF65-F5344CB8AC3E}">
        <p14:creationId xmlns:p14="http://schemas.microsoft.com/office/powerpoint/2010/main" val="6918728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Tree>
    <p:extLst>
      <p:ext uri="{BB962C8B-B14F-4D97-AF65-F5344CB8AC3E}">
        <p14:creationId xmlns:p14="http://schemas.microsoft.com/office/powerpoint/2010/main" val="19647941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Tree>
    <p:extLst>
      <p:ext uri="{BB962C8B-B14F-4D97-AF65-F5344CB8AC3E}">
        <p14:creationId xmlns:p14="http://schemas.microsoft.com/office/powerpoint/2010/main" val="3722014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endParaRPr lang="en-US" altLang="zh-CN" dirty="0"/>
          </a:p>
        </p:txBody>
      </p:sp>
      <p:sp>
        <p:nvSpPr>
          <p:cNvPr id="17411" name="Rectangle 3"/>
          <p:cNvSpPr>
            <a:spLocks noGrp="1" noRot="1" noChangeAspect="1" noChangeArrowheads="1" noTextEdit="1"/>
          </p:cNvSpPr>
          <p:nvPr>
            <p:ph type="sldImg" idx="4294967295"/>
          </p:nvPr>
        </p:nvSpPr>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Tree>
    <p:extLst>
      <p:ext uri="{BB962C8B-B14F-4D97-AF65-F5344CB8AC3E}">
        <p14:creationId xmlns:p14="http://schemas.microsoft.com/office/powerpoint/2010/main" val="20314182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901542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724722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983916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3174052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3174052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zh-CN" altLang="en-US" dirty="0"/>
          </a:p>
        </p:txBody>
      </p:sp>
    </p:spTree>
    <p:extLst>
      <p:ext uri="{BB962C8B-B14F-4D97-AF65-F5344CB8AC3E}">
        <p14:creationId xmlns:p14="http://schemas.microsoft.com/office/powerpoint/2010/main" val="20414339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kumimoji="1" lang="en-US" altLang="zh-CN" dirty="0"/>
          </a:p>
        </p:txBody>
      </p:sp>
    </p:spTree>
    <p:extLst>
      <p:ext uri="{BB962C8B-B14F-4D97-AF65-F5344CB8AC3E}">
        <p14:creationId xmlns:p14="http://schemas.microsoft.com/office/powerpoint/2010/main" val="24631741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kumimoji="1" lang="en-US" altLang="zh-CN" dirty="0"/>
          </a:p>
        </p:txBody>
      </p:sp>
    </p:spTree>
    <p:extLst>
      <p:ext uri="{BB962C8B-B14F-4D97-AF65-F5344CB8AC3E}">
        <p14:creationId xmlns:p14="http://schemas.microsoft.com/office/powerpoint/2010/main" val="25139868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kumimoji="1" lang="en-US" altLang="zh-CN" dirty="0"/>
          </a:p>
        </p:txBody>
      </p:sp>
    </p:spTree>
    <p:extLst>
      <p:ext uri="{BB962C8B-B14F-4D97-AF65-F5344CB8AC3E}">
        <p14:creationId xmlns:p14="http://schemas.microsoft.com/office/powerpoint/2010/main" val="2513986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endParaRPr lang="en-US" altLang="zh-CN" dirty="0"/>
          </a:p>
        </p:txBody>
      </p:sp>
      <p:sp>
        <p:nvSpPr>
          <p:cNvPr id="15363" name="Rectangle 3"/>
          <p:cNvSpPr>
            <a:spLocks noGrp="1" noRot="1" noChangeAspect="1" noChangeArrowheads="1" noTextEdit="1"/>
          </p:cNvSpPr>
          <p:nvPr>
            <p:ph type="sldImg" idx="4294967295"/>
          </p:nvPr>
        </p:nvSpPr>
        <p:spPr/>
      </p:sp>
    </p:spTree>
    <p:extLst>
      <p:ext uri="{BB962C8B-B14F-4D97-AF65-F5344CB8AC3E}">
        <p14:creationId xmlns:p14="http://schemas.microsoft.com/office/powerpoint/2010/main" val="19096377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kumimoji="1" lang="en-US" altLang="zh-CN" dirty="0"/>
          </a:p>
        </p:txBody>
      </p:sp>
    </p:spTree>
    <p:extLst>
      <p:ext uri="{BB962C8B-B14F-4D97-AF65-F5344CB8AC3E}">
        <p14:creationId xmlns:p14="http://schemas.microsoft.com/office/powerpoint/2010/main" val="39274095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kumimoji="1" lang="en-US" altLang="zh-CN" dirty="0"/>
          </a:p>
        </p:txBody>
      </p:sp>
    </p:spTree>
    <p:extLst>
      <p:ext uri="{BB962C8B-B14F-4D97-AF65-F5344CB8AC3E}">
        <p14:creationId xmlns:p14="http://schemas.microsoft.com/office/powerpoint/2010/main" val="39274095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29446617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1901615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1842699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kumimoji="1" lang="en-US" altLang="zh-CN" dirty="0"/>
          </a:p>
        </p:txBody>
      </p:sp>
    </p:spTree>
    <p:extLst>
      <p:ext uri="{BB962C8B-B14F-4D97-AF65-F5344CB8AC3E}">
        <p14:creationId xmlns:p14="http://schemas.microsoft.com/office/powerpoint/2010/main" val="34284153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kumimoji="1" lang="en-US" altLang="zh-CN" dirty="0"/>
          </a:p>
        </p:txBody>
      </p:sp>
    </p:spTree>
    <p:extLst>
      <p:ext uri="{BB962C8B-B14F-4D97-AF65-F5344CB8AC3E}">
        <p14:creationId xmlns:p14="http://schemas.microsoft.com/office/powerpoint/2010/main" val="34284153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14386217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38260674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kumimoji="1" lang="en-US" altLang="zh-CN" dirty="0"/>
          </a:p>
        </p:txBody>
      </p:sp>
    </p:spTree>
    <p:extLst>
      <p:ext uri="{BB962C8B-B14F-4D97-AF65-F5344CB8AC3E}">
        <p14:creationId xmlns:p14="http://schemas.microsoft.com/office/powerpoint/2010/main" val="586946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4294967295"/>
          </p:nvPr>
        </p:nvSpPr>
        <p:spPr>
          <a:ln/>
          <a:extLst>
            <a:ext uri="{91240B29-F687-4F45-9708-019B960494DF}">
              <a14:hiddenLine xmlns:a14="http://schemas.microsoft.com/office/drawing/2010/main" w="12700">
                <a:solidFill>
                  <a:srgbClr val="000000"/>
                </a:solidFill>
                <a:miter lim="800000"/>
                <a:headEnd/>
                <a:tailEnd/>
              </a14:hiddenLine>
            </a:ext>
          </a:extLst>
        </p:spPr>
        <p:txBody>
          <a:bodyPr>
            <a:prstTxWarp prst="textNoShape">
              <a:avLst/>
            </a:prstTxWarp>
          </a:bodyPr>
          <a:lstStyle/>
          <a:p>
            <a:endParaRPr lang="en-US" altLang="zh-CN" dirty="0"/>
          </a:p>
        </p:txBody>
      </p:sp>
      <p:sp>
        <p:nvSpPr>
          <p:cNvPr id="19459" name="Rectangle 3"/>
          <p:cNvSpPr>
            <a:spLocks noGrp="1" noRot="1" noChangeAspect="1" noChangeArrowheads="1" noTextEdit="1"/>
          </p:cNvSpPr>
          <p:nvPr>
            <p:ph type="sldImg" idx="4294967295"/>
          </p:nvPr>
        </p:nvSpPr>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21050176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38934487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2433456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1505679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15800677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30678521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just" defTabSz="914400" rtl="0" eaLnBrk="1" fontAlgn="base" latinLnBrk="0" hangingPunct="1">
              <a:lnSpc>
                <a:spcPct val="90000"/>
              </a:lnSpc>
              <a:spcBef>
                <a:spcPct val="0"/>
              </a:spcBef>
              <a:spcAft>
                <a:spcPct val="0"/>
              </a:spcAft>
              <a:buClrTx/>
              <a:buSzTx/>
              <a:buFontTx/>
              <a:buNone/>
              <a:tabLst/>
              <a:defRPr/>
            </a:pPr>
            <a:endParaRPr lang="en-US" altLang="zh-CN" dirty="0"/>
          </a:p>
        </p:txBody>
      </p:sp>
    </p:spTree>
    <p:extLst>
      <p:ext uri="{BB962C8B-B14F-4D97-AF65-F5344CB8AC3E}">
        <p14:creationId xmlns:p14="http://schemas.microsoft.com/office/powerpoint/2010/main" val="27886159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kumimoji="1" lang="en-US" altLang="zh-CN" dirty="0"/>
          </a:p>
        </p:txBody>
      </p:sp>
    </p:spTree>
    <p:extLst>
      <p:ext uri="{BB962C8B-B14F-4D97-AF65-F5344CB8AC3E}">
        <p14:creationId xmlns:p14="http://schemas.microsoft.com/office/powerpoint/2010/main" val="22701123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31459221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kumimoji="1" lang="en-US" altLang="zh-CN" dirty="0"/>
          </a:p>
        </p:txBody>
      </p:sp>
    </p:spTree>
    <p:extLst>
      <p:ext uri="{BB962C8B-B14F-4D97-AF65-F5344CB8AC3E}">
        <p14:creationId xmlns:p14="http://schemas.microsoft.com/office/powerpoint/2010/main" val="3352347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234727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kumimoji="1" lang="en-US" altLang="zh-CN" dirty="0"/>
          </a:p>
        </p:txBody>
      </p:sp>
    </p:spTree>
    <p:extLst>
      <p:ext uri="{BB962C8B-B14F-4D97-AF65-F5344CB8AC3E}">
        <p14:creationId xmlns:p14="http://schemas.microsoft.com/office/powerpoint/2010/main" val="14202643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kumimoji="1" lang="en-US" altLang="zh-CN" dirty="0"/>
          </a:p>
        </p:txBody>
      </p:sp>
    </p:spTree>
    <p:extLst>
      <p:ext uri="{BB962C8B-B14F-4D97-AF65-F5344CB8AC3E}">
        <p14:creationId xmlns:p14="http://schemas.microsoft.com/office/powerpoint/2010/main" val="3509939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kumimoji="1" lang="en-US" altLang="zh-CN" dirty="0"/>
          </a:p>
        </p:txBody>
      </p:sp>
    </p:spTree>
    <p:extLst>
      <p:ext uri="{BB962C8B-B14F-4D97-AF65-F5344CB8AC3E}">
        <p14:creationId xmlns:p14="http://schemas.microsoft.com/office/powerpoint/2010/main" val="24259651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en-US" altLang="zh-CN" dirty="0"/>
          </a:p>
        </p:txBody>
      </p:sp>
    </p:spTree>
    <p:extLst>
      <p:ext uri="{BB962C8B-B14F-4D97-AF65-F5344CB8AC3E}">
        <p14:creationId xmlns:p14="http://schemas.microsoft.com/office/powerpoint/2010/main" val="37893643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kumimoji="1" lang="en-US" altLang="zh-CN" dirty="0"/>
          </a:p>
        </p:txBody>
      </p:sp>
    </p:spTree>
    <p:extLst>
      <p:ext uri="{BB962C8B-B14F-4D97-AF65-F5344CB8AC3E}">
        <p14:creationId xmlns:p14="http://schemas.microsoft.com/office/powerpoint/2010/main" val="33666113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kumimoji="1" lang="en-US" altLang="zh-CN" dirty="0"/>
          </a:p>
        </p:txBody>
      </p:sp>
    </p:spTree>
    <p:extLst>
      <p:ext uri="{BB962C8B-B14F-4D97-AF65-F5344CB8AC3E}">
        <p14:creationId xmlns:p14="http://schemas.microsoft.com/office/powerpoint/2010/main" val="29911098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kumimoji="1" lang="en-US" altLang="zh-CN" dirty="0"/>
          </a:p>
        </p:txBody>
      </p:sp>
    </p:spTree>
    <p:extLst>
      <p:ext uri="{BB962C8B-B14F-4D97-AF65-F5344CB8AC3E}">
        <p14:creationId xmlns:p14="http://schemas.microsoft.com/office/powerpoint/2010/main" val="39460020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kumimoji="1" lang="en-US" altLang="zh-CN" dirty="0"/>
          </a:p>
        </p:txBody>
      </p:sp>
    </p:spTree>
    <p:extLst>
      <p:ext uri="{BB962C8B-B14F-4D97-AF65-F5344CB8AC3E}">
        <p14:creationId xmlns:p14="http://schemas.microsoft.com/office/powerpoint/2010/main" val="327135248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kumimoji="1" lang="en-US" altLang="zh-CN" dirty="0"/>
          </a:p>
        </p:txBody>
      </p:sp>
    </p:spTree>
    <p:extLst>
      <p:ext uri="{BB962C8B-B14F-4D97-AF65-F5344CB8AC3E}">
        <p14:creationId xmlns:p14="http://schemas.microsoft.com/office/powerpoint/2010/main" val="159013953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kumimoji="1" lang="en-US" altLang="zh-CN" dirty="0"/>
          </a:p>
        </p:txBody>
      </p:sp>
    </p:spTree>
    <p:extLst>
      <p:ext uri="{BB962C8B-B14F-4D97-AF65-F5344CB8AC3E}">
        <p14:creationId xmlns:p14="http://schemas.microsoft.com/office/powerpoint/2010/main" val="2386411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7042" name="Rectangle 1026"/>
          <p:cNvSpPr>
            <a:spLocks noGrp="1" noChangeArrowheads="1"/>
          </p:cNvSpPr>
          <p:nvPr>
            <p:ph type="ctrTitle"/>
          </p:nvPr>
        </p:nvSpPr>
        <p:spPr>
          <a:xfrm>
            <a:off x="2378075" y="2020888"/>
            <a:ext cx="4325938" cy="368300"/>
          </a:xfrm>
        </p:spPr>
        <p:txBody>
          <a:bodyPr/>
          <a:lstStyle>
            <a:lvl1pPr>
              <a:defRPr>
                <a:solidFill>
                  <a:schemeClr val="accent2"/>
                </a:solidFill>
              </a:defRPr>
            </a:lvl1pPr>
          </a:lstStyle>
          <a:p>
            <a:pPr lvl="0"/>
            <a:r>
              <a:rPr lang="en-US" altLang="zh-CN" noProof="0"/>
              <a:t>Click to edit Master title style</a:t>
            </a:r>
          </a:p>
        </p:txBody>
      </p:sp>
      <p:sp>
        <p:nvSpPr>
          <p:cNvPr id="87043" name="Rectangle 1027"/>
          <p:cNvSpPr>
            <a:spLocks noGrp="1" noChangeArrowheads="1"/>
          </p:cNvSpPr>
          <p:nvPr>
            <p:ph type="subTitle" idx="1"/>
          </p:nvPr>
        </p:nvSpPr>
        <p:spPr>
          <a:xfrm>
            <a:off x="1371600" y="3886200"/>
            <a:ext cx="6400800" cy="325438"/>
          </a:xfrm>
        </p:spPr>
        <p:txBody>
          <a:bodyPr/>
          <a:lstStyle>
            <a:lvl1pPr marL="0" indent="0" algn="ctr">
              <a:buFontTx/>
              <a:buNone/>
              <a:defRPr/>
            </a:lvl1pPr>
          </a:lstStyle>
          <a:p>
            <a:pPr lvl="0"/>
            <a:r>
              <a:rPr lang="en-US" altLang="zh-CN" noProof="0"/>
              <a:t>Click to edit Master subtitle style</a:t>
            </a:r>
          </a:p>
        </p:txBody>
      </p:sp>
    </p:spTree>
    <p:extLst>
      <p:ext uri="{BB962C8B-B14F-4D97-AF65-F5344CB8AC3E}">
        <p14:creationId xmlns:p14="http://schemas.microsoft.com/office/powerpoint/2010/main" val="1685579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440462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250" y="304800"/>
            <a:ext cx="1962150" cy="30480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304800"/>
            <a:ext cx="5734050" cy="30480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990007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841794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2875828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143000"/>
            <a:ext cx="38481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86300" y="1143000"/>
            <a:ext cx="38481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93309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4240401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2798684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7885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121682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357178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762000" y="304800"/>
            <a:ext cx="752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none" lIns="63500" tIns="25400" rIns="63500" bIns="25400" numCol="1" anchor="t" anchorCtr="0" compatLnSpc="1">
            <a:prstTxWarp prst="textNoShape">
              <a:avLst/>
            </a:prstTxWarp>
            <a:spAutoFit/>
          </a:bodyPr>
          <a:lstStyle/>
          <a:p>
            <a:pPr lvl="0"/>
            <a:r>
              <a:rPr lang="en-US" altLang="zh-CN"/>
              <a:t>Title</a:t>
            </a:r>
          </a:p>
        </p:txBody>
      </p:sp>
      <p:sp>
        <p:nvSpPr>
          <p:cNvPr id="1027" name="Rectangle 5"/>
          <p:cNvSpPr>
            <a:spLocks noGrp="1" noChangeArrowheads="1"/>
          </p:cNvSpPr>
          <p:nvPr>
            <p:ph type="body" idx="4294967295"/>
          </p:nvPr>
        </p:nvSpPr>
        <p:spPr bwMode="auto">
          <a:xfrm>
            <a:off x="685800" y="1143000"/>
            <a:ext cx="78486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63500" tIns="25400" rIns="63500" bIns="25400" numCol="1" anchor="t" anchorCtr="0" compatLnSpc="1">
            <a:prstTxWarp prst="textNoShape">
              <a:avLst/>
            </a:prstTxWarp>
            <a:spAutoFit/>
          </a:bodyPr>
          <a:lstStyle/>
          <a:p>
            <a:pPr lvl="0"/>
            <a:r>
              <a:rPr lang="en-US" altLang="zh-CN"/>
              <a:t>This is our 1st Level Bullet</a:t>
            </a:r>
          </a:p>
          <a:p>
            <a:pPr lvl="1"/>
            <a:r>
              <a:rPr lang="en-US" altLang="zh-CN"/>
              <a:t>This is our 2nd level bullet</a:t>
            </a:r>
          </a:p>
          <a:p>
            <a:pPr lvl="2"/>
            <a:r>
              <a:rPr lang="en-US" altLang="zh-CN"/>
              <a:t>This is our 3rd level bullet</a:t>
            </a:r>
          </a:p>
          <a:p>
            <a:pPr lvl="0"/>
            <a:r>
              <a:rPr lang="en-US" altLang="zh-CN"/>
              <a:t>This is our next 1st Level Bullet</a:t>
            </a:r>
          </a:p>
          <a:p>
            <a:pPr lvl="1"/>
            <a:r>
              <a:rPr lang="en-US" altLang="zh-CN"/>
              <a:t>This is our 2nd level bullet</a:t>
            </a:r>
          </a:p>
          <a:p>
            <a:pPr lvl="2"/>
            <a:r>
              <a:rPr lang="en-US" altLang="zh-CN"/>
              <a:t>This is our 3rd level bullet</a:t>
            </a:r>
          </a:p>
        </p:txBody>
      </p:sp>
      <p:sp>
        <p:nvSpPr>
          <p:cNvPr id="1028" name="Line 7"/>
          <p:cNvSpPr>
            <a:spLocks noChangeShapeType="1"/>
          </p:cNvSpPr>
          <p:nvPr/>
        </p:nvSpPr>
        <p:spPr bwMode="auto">
          <a:xfrm>
            <a:off x="609600" y="635000"/>
            <a:ext cx="8059738" cy="0"/>
          </a:xfrm>
          <a:prstGeom prst="line">
            <a:avLst/>
          </a:prstGeom>
          <a:noFill/>
          <a:ln w="47625" cmpd="thickThin">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ftr="0" dt="0"/>
  <p:txStyles>
    <p:titleStyle>
      <a:lvl1pPr algn="l" rtl="0" eaLnBrk="0" fontAlgn="base" hangingPunct="0">
        <a:lnSpc>
          <a:spcPct val="87000"/>
        </a:lnSpc>
        <a:spcBef>
          <a:spcPct val="0"/>
        </a:spcBef>
        <a:spcAft>
          <a:spcPct val="0"/>
        </a:spcAft>
        <a:defRPr sz="2400" b="1">
          <a:solidFill>
            <a:schemeClr val="tx2"/>
          </a:solidFill>
          <a:latin typeface="+mj-lt"/>
          <a:ea typeface="+mj-ea"/>
          <a:cs typeface="+mj-cs"/>
        </a:defRPr>
      </a:lvl1pPr>
      <a:lvl2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2pPr>
      <a:lvl3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3pPr>
      <a:lvl4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4pPr>
      <a:lvl5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5pPr>
      <a:lvl6pPr marL="4572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6pPr>
      <a:lvl7pPr marL="9144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7pPr>
      <a:lvl8pPr marL="13716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8pPr>
      <a:lvl9pPr marL="18288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9pPr>
    </p:titleStyle>
    <p:body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0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54.wmf"/></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emf"/></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https/bksy.bjtu.edu.cn/index.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wmf"/><Relationship Id="rId5" Type="http://schemas.openxmlformats.org/officeDocument/2006/relationships/oleObject" Target="../embeddings/oleObject2.bin"/><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https/bksy.bjtu.edu.cn/index.html"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wmf"/><Relationship Id="rId7"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0.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25.wmf"/><Relationship Id="rId5" Type="http://schemas.openxmlformats.org/officeDocument/2006/relationships/oleObject" Target="../embeddings/oleObject4.bin"/><Relationship Id="rId4" Type="http://schemas.openxmlformats.org/officeDocument/2006/relationships/image" Target="../media/image24.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0.png"/><Relationship Id="rId7" Type="http://schemas.openxmlformats.org/officeDocument/2006/relationships/image" Target="../media/image2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1.png"/><Relationship Id="rId4" Type="http://schemas.openxmlformats.org/officeDocument/2006/relationships/image" Target="../media/image250.png"/><Relationship Id="rId9" Type="http://schemas.openxmlformats.org/officeDocument/2006/relationships/image" Target="../media/image26.emf"/></Relationships>
</file>

<file path=ppt/slides/_rels/slide8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8.emf"/></Relationships>
</file>

<file path=ppt/slides/_rels/slide8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31.emf"/><Relationship Id="rId4" Type="http://schemas.openxmlformats.org/officeDocument/2006/relationships/image" Target="../media/image30.em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3.png"/><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8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emf"/></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49.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1737193" y="1237626"/>
            <a:ext cx="5812489" cy="1836400"/>
          </a:xfrm>
        </p:spPr>
        <p:txBody>
          <a:bodyPr anchor="ctr"/>
          <a:lstStyle/>
          <a:p>
            <a:pPr algn="ctr">
              <a:lnSpc>
                <a:spcPct val="100000"/>
              </a:lnSpc>
            </a:pPr>
            <a:br>
              <a:rPr lang="en-US" altLang="zh-CN" dirty="0">
                <a:solidFill>
                  <a:srgbClr val="C00000"/>
                </a:solidFill>
                <a:latin typeface="Times New Roman" panose="02020603050405020304" pitchFamily="18" charset="0"/>
                <a:ea typeface="宋体" panose="02010600030101010101" pitchFamily="2" charset="-122"/>
              </a:rPr>
            </a:br>
            <a:r>
              <a:rPr lang="en-US" altLang="zh-CN" sz="4400" dirty="0">
                <a:solidFill>
                  <a:srgbClr val="C00000"/>
                </a:solidFill>
                <a:latin typeface="Times New Roman" panose="02020603050405020304" pitchFamily="18" charset="0"/>
                <a:ea typeface="宋体" panose="02010600030101010101" pitchFamily="2" charset="-122"/>
              </a:rPr>
              <a:t>Computer Architecture</a:t>
            </a:r>
            <a:br>
              <a:rPr lang="en-US" altLang="zh-CN" sz="4400" dirty="0">
                <a:solidFill>
                  <a:srgbClr val="C00000"/>
                </a:solidFill>
                <a:latin typeface="Times New Roman" panose="02020603050405020304" pitchFamily="18" charset="0"/>
                <a:ea typeface="宋体" panose="02010600030101010101" pitchFamily="2" charset="-122"/>
              </a:rPr>
            </a:br>
            <a:r>
              <a:rPr lang="zh-CN" altLang="en-US" sz="4800" dirty="0">
                <a:solidFill>
                  <a:srgbClr val="C00000"/>
                </a:solidFill>
                <a:latin typeface="华文隶书" panose="02010800040101010101" pitchFamily="2" charset="-122"/>
                <a:ea typeface="华文隶书" panose="02010800040101010101" pitchFamily="2" charset="-122"/>
              </a:rPr>
              <a:t>计算机体系结构</a:t>
            </a:r>
          </a:p>
        </p:txBody>
      </p:sp>
      <p:sp>
        <p:nvSpPr>
          <p:cNvPr id="14339" name="Text Box 8"/>
          <p:cNvSpPr txBox="1">
            <a:spLocks noChangeArrowheads="1"/>
          </p:cNvSpPr>
          <p:nvPr/>
        </p:nvSpPr>
        <p:spPr bwMode="auto">
          <a:xfrm>
            <a:off x="323850" y="3484563"/>
            <a:ext cx="8640763"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School of Computer and Information Technology                        Beijing </a:t>
            </a:r>
            <a:r>
              <a:rPr lang="en-US" altLang="zh-CN" sz="2800" dirty="0" err="1">
                <a:latin typeface="Times New Roman" panose="02020603050405020304" pitchFamily="18" charset="0"/>
                <a:ea typeface="宋体" panose="02010600030101010101" pitchFamily="2" charset="-122"/>
              </a:rPr>
              <a:t>Jiaotong</a:t>
            </a:r>
            <a:r>
              <a:rPr lang="en-US" altLang="zh-CN" sz="2800" dirty="0">
                <a:latin typeface="Times New Roman" panose="02020603050405020304" pitchFamily="18" charset="0"/>
                <a:ea typeface="宋体" panose="02010600030101010101" pitchFamily="2" charset="-122"/>
              </a:rPr>
              <a:t> </a:t>
            </a:r>
            <a:r>
              <a:rPr lang="en-US" altLang="zh-CN" sz="2800" dirty="0" err="1">
                <a:latin typeface="Times New Roman" panose="02020603050405020304" pitchFamily="18" charset="0"/>
                <a:ea typeface="宋体" panose="02010600030101010101" pitchFamily="2" charset="-122"/>
              </a:rPr>
              <a:t>Univeristy</a:t>
            </a:r>
            <a:endParaRPr lang="en-US" altLang="zh-CN" sz="2800" dirty="0">
              <a:latin typeface="Times New Roman" panose="02020603050405020304" pitchFamily="18" charset="0"/>
              <a:ea typeface="宋体" panose="02010600030101010101" pitchFamily="2" charset="-122"/>
            </a:endParaRPr>
          </a:p>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Yi Tian</a:t>
            </a:r>
          </a:p>
        </p:txBody>
      </p:sp>
    </p:spTree>
  </p:cSld>
  <p:clrMapOvr>
    <a:masterClrMapping/>
  </p:clrMapOvr>
  <p:transition advTm="1874"/>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749925" cy="479425"/>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1.1 Layers of Computer systems</a:t>
            </a:r>
          </a:p>
        </p:txBody>
      </p:sp>
      <p:sp>
        <p:nvSpPr>
          <p:cNvPr id="20483" name="Text Box 7"/>
          <p:cNvSpPr txBox="1">
            <a:spLocks noChangeArrowheads="1"/>
          </p:cNvSpPr>
          <p:nvPr/>
        </p:nvSpPr>
        <p:spPr bwMode="auto">
          <a:xfrm>
            <a:off x="1259632" y="1368745"/>
            <a:ext cx="6010299" cy="4330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200">
                <a:latin typeface="Times New Roman" panose="02020603050405020304" pitchFamily="18" charset="0"/>
                <a:ea typeface="宋体" panose="02010600030101010101" pitchFamily="2" charset="-122"/>
              </a:rPr>
              <a:t>Application Language Machine M5  </a:t>
            </a:r>
            <a:r>
              <a:rPr lang="zh-CN" altLang="en-US" sz="2200">
                <a:solidFill>
                  <a:srgbClr val="800000"/>
                </a:solidFill>
                <a:latin typeface="Times New Roman" panose="02020603050405020304" pitchFamily="18" charset="0"/>
                <a:ea typeface="宋体" panose="02010600030101010101" pitchFamily="2" charset="-122"/>
              </a:rPr>
              <a:t>应用语言机</a:t>
            </a:r>
          </a:p>
        </p:txBody>
      </p:sp>
      <p:sp>
        <p:nvSpPr>
          <p:cNvPr id="20484" name="Text Box 8"/>
          <p:cNvSpPr txBox="1">
            <a:spLocks noChangeArrowheads="1"/>
          </p:cNvSpPr>
          <p:nvPr/>
        </p:nvSpPr>
        <p:spPr bwMode="auto">
          <a:xfrm>
            <a:off x="1264394" y="2233932"/>
            <a:ext cx="6005932" cy="4330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200" dirty="0">
                <a:latin typeface="Times New Roman" panose="02020603050405020304" pitchFamily="18" charset="0"/>
                <a:ea typeface="宋体" panose="02010600030101010101" pitchFamily="2" charset="-122"/>
              </a:rPr>
              <a:t>High-Level Language Machine M4  </a:t>
            </a:r>
            <a:r>
              <a:rPr lang="zh-CN" altLang="en-US" sz="2200" dirty="0">
                <a:solidFill>
                  <a:srgbClr val="800000"/>
                </a:solidFill>
                <a:latin typeface="Times New Roman" panose="02020603050405020304" pitchFamily="18" charset="0"/>
                <a:ea typeface="宋体" panose="02010600030101010101" pitchFamily="2" charset="-122"/>
              </a:rPr>
              <a:t>高级语言机</a:t>
            </a:r>
          </a:p>
        </p:txBody>
      </p:sp>
      <p:sp>
        <p:nvSpPr>
          <p:cNvPr id="20485" name="Text Box 9"/>
          <p:cNvSpPr txBox="1">
            <a:spLocks noChangeArrowheads="1"/>
          </p:cNvSpPr>
          <p:nvPr/>
        </p:nvSpPr>
        <p:spPr bwMode="auto">
          <a:xfrm>
            <a:off x="1259632" y="3103882"/>
            <a:ext cx="6010299" cy="4330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200" dirty="0">
                <a:latin typeface="Times New Roman" panose="02020603050405020304" pitchFamily="18" charset="0"/>
                <a:ea typeface="宋体" panose="02010600030101010101" pitchFamily="2" charset="-122"/>
              </a:rPr>
              <a:t>Assembly Language Machine M3   </a:t>
            </a:r>
            <a:r>
              <a:rPr lang="zh-CN" altLang="en-US" sz="2200" dirty="0">
                <a:solidFill>
                  <a:srgbClr val="800000"/>
                </a:solidFill>
                <a:latin typeface="Times New Roman" panose="02020603050405020304" pitchFamily="18" charset="0"/>
                <a:ea typeface="宋体" panose="02010600030101010101" pitchFamily="2" charset="-122"/>
              </a:rPr>
              <a:t>汇编语言机</a:t>
            </a:r>
          </a:p>
        </p:txBody>
      </p:sp>
      <p:sp>
        <p:nvSpPr>
          <p:cNvPr id="20486" name="Text Box 10"/>
          <p:cNvSpPr txBox="1">
            <a:spLocks noChangeArrowheads="1"/>
          </p:cNvSpPr>
          <p:nvPr/>
        </p:nvSpPr>
        <p:spPr bwMode="auto">
          <a:xfrm>
            <a:off x="1259632" y="3967482"/>
            <a:ext cx="6010299" cy="4330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200">
                <a:latin typeface="Times New Roman" panose="02020603050405020304" pitchFamily="18" charset="0"/>
                <a:ea typeface="宋体" panose="02010600030101010101" pitchFamily="2" charset="-122"/>
              </a:rPr>
              <a:t>Operating System Machine M2  </a:t>
            </a:r>
            <a:r>
              <a:rPr lang="zh-CN" altLang="en-US" sz="2200">
                <a:solidFill>
                  <a:srgbClr val="800000"/>
                </a:solidFill>
                <a:latin typeface="Times New Roman" panose="02020603050405020304" pitchFamily="18" charset="0"/>
                <a:ea typeface="宋体" panose="02010600030101010101" pitchFamily="2" charset="-122"/>
              </a:rPr>
              <a:t>操作系统机</a:t>
            </a:r>
          </a:p>
        </p:txBody>
      </p:sp>
      <p:sp>
        <p:nvSpPr>
          <p:cNvPr id="20487" name="Text Box 11"/>
          <p:cNvSpPr txBox="1">
            <a:spLocks noChangeArrowheads="1"/>
          </p:cNvSpPr>
          <p:nvPr/>
        </p:nvSpPr>
        <p:spPr bwMode="auto">
          <a:xfrm>
            <a:off x="1259632" y="4832670"/>
            <a:ext cx="6010299" cy="4330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200">
                <a:latin typeface="Times New Roman" panose="02020603050405020304" pitchFamily="18" charset="0"/>
                <a:ea typeface="宋体" panose="02010600030101010101" pitchFamily="2" charset="-122"/>
              </a:rPr>
              <a:t>Conventional Machine M1 </a:t>
            </a:r>
            <a:r>
              <a:rPr lang="zh-CN" altLang="en-US" sz="2200">
                <a:solidFill>
                  <a:srgbClr val="800000"/>
                </a:solidFill>
                <a:latin typeface="Times New Roman" panose="02020603050405020304" pitchFamily="18" charset="0"/>
                <a:ea typeface="宋体" panose="02010600030101010101" pitchFamily="2" charset="-122"/>
              </a:rPr>
              <a:t>传统机</a:t>
            </a:r>
          </a:p>
        </p:txBody>
      </p:sp>
      <p:sp>
        <p:nvSpPr>
          <p:cNvPr id="20488" name="Text Box 12"/>
          <p:cNvSpPr txBox="1">
            <a:spLocks noChangeArrowheads="1"/>
          </p:cNvSpPr>
          <p:nvPr/>
        </p:nvSpPr>
        <p:spPr bwMode="auto">
          <a:xfrm>
            <a:off x="1259633" y="5696270"/>
            <a:ext cx="6040874" cy="4330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200">
                <a:latin typeface="Times New Roman" panose="02020603050405020304" pitchFamily="18" charset="0"/>
                <a:ea typeface="宋体" panose="02010600030101010101" pitchFamily="2" charset="-122"/>
              </a:rPr>
              <a:t>Microprogram Machine M0  </a:t>
            </a:r>
            <a:r>
              <a:rPr lang="zh-CN" altLang="en-US" sz="2200">
                <a:solidFill>
                  <a:srgbClr val="800000"/>
                </a:solidFill>
                <a:latin typeface="Times New Roman" panose="02020603050405020304" pitchFamily="18" charset="0"/>
                <a:ea typeface="宋体" panose="02010600030101010101" pitchFamily="2" charset="-122"/>
              </a:rPr>
              <a:t>微程序机</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490" name="下箭头 2"/>
          <p:cNvSpPr>
            <a:spLocks noChangeArrowheads="1"/>
          </p:cNvSpPr>
          <p:nvPr/>
        </p:nvSpPr>
        <p:spPr bwMode="auto">
          <a:xfrm>
            <a:off x="4407645" y="1843407"/>
            <a:ext cx="375644" cy="533587"/>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200">
              <a:ea typeface="宋体" panose="02010600030101010101" pitchFamily="2" charset="-122"/>
            </a:endParaRPr>
          </a:p>
        </p:txBody>
      </p:sp>
      <p:sp>
        <p:nvSpPr>
          <p:cNvPr id="20491" name="下箭头 20"/>
          <p:cNvSpPr>
            <a:spLocks noChangeArrowheads="1"/>
          </p:cNvSpPr>
          <p:nvPr/>
        </p:nvSpPr>
        <p:spPr bwMode="auto">
          <a:xfrm>
            <a:off x="4409232" y="2702245"/>
            <a:ext cx="374187" cy="533587"/>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200">
              <a:ea typeface="宋体" panose="02010600030101010101" pitchFamily="2" charset="-122"/>
            </a:endParaRPr>
          </a:p>
        </p:txBody>
      </p:sp>
      <p:sp>
        <p:nvSpPr>
          <p:cNvPr id="20492" name="下箭头 21"/>
          <p:cNvSpPr>
            <a:spLocks noChangeArrowheads="1"/>
          </p:cNvSpPr>
          <p:nvPr/>
        </p:nvSpPr>
        <p:spPr bwMode="auto">
          <a:xfrm>
            <a:off x="4407645" y="3586482"/>
            <a:ext cx="375644" cy="533587"/>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200">
              <a:ea typeface="宋体" panose="02010600030101010101" pitchFamily="2" charset="-122"/>
            </a:endParaRPr>
          </a:p>
        </p:txBody>
      </p:sp>
      <p:sp>
        <p:nvSpPr>
          <p:cNvPr id="20493" name="下箭头 22"/>
          <p:cNvSpPr>
            <a:spLocks noChangeArrowheads="1"/>
          </p:cNvSpPr>
          <p:nvPr/>
        </p:nvSpPr>
        <p:spPr bwMode="auto">
          <a:xfrm>
            <a:off x="4407645" y="4431032"/>
            <a:ext cx="375644" cy="533587"/>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200">
              <a:ea typeface="宋体" panose="02010600030101010101" pitchFamily="2" charset="-122"/>
            </a:endParaRPr>
          </a:p>
        </p:txBody>
      </p:sp>
      <p:sp>
        <p:nvSpPr>
          <p:cNvPr id="20494" name="下箭头 23"/>
          <p:cNvSpPr>
            <a:spLocks noChangeArrowheads="1"/>
          </p:cNvSpPr>
          <p:nvPr/>
        </p:nvSpPr>
        <p:spPr bwMode="auto">
          <a:xfrm>
            <a:off x="4407645" y="5296220"/>
            <a:ext cx="375644" cy="533587"/>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200">
              <a:ea typeface="宋体" panose="02010600030101010101" pitchFamily="2" charset="-122"/>
            </a:endParaRPr>
          </a:p>
        </p:txBody>
      </p:sp>
    </p:spTree>
    <p:extLst>
      <p:ext uri="{BB962C8B-B14F-4D97-AF65-F5344CB8AC3E}">
        <p14:creationId xmlns:p14="http://schemas.microsoft.com/office/powerpoint/2010/main" val="3147641690"/>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778562" y="972990"/>
            <a:ext cx="7582112"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p>
        </p:txBody>
      </p:sp>
      <p:sp>
        <p:nvSpPr>
          <p:cNvPr id="10" name="矩形 9">
            <a:extLst>
              <a:ext uri="{FF2B5EF4-FFF2-40B4-BE49-F238E27FC236}">
                <a16:creationId xmlns:a16="http://schemas.microsoft.com/office/drawing/2014/main" id="{5570CD73-AFD4-6848-B84F-D317B2DFBE04}"/>
              </a:ext>
            </a:extLst>
          </p:cNvPr>
          <p:cNvSpPr/>
          <p:nvPr/>
        </p:nvSpPr>
        <p:spPr>
          <a:xfrm>
            <a:off x="179513" y="1628800"/>
            <a:ext cx="8640959" cy="1643527"/>
          </a:xfrm>
          <a:prstGeom prst="rect">
            <a:avLst/>
          </a:prstGeom>
        </p:spPr>
        <p:txBody>
          <a:bodyPr wrap="square">
            <a:spAutoFit/>
          </a:bodyPr>
          <a:lstStyle/>
          <a:p>
            <a:pPr marL="457200" indent="-457200" algn="jus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We compute the CPI for the enhancement of all FP instructions:</a:t>
            </a:r>
          </a:p>
          <a:p>
            <a:pPr marL="457200" indent="-457200" algn="just">
              <a:buFont typeface="Wingdings" panose="05000000000000000000" pitchFamily="2" charset="2"/>
              <a:buChar char="u"/>
            </a:pPr>
            <a:endPar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spcAft>
                <a:spcPts val="1200"/>
              </a:spcAft>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sp>
        <p:nvSpPr>
          <p:cNvPr id="12" name="矩形 11">
            <a:extLst>
              <a:ext uri="{FF2B5EF4-FFF2-40B4-BE49-F238E27FC236}">
                <a16:creationId xmlns:a16="http://schemas.microsoft.com/office/drawing/2014/main" id="{C66E4DDB-CBC7-AE4C-A33D-54CA768132F6}"/>
              </a:ext>
            </a:extLst>
          </p:cNvPr>
          <p:cNvSpPr/>
          <p:nvPr/>
        </p:nvSpPr>
        <p:spPr>
          <a:xfrm>
            <a:off x="-258340" y="3463360"/>
            <a:ext cx="9073008" cy="1200329"/>
          </a:xfrm>
          <a:prstGeom prst="rect">
            <a:avLst/>
          </a:prstGeom>
        </p:spPr>
        <p:txBody>
          <a:bodyPr wrap="square">
            <a:spAutoFit/>
          </a:bodyPr>
          <a:lstStyle/>
          <a:p>
            <a:pPr marL="914400" indent="-457200" algn="jus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CPI of overall FP enhancement is lower, its performance will be better. Specifically, the speedup for the overall FP enhancement is:</a:t>
            </a:r>
          </a:p>
        </p:txBody>
      </p:sp>
      <p:pic>
        <p:nvPicPr>
          <p:cNvPr id="3" name="图片 2"/>
          <p:cNvPicPr>
            <a:picLocks noChangeAspect="1"/>
          </p:cNvPicPr>
          <p:nvPr/>
        </p:nvPicPr>
        <p:blipFill>
          <a:blip r:embed="rId3"/>
          <a:stretch>
            <a:fillRect/>
          </a:stretch>
        </p:blipFill>
        <p:spPr>
          <a:xfrm>
            <a:off x="408737" y="4941168"/>
            <a:ext cx="8321761" cy="713294"/>
          </a:xfrm>
          <a:prstGeom prst="rect">
            <a:avLst/>
          </a:prstGeom>
        </p:spPr>
      </p:pic>
      <p:pic>
        <p:nvPicPr>
          <p:cNvPr id="4" name="图片 3"/>
          <p:cNvPicPr>
            <a:picLocks noChangeAspect="1"/>
          </p:cNvPicPr>
          <p:nvPr/>
        </p:nvPicPr>
        <p:blipFill>
          <a:blip r:embed="rId4"/>
          <a:stretch>
            <a:fillRect/>
          </a:stretch>
        </p:blipFill>
        <p:spPr>
          <a:xfrm>
            <a:off x="1219574" y="2633418"/>
            <a:ext cx="6700085" cy="695004"/>
          </a:xfrm>
          <a:prstGeom prst="rect">
            <a:avLst/>
          </a:prstGeom>
        </p:spPr>
      </p:pic>
    </p:spTree>
    <p:extLst>
      <p:ext uri="{BB962C8B-B14F-4D97-AF65-F5344CB8AC3E}">
        <p14:creationId xmlns:p14="http://schemas.microsoft.com/office/powerpoint/2010/main" val="344766735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778562" y="972990"/>
            <a:ext cx="7582112"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p>
        </p:txBody>
      </p:sp>
      <p:sp>
        <p:nvSpPr>
          <p:cNvPr id="10" name="矩形 9">
            <a:extLst>
              <a:ext uri="{FF2B5EF4-FFF2-40B4-BE49-F238E27FC236}">
                <a16:creationId xmlns:a16="http://schemas.microsoft.com/office/drawing/2014/main" id="{5570CD73-AFD4-6848-B84F-D317B2DFBE04}"/>
              </a:ext>
            </a:extLst>
          </p:cNvPr>
          <p:cNvSpPr/>
          <p:nvPr/>
        </p:nvSpPr>
        <p:spPr>
          <a:xfrm>
            <a:off x="179513" y="1628800"/>
            <a:ext cx="8640959" cy="1274195"/>
          </a:xfrm>
          <a:prstGeom prst="rect">
            <a:avLst/>
          </a:prstGeom>
        </p:spPr>
        <p:txBody>
          <a:bodyPr wrap="square">
            <a:spAutoFit/>
          </a:bodyPr>
          <a:lstStyle/>
          <a:p>
            <a:pPr marL="457200" indent="-457200" algn="jus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Another solution:</a:t>
            </a:r>
          </a:p>
          <a:p>
            <a:pPr marL="457200" indent="-457200" algn="just">
              <a:buFont typeface="Wingdings" panose="05000000000000000000" pitchFamily="2" charset="2"/>
              <a:buChar char="u"/>
            </a:pPr>
            <a:endPar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spcAft>
                <a:spcPts val="1200"/>
              </a:spcAft>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pic>
        <p:nvPicPr>
          <p:cNvPr id="11" name="图片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54" y="2308858"/>
            <a:ext cx="7920880" cy="982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a:stretch>
            <a:fillRect/>
          </a:stretch>
        </p:blipFill>
        <p:spPr>
          <a:xfrm>
            <a:off x="778562" y="3751708"/>
            <a:ext cx="6603983" cy="439932"/>
          </a:xfrm>
          <a:prstGeom prst="rect">
            <a:avLst/>
          </a:prstGeom>
        </p:spPr>
      </p:pic>
      <p:sp>
        <p:nvSpPr>
          <p:cNvPr id="18" name="矩形 17">
            <a:extLst>
              <a:ext uri="{FF2B5EF4-FFF2-40B4-BE49-F238E27FC236}">
                <a16:creationId xmlns:a16="http://schemas.microsoft.com/office/drawing/2014/main" id="{BA31DE12-EBDF-F84A-B3FD-E48528AE4E43}"/>
              </a:ext>
            </a:extLst>
          </p:cNvPr>
          <p:cNvSpPr/>
          <p:nvPr/>
        </p:nvSpPr>
        <p:spPr>
          <a:xfrm>
            <a:off x="778562" y="4365104"/>
            <a:ext cx="7897894" cy="1200329"/>
          </a:xfrm>
          <a:prstGeom prst="rect">
            <a:avLst/>
          </a:prstGeom>
        </p:spPr>
        <p:txBody>
          <a:bodyPr wrap="square">
            <a:spAutoFit/>
          </a:bodyPr>
          <a:lstStyle/>
          <a:p>
            <a:pPr algn="just" eaLnBrk="1" fontAlgn="auto" hangingPunct="1">
              <a:spcBef>
                <a:spcPts val="0"/>
              </a:spcBef>
              <a:spcAft>
                <a:spcPts val="0"/>
              </a:spcAft>
              <a:defRP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How to use Amdahl’s law to compare? </a:t>
            </a:r>
          </a:p>
          <a:p>
            <a:pPr algn="just" eaLnBrk="1" fontAlgn="auto" hangingPunct="1">
              <a:spcBef>
                <a:spcPts val="0"/>
              </a:spcBef>
              <a:spcAft>
                <a:spcPts val="0"/>
              </a:spcAft>
              <a:defRPr/>
            </a:pP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先计算各指令执行时间所占的比例，再利用</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Amdahl’s</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定律</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marL="457200" indent="-457200" algn="just" eaLnBrk="1" fontAlgn="auto" hangingPunct="1">
              <a:spcBef>
                <a:spcPts val="0"/>
              </a:spcBef>
              <a:spcAft>
                <a:spcPts val="0"/>
              </a:spcAft>
              <a:buFont typeface="Wingdings" pitchFamily="2" charset="2"/>
              <a:buChar char="p"/>
              <a:defRPr/>
            </a:pPr>
            <a:endParaRPr lang="zh-CN" altLang="en-US"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56072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825202" y="930084"/>
            <a:ext cx="7488832" cy="46384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5570CD73-AFD4-6848-B84F-D317B2DFBE04}"/>
              </a:ext>
            </a:extLst>
          </p:cNvPr>
          <p:cNvSpPr/>
          <p:nvPr/>
        </p:nvSpPr>
        <p:spPr>
          <a:xfrm>
            <a:off x="179513" y="1628800"/>
            <a:ext cx="8640959" cy="904863"/>
          </a:xfrm>
          <a:prstGeom prst="rect">
            <a:avLst/>
          </a:prstGeom>
        </p:spPr>
        <p:txBody>
          <a:bodyPr wrap="square">
            <a:spAutoFit/>
          </a:bodyPr>
          <a:lstStyle/>
          <a:p>
            <a:pPr marL="457200" indent="-457200" algn="just">
              <a:buFont typeface="Wingdings" panose="05000000000000000000" pitchFamily="2" charset="2"/>
              <a:buChar char="u"/>
            </a:pPr>
            <a:endPar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spcAft>
                <a:spcPts val="1200"/>
              </a:spcAft>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sp>
        <p:nvSpPr>
          <p:cNvPr id="12" name="Text Box 4"/>
          <p:cNvSpPr txBox="1">
            <a:spLocks noChangeArrowheads="1"/>
          </p:cNvSpPr>
          <p:nvPr/>
        </p:nvSpPr>
        <p:spPr bwMode="auto">
          <a:xfrm>
            <a:off x="191221" y="2253897"/>
            <a:ext cx="8839200" cy="2975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just">
              <a:lnSpc>
                <a:spcPct val="90000"/>
              </a:lnSpc>
              <a:spcBef>
                <a:spcPct val="2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To use the CPU performance equation, we need the measurements of the individual components.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需要测量性能的各组成部分</a:t>
            </a:r>
          </a:p>
          <a:p>
            <a:pPr marL="342900" indent="-342900" algn="just">
              <a:lnSpc>
                <a:spcPct val="9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 To determine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clock cycle</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90000"/>
              </a:lnSpc>
              <a:spcBef>
                <a:spcPct val="20000"/>
              </a:spcBef>
              <a:buSzPct val="50000"/>
              <a:buFont typeface="Wingdings" panose="05000000000000000000" pitchFamily="2" charset="2"/>
              <a:buChar char="Ø"/>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Low-level tools: </a:t>
            </a:r>
            <a:r>
              <a:rPr lang="en-US" altLang="zh-CN"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timing estimators</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or </a:t>
            </a:r>
            <a:r>
              <a:rPr lang="en-US" altLang="zh-CN"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timing verifiers</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are used for a completed design.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用时延估计器或时延验证器</a:t>
            </a:r>
          </a:p>
          <a:p>
            <a:pPr marL="342900" indent="342900" algn="just">
              <a:lnSpc>
                <a:spcPct val="90000"/>
              </a:lnSpc>
              <a:spcBef>
                <a:spcPct val="20000"/>
              </a:spcBef>
              <a:buSzPct val="50000"/>
              <a:buFont typeface="Wingdings" panose="05000000000000000000" pitchFamily="2" charset="2"/>
              <a:buChar char="Ø"/>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For a design that is not completed, by examining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critical paths</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未完成的设计</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考察关键路径</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2" name="矩形 1"/>
          <p:cNvSpPr/>
          <p:nvPr/>
        </p:nvSpPr>
        <p:spPr>
          <a:xfrm>
            <a:off x="311078" y="1445875"/>
            <a:ext cx="8599486" cy="830997"/>
          </a:xfrm>
          <a:prstGeom prst="rect">
            <a:avLst/>
          </a:prstGeom>
        </p:spPr>
        <p:txBody>
          <a:bodyPr wrap="square">
            <a:spAutoFit/>
          </a:bodyPr>
          <a:lstStyle/>
          <a:p>
            <a:pPr algn="ctr">
              <a:lnSpc>
                <a:spcPct val="100000"/>
              </a:lnSpc>
              <a:spcBef>
                <a:spcPts val="0"/>
              </a:spcBef>
              <a:buSzTx/>
              <a:buFont typeface="Arial" panose="020B0604020202020204" pitchFamily="34" charset="0"/>
              <a:buNone/>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Measuring the Components of CPU Performance</a:t>
            </a:r>
          </a:p>
          <a:p>
            <a:pPr algn="ctr">
              <a:lnSpc>
                <a:spcPct val="100000"/>
              </a:lnSpc>
              <a:spcBef>
                <a:spcPts val="0"/>
              </a:spcBef>
              <a:buSzTx/>
              <a:buFont typeface="Arial" panose="020B0604020202020204" pitchFamily="34" charset="0"/>
              <a:buNone/>
            </a:pP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测量</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性能的各组成部分</a:t>
            </a:r>
          </a:p>
        </p:txBody>
      </p:sp>
    </p:spTree>
    <p:extLst>
      <p:ext uri="{BB962C8B-B14F-4D97-AF65-F5344CB8AC3E}">
        <p14:creationId xmlns:p14="http://schemas.microsoft.com/office/powerpoint/2010/main" val="1214603860"/>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825202" y="930084"/>
            <a:ext cx="7488832" cy="46384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5570CD73-AFD4-6848-B84F-D317B2DFBE04}"/>
              </a:ext>
            </a:extLst>
          </p:cNvPr>
          <p:cNvSpPr/>
          <p:nvPr/>
        </p:nvSpPr>
        <p:spPr>
          <a:xfrm>
            <a:off x="179513" y="1628800"/>
            <a:ext cx="8640959" cy="904863"/>
          </a:xfrm>
          <a:prstGeom prst="rect">
            <a:avLst/>
          </a:prstGeom>
        </p:spPr>
        <p:txBody>
          <a:bodyPr wrap="square">
            <a:spAutoFit/>
          </a:bodyPr>
          <a:lstStyle/>
          <a:p>
            <a:pPr marL="457200" indent="-457200" algn="just">
              <a:buFont typeface="Wingdings" panose="05000000000000000000" pitchFamily="2" charset="2"/>
              <a:buChar char="u"/>
            </a:pPr>
            <a:endPar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spcAft>
                <a:spcPts val="1200"/>
              </a:spcAft>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sp>
        <p:nvSpPr>
          <p:cNvPr id="12" name="Text Box 4"/>
          <p:cNvSpPr txBox="1">
            <a:spLocks noChangeArrowheads="1"/>
          </p:cNvSpPr>
          <p:nvPr/>
        </p:nvSpPr>
        <p:spPr bwMode="auto">
          <a:xfrm>
            <a:off x="199605" y="2292347"/>
            <a:ext cx="8710959" cy="43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lnSpc>
                <a:spcPct val="9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 Measuring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instruction count</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90000"/>
              </a:lnSpc>
              <a:spcBef>
                <a:spcPct val="20000"/>
              </a:spcBef>
              <a:buSzPct val="50000"/>
              <a:buFont typeface="Wingdings" panose="05000000000000000000" pitchFamily="2" charset="2"/>
              <a:buChar char="Ø"/>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compiler together with tools that measure the instruction set behavior.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编译器及测量指令集行为的工具</a:t>
            </a:r>
          </a:p>
          <a:p>
            <a:pPr marL="342900" indent="342900" algn="just">
              <a:lnSpc>
                <a:spcPct val="90000"/>
              </a:lnSpc>
              <a:spcBef>
                <a:spcPct val="20000"/>
              </a:spcBef>
              <a:buSzPct val="50000"/>
              <a:buFont typeface="Wingdings" panose="05000000000000000000" pitchFamily="2" charset="2"/>
              <a:buChar char="Ø"/>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For a compiled version of a program, there are two major methods to obtain IC.   </a:t>
            </a: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lnSpc>
                <a:spcPct val="90000"/>
              </a:lnSpc>
              <a:spcBef>
                <a:spcPct val="20000"/>
              </a:spcBef>
              <a:buSzTx/>
              <a:buFont typeface="+mj-ea"/>
              <a:buAutoNum type="circleNumDbPlain"/>
            </a:pP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First: by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instruction set simulator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that interprets the instructions—slow but can measure almost any aspect of instruction set behavior accurately.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指令集模拟器：慢</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但能精确地测量指令集行为的几乎所有方面</a:t>
            </a:r>
          </a:p>
          <a:p>
            <a:pPr marL="457200" indent="457200" algn="just">
              <a:lnSpc>
                <a:spcPct val="90000"/>
              </a:lnSpc>
              <a:spcBef>
                <a:spcPct val="20000"/>
              </a:spcBef>
              <a:buSzTx/>
              <a:buFont typeface="+mj-ea"/>
              <a:buAutoNum type="circleNumDbPlain"/>
            </a:pP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Second: uses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execution-based monitoring</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The binary program is modified to include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instrumentation code</a:t>
            </a:r>
            <a:r>
              <a:rPr lang="en-US" altLang="zh-CN" sz="2000" i="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—very fast, since program is executed, rather than interpreted.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用基于执行的监视：修改程序（插桩代码），快。</a:t>
            </a:r>
            <a:endPar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2" name="矩形 1"/>
          <p:cNvSpPr/>
          <p:nvPr/>
        </p:nvSpPr>
        <p:spPr>
          <a:xfrm>
            <a:off x="311078" y="1461350"/>
            <a:ext cx="8599486" cy="830997"/>
          </a:xfrm>
          <a:prstGeom prst="rect">
            <a:avLst/>
          </a:prstGeom>
        </p:spPr>
        <p:txBody>
          <a:bodyPr wrap="square">
            <a:spAutoFit/>
          </a:bodyPr>
          <a:lstStyle/>
          <a:p>
            <a:pPr algn="ctr">
              <a:lnSpc>
                <a:spcPct val="100000"/>
              </a:lnSpc>
              <a:spcBef>
                <a:spcPts val="0"/>
              </a:spcBef>
              <a:buSzTx/>
              <a:buFont typeface="Arial" panose="020B0604020202020204" pitchFamily="34" charset="0"/>
              <a:buNone/>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Measuring the Components of CPU Performance</a:t>
            </a:r>
          </a:p>
          <a:p>
            <a:pPr algn="ctr">
              <a:lnSpc>
                <a:spcPct val="100000"/>
              </a:lnSpc>
              <a:spcBef>
                <a:spcPts val="0"/>
              </a:spcBef>
              <a:buSzTx/>
              <a:buFont typeface="Arial" panose="020B0604020202020204" pitchFamily="34" charset="0"/>
              <a:buNone/>
            </a:pP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测量</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性能的各组成部分</a:t>
            </a:r>
          </a:p>
        </p:txBody>
      </p:sp>
    </p:spTree>
    <p:extLst>
      <p:ext uri="{BB962C8B-B14F-4D97-AF65-F5344CB8AC3E}">
        <p14:creationId xmlns:p14="http://schemas.microsoft.com/office/powerpoint/2010/main" val="274191950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825202" y="930084"/>
            <a:ext cx="7488832" cy="46384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5570CD73-AFD4-6848-B84F-D317B2DFBE04}"/>
              </a:ext>
            </a:extLst>
          </p:cNvPr>
          <p:cNvSpPr/>
          <p:nvPr/>
        </p:nvSpPr>
        <p:spPr>
          <a:xfrm>
            <a:off x="179513" y="1628800"/>
            <a:ext cx="8640959" cy="904863"/>
          </a:xfrm>
          <a:prstGeom prst="rect">
            <a:avLst/>
          </a:prstGeom>
        </p:spPr>
        <p:txBody>
          <a:bodyPr wrap="square">
            <a:spAutoFit/>
          </a:bodyPr>
          <a:lstStyle/>
          <a:p>
            <a:pPr marL="457200" indent="-457200" algn="just">
              <a:buFont typeface="Wingdings" panose="05000000000000000000" pitchFamily="2" charset="2"/>
              <a:buChar char="u"/>
            </a:pPr>
            <a:endPar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spcAft>
                <a:spcPts val="1200"/>
              </a:spcAft>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sp>
        <p:nvSpPr>
          <p:cNvPr id="12" name="Text Box 4"/>
          <p:cNvSpPr txBox="1">
            <a:spLocks noChangeArrowheads="1"/>
          </p:cNvSpPr>
          <p:nvPr/>
        </p:nvSpPr>
        <p:spPr bwMode="auto">
          <a:xfrm>
            <a:off x="199605" y="2292347"/>
            <a:ext cx="8710959" cy="450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342900" indent="-342900">
              <a:lnSpc>
                <a:spcPct val="95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 Measuring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CPI</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90000"/>
              </a:lnSpc>
              <a:spcBef>
                <a:spcPct val="20000"/>
              </a:spcBef>
              <a:buSzPct val="50000"/>
              <a:buFont typeface="Wingdings" panose="05000000000000000000" pitchFamily="2" charset="2"/>
              <a:buChar char="Ø"/>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For simple processors, CPI from a table. </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查表</a:t>
            </a:r>
          </a:p>
          <a:p>
            <a:pPr marL="342900" indent="342900" algn="just">
              <a:lnSpc>
                <a:spcPct val="90000"/>
              </a:lnSpc>
              <a:spcBef>
                <a:spcPct val="20000"/>
              </a:spcBef>
              <a:buSzPct val="50000"/>
              <a:buFont typeface="Wingdings" panose="05000000000000000000" pitchFamily="2" charset="2"/>
              <a:buChar char="Ø"/>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For modern processors use techniques such as pipelining and memory hierarchies: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对于带流水线和存储层次的现代处理器</a:t>
            </a:r>
          </a:p>
          <a:p>
            <a:pPr marL="457200" indent="457200" algn="just">
              <a:lnSpc>
                <a:spcPct val="90000"/>
              </a:lnSpc>
              <a:spcBef>
                <a:spcPct val="20000"/>
              </a:spcBef>
              <a:buSzTx/>
              <a:buFont typeface="+mj-ea"/>
              <a:buAutoNum type="circleNumDbPlain"/>
            </a:pP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Designers often use average CPI values, but these average CPIs are computed by measuring the effects of the pipeline and cache structure.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通常使用平均</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CPI</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，需考虑流水线和</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cache</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结构</a:t>
            </a:r>
          </a:p>
          <a:p>
            <a:pPr marL="457200" indent="457200" algn="just">
              <a:lnSpc>
                <a:spcPct val="90000"/>
              </a:lnSpc>
              <a:spcBef>
                <a:spcPct val="20000"/>
              </a:spcBef>
              <a:buSzTx/>
              <a:buFont typeface="+mj-ea"/>
              <a:buAutoNum type="circleNumDbPlain"/>
            </a:pP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it is often useful to separate the component arising from the memory system and the component determined by the pipeline.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流水线和存储系统分别考虑</a:t>
            </a:r>
          </a:p>
          <a:p>
            <a:pPr marL="457200" algn="just">
              <a:lnSpc>
                <a:spcPct val="90000"/>
              </a:lnSpc>
              <a:spcBef>
                <a:spcPct val="20000"/>
              </a:spcBef>
              <a:buSzTx/>
              <a:buNone/>
            </a:pP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Thus, we can compute the CPI for instruction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as:</a:t>
            </a:r>
          </a:p>
          <a:p>
            <a:pPr algn="ctr">
              <a:lnSpc>
                <a:spcPct val="95000"/>
              </a:lnSpc>
              <a:spcBef>
                <a:spcPct val="20000"/>
              </a:spcBef>
              <a:buSzTx/>
              <a:buFont typeface="Arial" panose="020B0604020202020204" pitchFamily="34" charset="0"/>
              <a:buNone/>
            </a:pPr>
            <a:r>
              <a:rPr lang="en-US" altLang="zh-CN" sz="2000"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CPI</a:t>
            </a:r>
            <a:r>
              <a:rPr lang="en-US" altLang="zh-CN" sz="2000" i="1" baseline="-25000"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Pipeline </a:t>
            </a:r>
            <a:r>
              <a:rPr lang="en-US" altLang="zh-CN" sz="2000"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CPI</a:t>
            </a:r>
            <a:r>
              <a:rPr lang="en-US" altLang="zh-CN" sz="2000" i="1" baseline="-25000"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Memory system </a:t>
            </a:r>
            <a:r>
              <a:rPr lang="en-US" altLang="zh-CN" sz="2000"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CPI</a:t>
            </a:r>
            <a:r>
              <a:rPr lang="en-US" altLang="zh-CN" sz="2000" i="1" baseline="-25000" dirty="0" err="1">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endParaRPr lang="en-US" altLang="zh-CN" sz="2000" i="1" baseline="-25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2" name="矩形 1"/>
          <p:cNvSpPr/>
          <p:nvPr/>
        </p:nvSpPr>
        <p:spPr>
          <a:xfrm>
            <a:off x="311078" y="1461350"/>
            <a:ext cx="8599486" cy="830997"/>
          </a:xfrm>
          <a:prstGeom prst="rect">
            <a:avLst/>
          </a:prstGeom>
        </p:spPr>
        <p:txBody>
          <a:bodyPr wrap="square">
            <a:spAutoFit/>
          </a:bodyPr>
          <a:lstStyle/>
          <a:p>
            <a:pPr algn="ctr">
              <a:lnSpc>
                <a:spcPct val="100000"/>
              </a:lnSpc>
              <a:spcBef>
                <a:spcPts val="0"/>
              </a:spcBef>
              <a:buSzTx/>
              <a:buFont typeface="Arial" panose="020B0604020202020204" pitchFamily="34" charset="0"/>
              <a:buNone/>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Measuring the Components of CPU Performance</a:t>
            </a:r>
          </a:p>
          <a:p>
            <a:pPr algn="ctr">
              <a:lnSpc>
                <a:spcPct val="100000"/>
              </a:lnSpc>
              <a:spcBef>
                <a:spcPts val="0"/>
              </a:spcBef>
              <a:buSzTx/>
              <a:buFont typeface="Arial" panose="020B0604020202020204" pitchFamily="34" charset="0"/>
              <a:buNone/>
            </a:pP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测量</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性能的各组成部分</a:t>
            </a:r>
          </a:p>
        </p:txBody>
      </p:sp>
    </p:spTree>
    <p:extLst>
      <p:ext uri="{BB962C8B-B14F-4D97-AF65-F5344CB8AC3E}">
        <p14:creationId xmlns:p14="http://schemas.microsoft.com/office/powerpoint/2010/main" val="3988762790"/>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825202" y="930084"/>
            <a:ext cx="7488832" cy="46384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5570CD73-AFD4-6848-B84F-D317B2DFBE04}"/>
              </a:ext>
            </a:extLst>
          </p:cNvPr>
          <p:cNvSpPr/>
          <p:nvPr/>
        </p:nvSpPr>
        <p:spPr>
          <a:xfrm>
            <a:off x="179513" y="1412776"/>
            <a:ext cx="8640959" cy="2308324"/>
          </a:xfrm>
          <a:prstGeom prst="rect">
            <a:avLst/>
          </a:prstGeom>
        </p:spPr>
        <p:txBody>
          <a:bodyPr wrap="square">
            <a:spAutoFit/>
          </a:bodyPr>
          <a:lstStyle/>
          <a:p>
            <a:pPr marL="457200" indent="-457200" algn="just">
              <a:buFont typeface="Wingdings" panose="05000000000000000000" pitchFamily="2" charset="2"/>
              <a:buChar char="u"/>
            </a:pP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Example</a:t>
            </a:r>
            <a:r>
              <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we are considering two alternatives for our conditional branch instructions </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条件转移指令</a:t>
            </a: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 :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条件转移指令有两种设计选择</a:t>
            </a:r>
          </a:p>
          <a:p>
            <a:pPr marL="342900" indent="342900" algn="just">
              <a:buFont typeface="Arial" panose="020B0604020202020204" pitchFamily="34" charset="0"/>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CPU A: A condition code is set by a compare  instruction and followed by a branch that tests the condition code.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先用比较指令置条件码</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然后转移指令检测条件码进行分支</a:t>
            </a:r>
          </a:p>
          <a:p>
            <a:pPr marL="342900" indent="342900" algn="just">
              <a:buFont typeface="Arial" panose="020B0604020202020204" pitchFamily="34" charset="0"/>
              <a:buChar char="•"/>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CPU B: A compare is included in the branch.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转移指令中包含比较操作</a:t>
            </a:r>
          </a:p>
          <a:p>
            <a:pPr marL="457200" indent="-457200" algn="just">
              <a:spcBef>
                <a:spcPct val="20000"/>
              </a:spcBef>
              <a:spcAft>
                <a:spcPts val="1200"/>
              </a:spcAft>
              <a:buFont typeface="Wingdings" panose="05000000000000000000" pitchFamily="2" charset="2"/>
              <a:buChar char="u"/>
            </a:pPr>
            <a:endPar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sp>
        <p:nvSpPr>
          <p:cNvPr id="3" name="矩形 2">
            <a:extLst>
              <a:ext uri="{FF2B5EF4-FFF2-40B4-BE49-F238E27FC236}">
                <a16:creationId xmlns:a16="http://schemas.microsoft.com/office/drawing/2014/main" id="{5E940BC5-5035-1C4C-AE1E-69A598FCB47F}"/>
              </a:ext>
            </a:extLst>
          </p:cNvPr>
          <p:cNvSpPr/>
          <p:nvPr/>
        </p:nvSpPr>
        <p:spPr>
          <a:xfrm>
            <a:off x="159981" y="3348997"/>
            <a:ext cx="8782593" cy="707886"/>
          </a:xfrm>
          <a:prstGeom prst="rect">
            <a:avLst/>
          </a:prstGeom>
        </p:spPr>
        <p:txBody>
          <a:bodyPr wrap="square">
            <a:spAutoFit/>
          </a:bodyPr>
          <a:lstStyle/>
          <a:p>
            <a:pPr marL="457200" indent="-457200" algn="just">
              <a:buFont typeface="Wingdings" panose="05000000000000000000" pitchFamily="2" charset="2"/>
              <a:buChar char="u"/>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On both CPUs, conditional branch instruction takes 2 cycles, and all other instructions take 1 clock cycle.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条件转移指令</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2</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周期，其他指令</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1</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周期 </a:t>
            </a:r>
          </a:p>
        </p:txBody>
      </p:sp>
      <p:sp>
        <p:nvSpPr>
          <p:cNvPr id="4" name="矩形 3">
            <a:extLst>
              <a:ext uri="{FF2B5EF4-FFF2-40B4-BE49-F238E27FC236}">
                <a16:creationId xmlns:a16="http://schemas.microsoft.com/office/drawing/2014/main" id="{E764AA9F-B75D-EEEA-767C-4B6665504836}"/>
              </a:ext>
            </a:extLst>
          </p:cNvPr>
          <p:cNvSpPr/>
          <p:nvPr/>
        </p:nvSpPr>
        <p:spPr>
          <a:xfrm>
            <a:off x="159981" y="4005064"/>
            <a:ext cx="8640959" cy="1015663"/>
          </a:xfrm>
          <a:prstGeom prst="rect">
            <a:avLst/>
          </a:prstGeom>
        </p:spPr>
        <p:txBody>
          <a:bodyPr wrap="square">
            <a:spAutoFit/>
          </a:bodyPr>
          <a:lstStyle/>
          <a:p>
            <a:pPr marL="457200" indent="-457200" algn="just">
              <a:buFont typeface="Wingdings" panose="05000000000000000000" pitchFamily="2" charset="2"/>
              <a:buChar char="u"/>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On CPU A,  20% of all instructions executed are conditional branches. Since every branch needs a compare, another 20% of the instructions are compares.    </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CPU A</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：有</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20%</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条件转移指令，相应也就有</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20%</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的比较指令</a:t>
            </a:r>
          </a:p>
        </p:txBody>
      </p:sp>
      <p:sp>
        <p:nvSpPr>
          <p:cNvPr id="5" name="矩形 4">
            <a:extLst>
              <a:ext uri="{FF2B5EF4-FFF2-40B4-BE49-F238E27FC236}">
                <a16:creationId xmlns:a16="http://schemas.microsoft.com/office/drawing/2014/main" id="{5841BA49-EE12-1C17-9A80-576135760B3B}"/>
              </a:ext>
            </a:extLst>
          </p:cNvPr>
          <p:cNvSpPr/>
          <p:nvPr/>
        </p:nvSpPr>
        <p:spPr>
          <a:xfrm>
            <a:off x="159981" y="5008609"/>
            <a:ext cx="8640959" cy="1631216"/>
          </a:xfrm>
          <a:prstGeom prst="rect">
            <a:avLst/>
          </a:prstGeom>
        </p:spPr>
        <p:txBody>
          <a:bodyPr wrap="square">
            <a:spAutoFit/>
          </a:bodyPr>
          <a:lstStyle/>
          <a:p>
            <a:pPr marL="457200" indent="-457200" algn="just">
              <a:buFont typeface="Wingdings" panose="05000000000000000000" pitchFamily="2" charset="2"/>
              <a:buChar char="u"/>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Because CPU A does not have the compare included in the branch, assume that its clock cycle time is 1.25 times faster than that of CPU B. </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CPU A</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的时钟比</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CPU B</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的快</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1.25</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倍</a:t>
            </a:r>
          </a:p>
          <a:p>
            <a:pPr marL="457200" indent="-457200" algn="just">
              <a:buFont typeface="Wingdings" panose="05000000000000000000" pitchFamily="2" charset="2"/>
              <a:buChar char="u"/>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Which CPU is faster?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哪一个更快？</a:t>
            </a:r>
          </a:p>
          <a:p>
            <a:pPr marL="457200" indent="-457200" algn="just">
              <a:buFont typeface="Wingdings" panose="05000000000000000000" pitchFamily="2" charset="2"/>
              <a:buChar char="u"/>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What if CPU A was only 1.1 times faster? </a:t>
            </a:r>
          </a:p>
        </p:txBody>
      </p:sp>
    </p:spTree>
    <p:extLst>
      <p:ext uri="{BB962C8B-B14F-4D97-AF65-F5344CB8AC3E}">
        <p14:creationId xmlns:p14="http://schemas.microsoft.com/office/powerpoint/2010/main" val="61718953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825202" y="930084"/>
            <a:ext cx="7488832" cy="46384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5570CD73-AFD4-6848-B84F-D317B2DFBE04}"/>
              </a:ext>
            </a:extLst>
          </p:cNvPr>
          <p:cNvSpPr/>
          <p:nvPr/>
        </p:nvSpPr>
        <p:spPr>
          <a:xfrm>
            <a:off x="179513" y="1628800"/>
            <a:ext cx="8640959" cy="3490186"/>
          </a:xfrm>
          <a:prstGeom prst="rect">
            <a:avLst/>
          </a:prstGeom>
        </p:spPr>
        <p:txBody>
          <a:bodyPr wrap="square">
            <a:spAutoFit/>
          </a:bodyPr>
          <a:lstStyle/>
          <a:p>
            <a:pPr marL="457200" indent="-457200" algn="just">
              <a:buFont typeface="Wingdings" panose="05000000000000000000" pitchFamily="2" charset="2"/>
              <a:buChar char="u"/>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Example</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we are considering two alternatives for our conditional branch instructions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条件转移指令</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 :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条件转移指令有两种设计选择</a:t>
            </a:r>
          </a:p>
          <a:p>
            <a:pPr marL="342900" indent="342900" algn="just">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CPU A: A condition code is set by a compare  instruction and followed by a branch that tests the condition code.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先用比较指令置条件码</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然后转移指令检测条件码进行分支</a:t>
            </a:r>
          </a:p>
          <a:p>
            <a:pPr marL="342900" indent="342900" algn="just">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CPU B: A compare is included in the branch.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转移指令中包含了比较操作</a:t>
            </a:r>
          </a:p>
          <a:p>
            <a:pPr marL="457200" indent="-457200" algn="just">
              <a:spcBef>
                <a:spcPct val="20000"/>
              </a:spcBef>
              <a:spcAft>
                <a:spcPts val="1200"/>
              </a:spcAft>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pic>
        <p:nvPicPr>
          <p:cNvPr id="2" name="图片 1"/>
          <p:cNvPicPr>
            <a:picLocks noChangeAspect="1"/>
          </p:cNvPicPr>
          <p:nvPr/>
        </p:nvPicPr>
        <p:blipFill rotWithShape="1">
          <a:blip r:embed="rId3"/>
          <a:srcRect l="12255" t="13896" r="14090" b="6205"/>
          <a:stretch/>
        </p:blipFill>
        <p:spPr>
          <a:xfrm>
            <a:off x="2123728" y="4797152"/>
            <a:ext cx="5292589" cy="1466621"/>
          </a:xfrm>
          <a:prstGeom prst="rect">
            <a:avLst/>
          </a:prstGeom>
        </p:spPr>
      </p:pic>
    </p:spTree>
    <p:extLst>
      <p:ext uri="{BB962C8B-B14F-4D97-AF65-F5344CB8AC3E}">
        <p14:creationId xmlns:p14="http://schemas.microsoft.com/office/powerpoint/2010/main" val="1515710375"/>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825202" y="930084"/>
            <a:ext cx="7488832" cy="46384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5570CD73-AFD4-6848-B84F-D317B2DFBE04}"/>
              </a:ext>
            </a:extLst>
          </p:cNvPr>
          <p:cNvSpPr/>
          <p:nvPr/>
        </p:nvSpPr>
        <p:spPr>
          <a:xfrm>
            <a:off x="179513" y="1628800"/>
            <a:ext cx="8640959" cy="1200329"/>
          </a:xfrm>
          <a:prstGeom prst="rect">
            <a:avLst/>
          </a:prstGeom>
        </p:spPr>
        <p:txBody>
          <a:bodyPr wrap="square">
            <a:spAutoFit/>
          </a:bodyPr>
          <a:lstStyle/>
          <a:p>
            <a:pPr marL="457200" indent="-457200" algn="jus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On both CPUs, conditional branch instruction takes 2 cycles, and all other instructions take 1 clock cycle.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条件转移指令</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2</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周期，其他指令</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1</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周期 </a:t>
            </a:r>
          </a:p>
        </p:txBody>
      </p:sp>
      <p:graphicFrame>
        <p:nvGraphicFramePr>
          <p:cNvPr id="8" name="Object 26"/>
          <p:cNvGraphicFramePr>
            <a:graphicFrameLocks noGrp="1" noChangeAspect="1"/>
          </p:cNvGraphicFramePr>
          <p:nvPr>
            <p:ph idx="1"/>
            <p:extLst>
              <p:ext uri="{D42A27DB-BD31-4B8C-83A1-F6EECF244321}">
                <p14:modId xmlns:p14="http://schemas.microsoft.com/office/powerpoint/2010/main" val="801823685"/>
              </p:ext>
            </p:extLst>
          </p:nvPr>
        </p:nvGraphicFramePr>
        <p:xfrm>
          <a:off x="6084168" y="3675187"/>
          <a:ext cx="1900238" cy="1255712"/>
        </p:xfrm>
        <a:graphic>
          <a:graphicData uri="http://schemas.openxmlformats.org/presentationml/2006/ole">
            <mc:AlternateContent xmlns:mc="http://schemas.openxmlformats.org/markup-compatibility/2006">
              <mc:Choice xmlns:v="urn:schemas-microsoft-com:vml" Requires="v">
                <p:oleObj name="Microsoft 公式 3.0" r:id="rId3" imgW="723586" imgH="482391" progId="Equation.3">
                  <p:embed/>
                </p:oleObj>
              </mc:Choice>
              <mc:Fallback>
                <p:oleObj name="Microsoft 公式 3.0" r:id="rId3" imgW="723586" imgH="482391" progId="Equation.3">
                  <p:embed/>
                  <p:pic>
                    <p:nvPicPr>
                      <p:cNvPr id="181274"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3675187"/>
                        <a:ext cx="1900238" cy="1255712"/>
                      </a:xfrm>
                      <a:prstGeom prst="rect">
                        <a:avLst/>
                      </a:prstGeom>
                      <a:noFill/>
                      <a:ln>
                        <a:noFill/>
                      </a:ln>
                      <a:effectLst/>
                      <a:extLst>
                        <a:ext uri="{909E8E84-426E-40DD-AFC4-6F175D3DCCD1}">
                          <a14:hiddenFill xmlns:a14="http://schemas.microsoft.com/office/drawing/2010/main">
                            <a:solidFill>
                              <a:srgbClr val="00FF80"/>
                            </a:solidFill>
                          </a14:hiddenFill>
                        </a:ext>
                        <a:ext uri="{91240B29-F687-4F45-9708-019B960494DF}">
                          <a14:hiddenLine xmlns:a14="http://schemas.microsoft.com/office/drawing/2010/main" w="9525"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pSp>
        <p:nvGrpSpPr>
          <p:cNvPr id="2" name="组合 1"/>
          <p:cNvGrpSpPr/>
          <p:nvPr/>
        </p:nvGrpSpPr>
        <p:grpSpPr>
          <a:xfrm>
            <a:off x="825203" y="3063999"/>
            <a:ext cx="4538886" cy="3155489"/>
            <a:chOff x="677863" y="2797175"/>
            <a:chExt cx="4541837" cy="3157540"/>
          </a:xfrm>
        </p:grpSpPr>
        <p:sp>
          <p:nvSpPr>
            <p:cNvPr id="9" name="Text Box 28"/>
            <p:cNvSpPr txBox="1">
              <a:spLocks noChangeArrowheads="1"/>
            </p:cNvSpPr>
            <p:nvPr/>
          </p:nvSpPr>
          <p:spPr bwMode="auto">
            <a:xfrm>
              <a:off x="677863" y="4945063"/>
              <a:ext cx="2209800" cy="461965"/>
            </a:xfrm>
            <a:prstGeom prst="rect">
              <a:avLst/>
            </a:prstGeom>
            <a:solidFill>
              <a:srgbClr val="00FF00"/>
            </a:solidFill>
            <a:ln w="12700" cap="sq">
              <a:noFill/>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FF00"/>
              </a:extrusionClr>
            </a:sp3d>
          </p:spPr>
          <p:txBody>
            <a:bodyPr>
              <a:spAutoFit/>
              <a:flatTx/>
            </a:bodyPr>
            <a:lstStyle/>
            <a:p>
              <a:pPr algn="ctr" eaLnBrk="1" hangingPunct="1">
                <a:spcBef>
                  <a:spcPct val="50000"/>
                </a:spcBef>
                <a:defRPr/>
              </a:pPr>
              <a:r>
                <a:rPr kumimoji="1" lang="zh-CN" altLang="en-US" sz="2400" b="1" dirty="0">
                  <a:effectLst>
                    <a:outerShdw blurRad="38100" dist="38100" dir="2700000" algn="tl">
                      <a:srgbClr val="FFFFFF"/>
                    </a:outerShdw>
                  </a:effectLst>
                  <a:latin typeface="Times New Roman" pitchFamily="18" charset="0"/>
                  <a:ea typeface="华文中宋" pitchFamily="2" charset="-122"/>
                </a:rPr>
                <a:t>比较指令 </a:t>
              </a:r>
              <a:r>
                <a:rPr kumimoji="1" lang="en-US" altLang="zh-CN" sz="2400" b="1" dirty="0">
                  <a:effectLst>
                    <a:outerShdw blurRad="38100" dist="38100" dir="2700000" algn="tl">
                      <a:srgbClr val="FFFFFF"/>
                    </a:outerShdw>
                  </a:effectLst>
                  <a:latin typeface="Times New Roman" pitchFamily="18" charset="0"/>
                  <a:ea typeface="华文中宋" pitchFamily="2" charset="-122"/>
                </a:rPr>
                <a:t>1</a:t>
              </a:r>
              <a:endParaRPr kumimoji="1" lang="zh-CN" altLang="en-US" sz="2400" b="1" dirty="0">
                <a:effectLst>
                  <a:outerShdw blurRad="38100" dist="38100" dir="2700000" algn="tl">
                    <a:srgbClr val="FFFFFF"/>
                  </a:outerShdw>
                </a:effectLst>
                <a:latin typeface="Times New Roman" pitchFamily="18" charset="0"/>
                <a:ea typeface="华文中宋" pitchFamily="2" charset="-122"/>
              </a:endParaRPr>
            </a:p>
          </p:txBody>
        </p:sp>
        <p:sp>
          <p:nvSpPr>
            <p:cNvPr id="10" name="Text Box 29"/>
            <p:cNvSpPr txBox="1">
              <a:spLocks noChangeArrowheads="1"/>
            </p:cNvSpPr>
            <p:nvPr/>
          </p:nvSpPr>
          <p:spPr bwMode="auto">
            <a:xfrm>
              <a:off x="677863" y="5492750"/>
              <a:ext cx="2209800" cy="461965"/>
            </a:xfrm>
            <a:prstGeom prst="rect">
              <a:avLst/>
            </a:prstGeom>
            <a:solidFill>
              <a:srgbClr val="00FF00"/>
            </a:solidFill>
            <a:ln w="12700" cap="sq">
              <a:noFill/>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FF00"/>
              </a:extrusionClr>
            </a:sp3d>
          </p:spPr>
          <p:txBody>
            <a:bodyPr>
              <a:spAutoFit/>
              <a:flatTx/>
            </a:bodyPr>
            <a:lstStyle/>
            <a:p>
              <a:pPr algn="ctr" eaLnBrk="1" hangingPunct="1">
                <a:spcBef>
                  <a:spcPct val="50000"/>
                </a:spcBef>
                <a:defRPr/>
              </a:pPr>
              <a:r>
                <a:rPr kumimoji="1" lang="zh-CN" altLang="en-US" sz="2400" b="1" dirty="0">
                  <a:solidFill>
                    <a:srgbClr val="FFFF00"/>
                  </a:solidFill>
                  <a:effectLst>
                    <a:outerShdw blurRad="38100" dist="38100" dir="2700000" algn="tl">
                      <a:srgbClr val="000000"/>
                    </a:outerShdw>
                  </a:effectLst>
                  <a:latin typeface="Times New Roman" pitchFamily="18" charset="0"/>
                  <a:ea typeface="华文中宋" pitchFamily="2" charset="-122"/>
                </a:rPr>
                <a:t>测试分支 </a:t>
              </a:r>
              <a:r>
                <a:rPr kumimoji="1" lang="en-US" altLang="zh-CN" sz="2400" b="1" dirty="0">
                  <a:solidFill>
                    <a:srgbClr val="FFFF00"/>
                  </a:solidFill>
                  <a:effectLst>
                    <a:outerShdw blurRad="38100" dist="38100" dir="2700000" algn="tl">
                      <a:srgbClr val="000000"/>
                    </a:outerShdw>
                  </a:effectLst>
                  <a:latin typeface="Times New Roman" pitchFamily="18" charset="0"/>
                  <a:ea typeface="华文中宋" pitchFamily="2" charset="-122"/>
                </a:rPr>
                <a:t>2</a:t>
              </a:r>
              <a:endParaRPr kumimoji="1" lang="zh-CN" altLang="en-US" sz="2400" b="1" dirty="0">
                <a:solidFill>
                  <a:srgbClr val="FFFF00"/>
                </a:solidFill>
                <a:effectLst>
                  <a:outerShdw blurRad="38100" dist="38100" dir="2700000" algn="tl">
                    <a:srgbClr val="000000"/>
                  </a:outerShdw>
                </a:effectLst>
                <a:latin typeface="Times New Roman" pitchFamily="18" charset="0"/>
                <a:ea typeface="华文中宋" pitchFamily="2" charset="-122"/>
              </a:endParaRPr>
            </a:p>
          </p:txBody>
        </p:sp>
        <p:sp>
          <p:nvSpPr>
            <p:cNvPr id="12" name="Text Box 30"/>
            <p:cNvSpPr txBox="1">
              <a:spLocks noChangeArrowheads="1"/>
            </p:cNvSpPr>
            <p:nvPr/>
          </p:nvSpPr>
          <p:spPr bwMode="auto">
            <a:xfrm>
              <a:off x="677863" y="2797175"/>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algn="ctr" eaLnBrk="1" hangingPunct="1">
                <a:spcBef>
                  <a:spcPct val="50000"/>
                </a:spcBef>
                <a:buClrTx/>
                <a:buFontTx/>
                <a:buNone/>
              </a:pPr>
              <a:r>
                <a:rPr kumimoji="1" lang="en-US" altLang="zh-CN" sz="2800">
                  <a:solidFill>
                    <a:srgbClr val="FF0000"/>
                  </a:solidFill>
                  <a:latin typeface="Times New Roman" panose="02020603050405020304" pitchFamily="18" charset="0"/>
                  <a:ea typeface="文鼎CS大宋" charset="-122"/>
                </a:rPr>
                <a:t>CPU</a:t>
              </a:r>
              <a:r>
                <a:rPr kumimoji="1" lang="en-US" altLang="zh-CN" sz="2800" baseline="-25000">
                  <a:solidFill>
                    <a:srgbClr val="FF0000"/>
                  </a:solidFill>
                  <a:latin typeface="Times New Roman" panose="02020603050405020304" pitchFamily="18" charset="0"/>
                  <a:ea typeface="文鼎CS大宋" charset="-122"/>
                </a:rPr>
                <a:t>A</a:t>
              </a:r>
              <a:endParaRPr kumimoji="1" lang="en-US" altLang="zh-CN" sz="2800" baseline="-25000">
                <a:solidFill>
                  <a:srgbClr val="000066"/>
                </a:solidFill>
                <a:latin typeface="Times New Roman" panose="02020603050405020304" pitchFamily="18" charset="0"/>
                <a:ea typeface="文鼎CS大宋" charset="-122"/>
              </a:endParaRPr>
            </a:p>
          </p:txBody>
        </p:sp>
        <p:sp>
          <p:nvSpPr>
            <p:cNvPr id="13" name="Text Box 31"/>
            <p:cNvSpPr txBox="1">
              <a:spLocks noChangeArrowheads="1"/>
            </p:cNvSpPr>
            <p:nvPr/>
          </p:nvSpPr>
          <p:spPr bwMode="auto">
            <a:xfrm>
              <a:off x="3009900" y="4945063"/>
              <a:ext cx="2209800" cy="461965"/>
            </a:xfrm>
            <a:prstGeom prst="rect">
              <a:avLst/>
            </a:prstGeom>
            <a:solidFill>
              <a:srgbClr val="00FF00"/>
            </a:solidFill>
            <a:ln w="12700" cap="sq">
              <a:noFill/>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FF00"/>
              </a:extrusionClr>
            </a:sp3d>
          </p:spPr>
          <p:txBody>
            <a:bodyPr>
              <a:spAutoFit/>
              <a:flatTx/>
            </a:bodyPr>
            <a:lstStyle/>
            <a:p>
              <a:pPr algn="ctr" eaLnBrk="1" hangingPunct="1">
                <a:spcBef>
                  <a:spcPct val="50000"/>
                </a:spcBef>
                <a:defRPr/>
              </a:pPr>
              <a:r>
                <a:rPr kumimoji="1" lang="zh-CN" altLang="en-US" sz="2400" b="1" dirty="0">
                  <a:solidFill>
                    <a:srgbClr val="FFFF00"/>
                  </a:solidFill>
                  <a:effectLst>
                    <a:outerShdw blurRad="38100" dist="38100" dir="2700000" algn="tl">
                      <a:srgbClr val="000000"/>
                    </a:outerShdw>
                  </a:effectLst>
                  <a:latin typeface="Times New Roman" pitchFamily="18" charset="0"/>
                  <a:ea typeface="华文中宋" pitchFamily="2" charset="-122"/>
                </a:rPr>
                <a:t>分支指令 </a:t>
              </a:r>
              <a:r>
                <a:rPr kumimoji="1" lang="en-US" altLang="zh-CN" sz="2400" b="1" dirty="0">
                  <a:solidFill>
                    <a:srgbClr val="FFFF00"/>
                  </a:solidFill>
                  <a:effectLst>
                    <a:outerShdw blurRad="38100" dist="38100" dir="2700000" algn="tl">
                      <a:srgbClr val="000000"/>
                    </a:outerShdw>
                  </a:effectLst>
                  <a:latin typeface="Times New Roman" pitchFamily="18" charset="0"/>
                  <a:ea typeface="华文中宋" pitchFamily="2" charset="-122"/>
                </a:rPr>
                <a:t>2</a:t>
              </a:r>
              <a:endParaRPr kumimoji="1" lang="zh-CN" altLang="en-US" sz="2400" b="1" dirty="0">
                <a:solidFill>
                  <a:srgbClr val="FFFF00"/>
                </a:solidFill>
                <a:effectLst>
                  <a:outerShdw blurRad="38100" dist="38100" dir="2700000" algn="tl">
                    <a:srgbClr val="000000"/>
                  </a:outerShdw>
                </a:effectLst>
                <a:latin typeface="Times New Roman" pitchFamily="18" charset="0"/>
                <a:ea typeface="华文中宋" pitchFamily="2" charset="-122"/>
              </a:endParaRPr>
            </a:p>
          </p:txBody>
        </p:sp>
        <p:sp>
          <p:nvSpPr>
            <p:cNvPr id="18" name="Text Box 32"/>
            <p:cNvSpPr txBox="1">
              <a:spLocks noChangeArrowheads="1"/>
            </p:cNvSpPr>
            <p:nvPr/>
          </p:nvSpPr>
          <p:spPr bwMode="auto">
            <a:xfrm>
              <a:off x="3298825" y="2797175"/>
              <a:ext cx="19208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algn="ctr" eaLnBrk="1" hangingPunct="1">
                <a:spcBef>
                  <a:spcPct val="50000"/>
                </a:spcBef>
                <a:buClrTx/>
                <a:buFontTx/>
                <a:buNone/>
              </a:pPr>
              <a:r>
                <a:rPr kumimoji="1" lang="en-US" altLang="zh-CN" sz="2800">
                  <a:solidFill>
                    <a:srgbClr val="FF0000"/>
                  </a:solidFill>
                  <a:latin typeface="Times New Roman" panose="02020603050405020304" pitchFamily="18" charset="0"/>
                  <a:ea typeface="文鼎CS大宋" charset="-122"/>
                </a:rPr>
                <a:t>CPU</a:t>
              </a:r>
              <a:r>
                <a:rPr kumimoji="1" lang="en-US" altLang="zh-CN" sz="2800" baseline="-25000">
                  <a:solidFill>
                    <a:srgbClr val="FF0000"/>
                  </a:solidFill>
                  <a:latin typeface="Times New Roman" panose="02020603050405020304" pitchFamily="18" charset="0"/>
                  <a:ea typeface="文鼎CS大宋" charset="-122"/>
                </a:rPr>
                <a:t>B</a:t>
              </a:r>
              <a:endParaRPr kumimoji="1" lang="en-US" altLang="zh-CN" sz="2800" baseline="-25000">
                <a:solidFill>
                  <a:srgbClr val="000066"/>
                </a:solidFill>
                <a:latin typeface="Times New Roman" panose="02020603050405020304" pitchFamily="18" charset="0"/>
                <a:ea typeface="文鼎CS大宋" charset="-122"/>
              </a:endParaRPr>
            </a:p>
          </p:txBody>
        </p:sp>
        <p:grpSp>
          <p:nvGrpSpPr>
            <p:cNvPr id="19" name="Group 33"/>
            <p:cNvGrpSpPr>
              <a:grpSpLocks/>
            </p:cNvGrpSpPr>
            <p:nvPr/>
          </p:nvGrpSpPr>
          <p:grpSpPr bwMode="auto">
            <a:xfrm>
              <a:off x="3009900" y="3408363"/>
              <a:ext cx="2209800" cy="1460500"/>
              <a:chOff x="3120" y="2256"/>
              <a:chExt cx="1584" cy="1152"/>
            </a:xfrm>
          </p:grpSpPr>
          <p:sp>
            <p:nvSpPr>
              <p:cNvPr id="20" name="Rectangle 34"/>
              <p:cNvSpPr>
                <a:spLocks noChangeArrowheads="1"/>
              </p:cNvSpPr>
              <p:nvPr/>
            </p:nvSpPr>
            <p:spPr bwMode="auto">
              <a:xfrm>
                <a:off x="3120" y="2256"/>
                <a:ext cx="1584" cy="1152"/>
              </a:xfrm>
              <a:prstGeom prst="rect">
                <a:avLst/>
              </a:prstGeom>
              <a:solidFill>
                <a:srgbClr val="009900"/>
              </a:solidFill>
              <a:ln w="12700" cap="sq">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9900"/>
                </a:extrusionClr>
              </a:sp3d>
            </p:spPr>
            <p:txBody>
              <a:bodyPr wrap="none" anchor="ctr">
                <a:flatTx/>
              </a:bodyPr>
              <a:lstStyle/>
              <a:p>
                <a:pPr algn="ctr" eaLnBrk="1" hangingPunct="1">
                  <a:defRPr/>
                </a:pPr>
                <a:endParaRPr kumimoji="1" lang="en-US" sz="2400" b="1">
                  <a:effectLst>
                    <a:outerShdw blurRad="38100" dist="38100" dir="2700000" algn="tl">
                      <a:srgbClr val="FFFFFF"/>
                    </a:outerShdw>
                  </a:effectLst>
                  <a:latin typeface="Times New Roman" pitchFamily="18" charset="0"/>
                  <a:ea typeface="华文中宋" pitchFamily="2" charset="-122"/>
                </a:endParaRPr>
              </a:p>
            </p:txBody>
          </p:sp>
          <p:sp>
            <p:nvSpPr>
              <p:cNvPr id="21" name="Text Box 35"/>
              <p:cNvSpPr txBox="1">
                <a:spLocks noChangeArrowheads="1"/>
              </p:cNvSpPr>
              <p:nvPr/>
            </p:nvSpPr>
            <p:spPr bwMode="auto">
              <a:xfrm>
                <a:off x="3312" y="2640"/>
                <a:ext cx="1198" cy="361"/>
              </a:xfrm>
              <a:prstGeom prst="rect">
                <a:avLst/>
              </a:prstGeom>
              <a:noFill/>
              <a:ln w="12700" cap="sq">
                <a:noFill/>
                <a:miter lim="800000"/>
                <a:headEnd type="none" w="sm" len="sm"/>
                <a:tailEnd type="none" w="sm" len="sm"/>
              </a:ln>
              <a:effectLst/>
            </p:spPr>
            <p:txBody>
              <a:bodyPr>
                <a:spAutoFit/>
              </a:bodyPr>
              <a:lstStyle/>
              <a:p>
                <a:pPr algn="ctr" eaLnBrk="1" hangingPunct="1">
                  <a:spcBef>
                    <a:spcPct val="50000"/>
                  </a:spcBef>
                  <a:defRPr/>
                </a:pPr>
                <a:r>
                  <a:rPr kumimoji="1" lang="zh-CN" altLang="en-US" sz="2400" b="1" dirty="0">
                    <a:solidFill>
                      <a:srgbClr val="FFFFFF"/>
                    </a:solidFill>
                    <a:effectLst>
                      <a:outerShdw blurRad="38100" dist="38100" dir="2700000" algn="tl">
                        <a:srgbClr val="C0C0C0"/>
                      </a:outerShdw>
                    </a:effectLst>
                    <a:latin typeface="Times New Roman" pitchFamily="18" charset="0"/>
                    <a:ea typeface="华文中宋" pitchFamily="2" charset="-122"/>
                  </a:rPr>
                  <a:t>其它指令 </a:t>
                </a:r>
                <a:r>
                  <a:rPr kumimoji="1" lang="en-US" altLang="zh-CN" sz="2400" b="1" dirty="0">
                    <a:solidFill>
                      <a:srgbClr val="FFFFFF"/>
                    </a:solidFill>
                    <a:effectLst>
                      <a:outerShdw blurRad="38100" dist="38100" dir="2700000" algn="tl">
                        <a:srgbClr val="C0C0C0"/>
                      </a:outerShdw>
                    </a:effectLst>
                    <a:latin typeface="Times New Roman" pitchFamily="18" charset="0"/>
                    <a:ea typeface="华文中宋" pitchFamily="2" charset="-122"/>
                  </a:rPr>
                  <a:t>1</a:t>
                </a:r>
                <a:endParaRPr kumimoji="1" lang="zh-CN" altLang="en-US" sz="2400" b="1" dirty="0">
                  <a:solidFill>
                    <a:srgbClr val="FF0000"/>
                  </a:solidFill>
                  <a:effectLst>
                    <a:outerShdw blurRad="38100" dist="38100" dir="2700000" algn="tl">
                      <a:srgbClr val="C0C0C0"/>
                    </a:outerShdw>
                  </a:effectLst>
                  <a:latin typeface="Times New Roman" pitchFamily="18" charset="0"/>
                  <a:ea typeface="华文中宋" pitchFamily="2" charset="-122"/>
                </a:endParaRPr>
              </a:p>
            </p:txBody>
          </p:sp>
        </p:grpSp>
        <p:sp>
          <p:nvSpPr>
            <p:cNvPr id="22" name="Rectangle 36"/>
            <p:cNvSpPr>
              <a:spLocks noChangeArrowheads="1"/>
            </p:cNvSpPr>
            <p:nvPr/>
          </p:nvSpPr>
          <p:spPr bwMode="auto">
            <a:xfrm>
              <a:off x="677863" y="3408363"/>
              <a:ext cx="2209800" cy="1460500"/>
            </a:xfrm>
            <a:prstGeom prst="rect">
              <a:avLst/>
            </a:prstGeom>
            <a:solidFill>
              <a:srgbClr val="009900"/>
            </a:solidFill>
            <a:ln w="12700" cap="sq">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9900"/>
              </a:extrusionClr>
            </a:sp3d>
          </p:spPr>
          <p:txBody>
            <a:bodyPr wrap="none" anchor="ctr">
              <a:flatTx/>
            </a:bodyPr>
            <a:lstStyle/>
            <a:p>
              <a:pPr algn="ctr" eaLnBrk="1" hangingPunct="1">
                <a:defRPr/>
              </a:pPr>
              <a:endParaRPr kumimoji="1" lang="en-US" sz="2400" b="1">
                <a:effectLst>
                  <a:outerShdw blurRad="38100" dist="38100" dir="2700000" algn="tl">
                    <a:srgbClr val="FFFFFF"/>
                  </a:outerShdw>
                </a:effectLst>
                <a:latin typeface="Times New Roman" pitchFamily="18" charset="0"/>
                <a:ea typeface="华文中宋" pitchFamily="2" charset="-122"/>
              </a:endParaRPr>
            </a:p>
          </p:txBody>
        </p:sp>
        <p:sp>
          <p:nvSpPr>
            <p:cNvPr id="23" name="Text Box 37"/>
            <p:cNvSpPr txBox="1">
              <a:spLocks noChangeArrowheads="1"/>
            </p:cNvSpPr>
            <p:nvPr/>
          </p:nvSpPr>
          <p:spPr bwMode="auto">
            <a:xfrm>
              <a:off x="817563" y="3878263"/>
              <a:ext cx="1905000" cy="461965"/>
            </a:xfrm>
            <a:prstGeom prst="rect">
              <a:avLst/>
            </a:prstGeom>
            <a:noFill/>
            <a:ln w="12700" cap="sq">
              <a:noFill/>
              <a:miter lim="800000"/>
              <a:headEnd type="none" w="sm" len="sm"/>
              <a:tailEnd type="none" w="sm" len="sm"/>
            </a:ln>
            <a:effectLst/>
          </p:spPr>
          <p:txBody>
            <a:bodyPr>
              <a:spAutoFit/>
            </a:bodyPr>
            <a:lstStyle/>
            <a:p>
              <a:pPr algn="ctr" eaLnBrk="1" hangingPunct="1">
                <a:spcBef>
                  <a:spcPct val="50000"/>
                </a:spcBef>
                <a:defRPr/>
              </a:pPr>
              <a:r>
                <a:rPr kumimoji="1" lang="zh-CN" altLang="en-US" sz="2400" b="1" dirty="0">
                  <a:solidFill>
                    <a:srgbClr val="FFFFFF"/>
                  </a:solidFill>
                  <a:effectLst>
                    <a:outerShdw blurRad="38100" dist="38100" dir="2700000" algn="tl">
                      <a:srgbClr val="C0C0C0"/>
                    </a:outerShdw>
                  </a:effectLst>
                  <a:latin typeface="Times New Roman" pitchFamily="18" charset="0"/>
                  <a:ea typeface="华文中宋" pitchFamily="2" charset="-122"/>
                </a:rPr>
                <a:t>其它指令 </a:t>
              </a:r>
              <a:r>
                <a:rPr kumimoji="1" lang="en-US" altLang="zh-CN" dirty="0">
                  <a:solidFill>
                    <a:srgbClr val="FFFFFF"/>
                  </a:solidFill>
                  <a:effectLst>
                    <a:outerShdw blurRad="38100" dist="38100" dir="2700000" algn="tl">
                      <a:srgbClr val="C0C0C0"/>
                    </a:outerShdw>
                  </a:effectLst>
                  <a:latin typeface="Times New Roman" pitchFamily="18" charset="0"/>
                  <a:ea typeface="华文中宋" pitchFamily="2" charset="-122"/>
                </a:rPr>
                <a:t>1</a:t>
              </a:r>
              <a:endParaRPr kumimoji="1" lang="zh-CN" altLang="en-US" sz="2400" b="1" dirty="0">
                <a:solidFill>
                  <a:srgbClr val="FF0000"/>
                </a:solidFill>
                <a:effectLst>
                  <a:outerShdw blurRad="38100" dist="38100" dir="2700000" algn="tl">
                    <a:srgbClr val="C0C0C0"/>
                  </a:outerShdw>
                </a:effectLst>
                <a:latin typeface="Times New Roman" pitchFamily="18" charset="0"/>
                <a:ea typeface="华文中宋" pitchFamily="2" charset="-122"/>
              </a:endParaRPr>
            </a:p>
          </p:txBody>
        </p:sp>
      </p:grpSp>
    </p:spTree>
    <p:extLst>
      <p:ext uri="{BB962C8B-B14F-4D97-AF65-F5344CB8AC3E}">
        <p14:creationId xmlns:p14="http://schemas.microsoft.com/office/powerpoint/2010/main" val="31320923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825202" y="930084"/>
            <a:ext cx="7488832" cy="46384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5570CD73-AFD4-6848-B84F-D317B2DFBE04}"/>
              </a:ext>
            </a:extLst>
          </p:cNvPr>
          <p:cNvSpPr/>
          <p:nvPr/>
        </p:nvSpPr>
        <p:spPr>
          <a:xfrm>
            <a:off x="179513" y="1628800"/>
            <a:ext cx="8640959" cy="1569660"/>
          </a:xfrm>
          <a:prstGeom prst="rect">
            <a:avLst/>
          </a:prstGeom>
        </p:spPr>
        <p:txBody>
          <a:bodyPr wrap="square">
            <a:spAutoFit/>
          </a:bodyPr>
          <a:lstStyle/>
          <a:p>
            <a:pPr marL="457200" indent="-457200" algn="jus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On CPU A,  20% of all instructions executed are conditional branches. Since every branch needs a compare, another 20% of the instructions are compares.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CPU A</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：有</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20%</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条件转移指令，相应也就有</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20%</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的比较指令</a:t>
            </a:r>
          </a:p>
        </p:txBody>
      </p:sp>
      <p:grpSp>
        <p:nvGrpSpPr>
          <p:cNvPr id="2" name="组合 1"/>
          <p:cNvGrpSpPr/>
          <p:nvPr/>
        </p:nvGrpSpPr>
        <p:grpSpPr>
          <a:xfrm>
            <a:off x="323528" y="3573016"/>
            <a:ext cx="1954318" cy="2446489"/>
            <a:chOff x="571746" y="3243967"/>
            <a:chExt cx="2514600" cy="3147871"/>
          </a:xfrm>
        </p:grpSpPr>
        <p:sp>
          <p:nvSpPr>
            <p:cNvPr id="8" name="Text Box 19"/>
            <p:cNvSpPr txBox="1">
              <a:spLocks noChangeArrowheads="1"/>
            </p:cNvSpPr>
            <p:nvPr/>
          </p:nvSpPr>
          <p:spPr bwMode="auto">
            <a:xfrm>
              <a:off x="655787" y="5377179"/>
              <a:ext cx="2209800" cy="466971"/>
            </a:xfrm>
            <a:prstGeom prst="rect">
              <a:avLst/>
            </a:prstGeom>
            <a:solidFill>
              <a:srgbClr val="00FF00"/>
            </a:solidFill>
            <a:ln w="12700" cap="sq">
              <a:noFill/>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FF00"/>
              </a:extrusionClr>
            </a:sp3d>
          </p:spPr>
          <p:txBody>
            <a:bodyPr>
              <a:spAutoFit/>
              <a:flatTx/>
            </a:bodyPr>
            <a:lstStyle/>
            <a:p>
              <a:pPr algn="ctr" eaLnBrk="1" hangingPunct="1">
                <a:spcBef>
                  <a:spcPct val="50000"/>
                </a:spcBef>
                <a:defRPr/>
              </a:pPr>
              <a:r>
                <a:rPr kumimoji="1" lang="zh-CN" altLang="en-US" sz="2000" b="1" dirty="0">
                  <a:effectLst>
                    <a:outerShdw blurRad="38100" dist="38100" dir="2700000" algn="tl">
                      <a:srgbClr val="FFFFFF"/>
                    </a:outerShdw>
                  </a:effectLst>
                  <a:latin typeface="Times New Roman" pitchFamily="18" charset="0"/>
                  <a:ea typeface="华文中宋" pitchFamily="2" charset="-122"/>
                </a:rPr>
                <a:t>比较指令</a:t>
              </a:r>
              <a:endParaRPr kumimoji="1" lang="en-US" altLang="zh-CN" sz="2000" b="1" dirty="0">
                <a:effectLst>
                  <a:outerShdw blurRad="38100" dist="38100" dir="2700000" algn="tl">
                    <a:srgbClr val="FFFFFF"/>
                  </a:outerShdw>
                </a:effectLst>
                <a:latin typeface="Times New Roman" pitchFamily="18" charset="0"/>
                <a:ea typeface="华文中宋" pitchFamily="2" charset="-122"/>
              </a:endParaRPr>
            </a:p>
          </p:txBody>
        </p:sp>
        <p:sp>
          <p:nvSpPr>
            <p:cNvPr id="9" name="Text Box 20"/>
            <p:cNvSpPr txBox="1">
              <a:spLocks noChangeArrowheads="1"/>
            </p:cNvSpPr>
            <p:nvPr/>
          </p:nvSpPr>
          <p:spPr bwMode="auto">
            <a:xfrm>
              <a:off x="655787" y="5924867"/>
              <a:ext cx="2209800" cy="466971"/>
            </a:xfrm>
            <a:prstGeom prst="rect">
              <a:avLst/>
            </a:prstGeom>
            <a:solidFill>
              <a:srgbClr val="00FF00"/>
            </a:solidFill>
            <a:ln w="12700" cap="sq">
              <a:noFill/>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FF00"/>
              </a:extrusionClr>
            </a:sp3d>
          </p:spPr>
          <p:txBody>
            <a:bodyPr>
              <a:spAutoFit/>
              <a:flatTx/>
            </a:bodyPr>
            <a:lstStyle/>
            <a:p>
              <a:pPr algn="ctr" eaLnBrk="1" hangingPunct="1">
                <a:spcBef>
                  <a:spcPct val="50000"/>
                </a:spcBef>
                <a:defRPr/>
              </a:pPr>
              <a:r>
                <a:rPr kumimoji="1" lang="zh-CN" altLang="en-US" sz="2000" b="1" dirty="0">
                  <a:effectLst>
                    <a:outerShdw blurRad="38100" dist="38100" dir="2700000" algn="tl">
                      <a:srgbClr val="FFFFFF"/>
                    </a:outerShdw>
                  </a:effectLst>
                  <a:latin typeface="Times New Roman" pitchFamily="18" charset="0"/>
                  <a:ea typeface="华文中宋" pitchFamily="2" charset="-122"/>
                </a:rPr>
                <a:t>测试分支</a:t>
              </a:r>
              <a:endParaRPr kumimoji="1" lang="en-US" altLang="zh-CN" sz="2000" b="1" dirty="0">
                <a:effectLst>
                  <a:outerShdw blurRad="38100" dist="38100" dir="2700000" algn="tl">
                    <a:srgbClr val="FFFFFF"/>
                  </a:outerShdw>
                </a:effectLst>
                <a:latin typeface="Times New Roman" pitchFamily="18" charset="0"/>
                <a:ea typeface="华文中宋" pitchFamily="2" charset="-122"/>
              </a:endParaRPr>
            </a:p>
          </p:txBody>
        </p:sp>
        <p:sp>
          <p:nvSpPr>
            <p:cNvPr id="10" name="Text Box 21"/>
            <p:cNvSpPr txBox="1">
              <a:spLocks noChangeArrowheads="1"/>
            </p:cNvSpPr>
            <p:nvPr/>
          </p:nvSpPr>
          <p:spPr bwMode="auto">
            <a:xfrm>
              <a:off x="571746" y="3243967"/>
              <a:ext cx="2514600" cy="46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algn="ctr" eaLnBrk="1" hangingPunct="1">
                <a:spcBef>
                  <a:spcPct val="50000"/>
                </a:spcBef>
                <a:buClrTx/>
                <a:buFontTx/>
                <a:buNone/>
              </a:pPr>
              <a:r>
                <a:rPr kumimoji="1" lang="en-US" altLang="zh-CN" sz="2000" dirty="0">
                  <a:solidFill>
                    <a:srgbClr val="FF0000"/>
                  </a:solidFill>
                  <a:latin typeface="Times New Roman" panose="02020603050405020304" pitchFamily="18" charset="0"/>
                  <a:ea typeface="文鼎CS大宋" charset="-122"/>
                </a:rPr>
                <a:t>CPU</a:t>
              </a:r>
              <a:r>
                <a:rPr kumimoji="1" lang="en-US" altLang="zh-CN" sz="2000" baseline="-25000" dirty="0">
                  <a:solidFill>
                    <a:srgbClr val="FF0000"/>
                  </a:solidFill>
                  <a:latin typeface="Times New Roman" panose="02020603050405020304" pitchFamily="18" charset="0"/>
                  <a:ea typeface="文鼎CS大宋" charset="-122"/>
                </a:rPr>
                <a:t>A</a:t>
              </a:r>
              <a:endParaRPr kumimoji="1" lang="en-US" altLang="zh-CN" sz="2000" baseline="-25000" dirty="0">
                <a:solidFill>
                  <a:srgbClr val="000066"/>
                </a:solidFill>
                <a:latin typeface="Times New Roman" panose="02020603050405020304" pitchFamily="18" charset="0"/>
                <a:ea typeface="文鼎CS大宋" charset="-122"/>
              </a:endParaRPr>
            </a:p>
          </p:txBody>
        </p:sp>
        <p:sp>
          <p:nvSpPr>
            <p:cNvPr id="21" name="Rectangle 27"/>
            <p:cNvSpPr>
              <a:spLocks noChangeArrowheads="1"/>
            </p:cNvSpPr>
            <p:nvPr/>
          </p:nvSpPr>
          <p:spPr bwMode="auto">
            <a:xfrm>
              <a:off x="655787" y="3840479"/>
              <a:ext cx="2209800" cy="1460500"/>
            </a:xfrm>
            <a:prstGeom prst="rect">
              <a:avLst/>
            </a:prstGeom>
            <a:solidFill>
              <a:srgbClr val="009900"/>
            </a:solidFill>
            <a:ln w="12700" cap="sq">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9900"/>
              </a:extrusionClr>
            </a:sp3d>
          </p:spPr>
          <p:txBody>
            <a:bodyPr wrap="none" anchor="ctr">
              <a:flatTx/>
            </a:bodyPr>
            <a:lstStyle/>
            <a:p>
              <a:pPr algn="ctr" eaLnBrk="1" hangingPunct="1">
                <a:defRPr/>
              </a:pPr>
              <a:endParaRPr kumimoji="1" lang="en-US" sz="2000" b="1">
                <a:effectLst>
                  <a:outerShdw blurRad="38100" dist="38100" dir="2700000" algn="tl">
                    <a:srgbClr val="FFFFFF"/>
                  </a:outerShdw>
                </a:effectLst>
                <a:latin typeface="Times New Roman" pitchFamily="18" charset="0"/>
                <a:ea typeface="华文中宋" pitchFamily="2" charset="-122"/>
              </a:endParaRPr>
            </a:p>
          </p:txBody>
        </p:sp>
        <p:sp>
          <p:nvSpPr>
            <p:cNvPr id="22" name="Text Box 28"/>
            <p:cNvSpPr txBox="1">
              <a:spLocks noChangeArrowheads="1"/>
            </p:cNvSpPr>
            <p:nvPr/>
          </p:nvSpPr>
          <p:spPr bwMode="auto">
            <a:xfrm>
              <a:off x="669873" y="4339896"/>
              <a:ext cx="2236564" cy="466971"/>
            </a:xfrm>
            <a:prstGeom prst="rect">
              <a:avLst/>
            </a:prstGeom>
            <a:noFill/>
            <a:ln w="12700" cap="sq">
              <a:noFill/>
              <a:miter lim="800000"/>
              <a:headEnd type="none" w="sm" len="sm"/>
              <a:tailEnd type="none" w="sm" len="sm"/>
            </a:ln>
            <a:effectLst/>
          </p:spPr>
          <p:txBody>
            <a:bodyPr wrap="square">
              <a:spAutoFit/>
            </a:bodyPr>
            <a:lstStyle/>
            <a:p>
              <a:pPr algn="ctr" eaLnBrk="1" hangingPunct="1">
                <a:spcBef>
                  <a:spcPct val="50000"/>
                </a:spcBef>
                <a:defRPr/>
              </a:pPr>
              <a:r>
                <a:rPr kumimoji="1" lang="zh-CN" altLang="en-US" sz="2000" b="1" dirty="0">
                  <a:solidFill>
                    <a:srgbClr val="FFFFFF"/>
                  </a:solidFill>
                  <a:effectLst>
                    <a:outerShdw blurRad="38100" dist="38100" dir="2700000" algn="tl">
                      <a:srgbClr val="C0C0C0"/>
                    </a:outerShdw>
                  </a:effectLst>
                  <a:latin typeface="Times New Roman" pitchFamily="18" charset="0"/>
                  <a:ea typeface="华文中宋" pitchFamily="2" charset="-122"/>
                </a:rPr>
                <a:t>其它指令</a:t>
              </a:r>
              <a:endParaRPr kumimoji="1" lang="en-US" altLang="zh-CN" sz="2000" b="1" dirty="0">
                <a:solidFill>
                  <a:srgbClr val="FF0000"/>
                </a:solidFill>
                <a:effectLst>
                  <a:outerShdw blurRad="38100" dist="38100" dir="2700000" algn="tl">
                    <a:srgbClr val="C0C0C0"/>
                  </a:outerShdw>
                </a:effectLst>
                <a:latin typeface="Times New Roman" pitchFamily="18" charset="0"/>
                <a:ea typeface="华文中宋" pitchFamily="2" charset="-122"/>
              </a:endParaRPr>
            </a:p>
          </p:txBody>
        </p:sp>
      </p:grpSp>
      <p:grpSp>
        <p:nvGrpSpPr>
          <p:cNvPr id="24" name="组合 23"/>
          <p:cNvGrpSpPr/>
          <p:nvPr/>
        </p:nvGrpSpPr>
        <p:grpSpPr>
          <a:xfrm>
            <a:off x="2537380" y="3573016"/>
            <a:ext cx="1954318" cy="2446489"/>
            <a:chOff x="578375" y="3243967"/>
            <a:chExt cx="2514600" cy="3147871"/>
          </a:xfrm>
        </p:grpSpPr>
        <p:sp>
          <p:nvSpPr>
            <p:cNvPr id="25" name="Text Box 19"/>
            <p:cNvSpPr txBox="1">
              <a:spLocks noChangeArrowheads="1"/>
            </p:cNvSpPr>
            <p:nvPr/>
          </p:nvSpPr>
          <p:spPr bwMode="auto">
            <a:xfrm>
              <a:off x="655787" y="5377179"/>
              <a:ext cx="2209800" cy="466971"/>
            </a:xfrm>
            <a:prstGeom prst="rect">
              <a:avLst/>
            </a:prstGeom>
            <a:solidFill>
              <a:srgbClr val="00FF00"/>
            </a:solidFill>
            <a:ln w="12700" cap="sq">
              <a:noFill/>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FF00"/>
              </a:extrusionClr>
            </a:sp3d>
          </p:spPr>
          <p:txBody>
            <a:bodyPr>
              <a:spAutoFit/>
              <a:flatTx/>
            </a:bodyPr>
            <a:lstStyle/>
            <a:p>
              <a:pPr algn="ctr" eaLnBrk="1" hangingPunct="1">
                <a:spcBef>
                  <a:spcPct val="50000"/>
                </a:spcBef>
                <a:defRPr/>
              </a:pPr>
              <a:r>
                <a:rPr kumimoji="1" lang="zh-CN" altLang="en-US" sz="2000" b="1">
                  <a:effectLst>
                    <a:outerShdw blurRad="38100" dist="38100" dir="2700000" algn="tl">
                      <a:srgbClr val="FFFFFF"/>
                    </a:outerShdw>
                  </a:effectLst>
                  <a:latin typeface="Times New Roman" pitchFamily="18" charset="0"/>
                  <a:ea typeface="华文中宋" pitchFamily="2" charset="-122"/>
                </a:rPr>
                <a:t>比较指令</a:t>
              </a:r>
              <a:r>
                <a:rPr kumimoji="1" lang="en-US" altLang="zh-CN" sz="2000" b="1">
                  <a:effectLst>
                    <a:outerShdw blurRad="38100" dist="38100" dir="2700000" algn="tl">
                      <a:srgbClr val="FFFFFF"/>
                    </a:outerShdw>
                  </a:effectLst>
                  <a:latin typeface="Times New Roman" pitchFamily="18" charset="0"/>
                  <a:ea typeface="华文中宋" pitchFamily="2" charset="-122"/>
                </a:rPr>
                <a:t>20%</a:t>
              </a:r>
            </a:p>
          </p:txBody>
        </p:sp>
        <p:sp>
          <p:nvSpPr>
            <p:cNvPr id="26" name="Text Box 20"/>
            <p:cNvSpPr txBox="1">
              <a:spLocks noChangeArrowheads="1"/>
            </p:cNvSpPr>
            <p:nvPr/>
          </p:nvSpPr>
          <p:spPr bwMode="auto">
            <a:xfrm>
              <a:off x="655787" y="5924867"/>
              <a:ext cx="2209800" cy="466971"/>
            </a:xfrm>
            <a:prstGeom prst="rect">
              <a:avLst/>
            </a:prstGeom>
            <a:solidFill>
              <a:srgbClr val="00FF00"/>
            </a:solidFill>
            <a:ln w="12700" cap="sq">
              <a:noFill/>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FF00"/>
              </a:extrusionClr>
            </a:sp3d>
          </p:spPr>
          <p:txBody>
            <a:bodyPr>
              <a:spAutoFit/>
              <a:flatTx/>
            </a:bodyPr>
            <a:lstStyle/>
            <a:p>
              <a:pPr algn="ctr" eaLnBrk="1" hangingPunct="1">
                <a:spcBef>
                  <a:spcPct val="50000"/>
                </a:spcBef>
                <a:defRPr/>
              </a:pPr>
              <a:r>
                <a:rPr kumimoji="1" lang="zh-CN" altLang="en-US" sz="2000" b="1">
                  <a:effectLst>
                    <a:outerShdw blurRad="38100" dist="38100" dir="2700000" algn="tl">
                      <a:srgbClr val="FFFFFF"/>
                    </a:outerShdw>
                  </a:effectLst>
                  <a:latin typeface="Times New Roman" pitchFamily="18" charset="0"/>
                  <a:ea typeface="华文中宋" pitchFamily="2" charset="-122"/>
                </a:rPr>
                <a:t>测试分支</a:t>
              </a:r>
              <a:r>
                <a:rPr kumimoji="1" lang="en-US" altLang="zh-CN" sz="2000" b="1">
                  <a:effectLst>
                    <a:outerShdw blurRad="38100" dist="38100" dir="2700000" algn="tl">
                      <a:srgbClr val="FFFFFF"/>
                    </a:outerShdw>
                  </a:effectLst>
                  <a:latin typeface="Times New Roman" pitchFamily="18" charset="0"/>
                  <a:ea typeface="华文中宋" pitchFamily="2" charset="-122"/>
                </a:rPr>
                <a:t>20%</a:t>
              </a:r>
            </a:p>
          </p:txBody>
        </p:sp>
        <p:sp>
          <p:nvSpPr>
            <p:cNvPr id="27" name="Text Box 21"/>
            <p:cNvSpPr txBox="1">
              <a:spLocks noChangeArrowheads="1"/>
            </p:cNvSpPr>
            <p:nvPr/>
          </p:nvSpPr>
          <p:spPr bwMode="auto">
            <a:xfrm>
              <a:off x="578375" y="3243967"/>
              <a:ext cx="2514600" cy="46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algn="ctr" eaLnBrk="1" hangingPunct="1">
                <a:spcBef>
                  <a:spcPct val="50000"/>
                </a:spcBef>
                <a:buClrTx/>
                <a:buFontTx/>
                <a:buNone/>
              </a:pPr>
              <a:r>
                <a:rPr kumimoji="1" lang="en-US" altLang="zh-CN" sz="2000" dirty="0">
                  <a:solidFill>
                    <a:srgbClr val="FF0000"/>
                  </a:solidFill>
                  <a:latin typeface="Times New Roman" panose="02020603050405020304" pitchFamily="18" charset="0"/>
                  <a:ea typeface="文鼎CS大宋" charset="-122"/>
                </a:rPr>
                <a:t>CPU</a:t>
              </a:r>
              <a:r>
                <a:rPr kumimoji="1" lang="en-US" altLang="zh-CN" sz="2000" baseline="-25000" dirty="0">
                  <a:solidFill>
                    <a:srgbClr val="FF0000"/>
                  </a:solidFill>
                  <a:latin typeface="Times New Roman" panose="02020603050405020304" pitchFamily="18" charset="0"/>
                  <a:ea typeface="文鼎CS大宋" charset="-122"/>
                </a:rPr>
                <a:t>A</a:t>
              </a:r>
              <a:endParaRPr kumimoji="1" lang="en-US" altLang="zh-CN" sz="2000" baseline="-25000" dirty="0">
                <a:solidFill>
                  <a:srgbClr val="000066"/>
                </a:solidFill>
                <a:latin typeface="Times New Roman" panose="02020603050405020304" pitchFamily="18" charset="0"/>
                <a:ea typeface="文鼎CS大宋" charset="-122"/>
              </a:endParaRPr>
            </a:p>
          </p:txBody>
        </p:sp>
        <p:sp>
          <p:nvSpPr>
            <p:cNvPr id="28" name="Rectangle 27"/>
            <p:cNvSpPr>
              <a:spLocks noChangeArrowheads="1"/>
            </p:cNvSpPr>
            <p:nvPr/>
          </p:nvSpPr>
          <p:spPr bwMode="auto">
            <a:xfrm>
              <a:off x="655787" y="3840479"/>
              <a:ext cx="2209800" cy="1460500"/>
            </a:xfrm>
            <a:prstGeom prst="rect">
              <a:avLst/>
            </a:prstGeom>
            <a:solidFill>
              <a:srgbClr val="009900"/>
            </a:solidFill>
            <a:ln w="12700" cap="sq">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9900"/>
              </a:extrusionClr>
            </a:sp3d>
          </p:spPr>
          <p:txBody>
            <a:bodyPr wrap="none" anchor="ctr">
              <a:flatTx/>
            </a:bodyPr>
            <a:lstStyle/>
            <a:p>
              <a:pPr algn="ctr" eaLnBrk="1" hangingPunct="1">
                <a:defRPr/>
              </a:pPr>
              <a:endParaRPr kumimoji="1" lang="en-US" sz="2000" b="1">
                <a:effectLst>
                  <a:outerShdw blurRad="38100" dist="38100" dir="2700000" algn="tl">
                    <a:srgbClr val="FFFFFF"/>
                  </a:outerShdw>
                </a:effectLst>
                <a:latin typeface="Times New Roman" pitchFamily="18" charset="0"/>
                <a:ea typeface="华文中宋" pitchFamily="2" charset="-122"/>
              </a:endParaRPr>
            </a:p>
          </p:txBody>
        </p:sp>
        <p:sp>
          <p:nvSpPr>
            <p:cNvPr id="29" name="Text Box 28"/>
            <p:cNvSpPr txBox="1">
              <a:spLocks noChangeArrowheads="1"/>
            </p:cNvSpPr>
            <p:nvPr/>
          </p:nvSpPr>
          <p:spPr bwMode="auto">
            <a:xfrm>
              <a:off x="669873" y="4339896"/>
              <a:ext cx="2236564" cy="466971"/>
            </a:xfrm>
            <a:prstGeom prst="rect">
              <a:avLst/>
            </a:prstGeom>
            <a:noFill/>
            <a:ln w="12700" cap="sq">
              <a:noFill/>
              <a:miter lim="800000"/>
              <a:headEnd type="none" w="sm" len="sm"/>
              <a:tailEnd type="none" w="sm" len="sm"/>
            </a:ln>
            <a:effectLst/>
          </p:spPr>
          <p:txBody>
            <a:bodyPr wrap="square">
              <a:spAutoFit/>
            </a:bodyPr>
            <a:lstStyle/>
            <a:p>
              <a:pPr algn="ctr" eaLnBrk="1" hangingPunct="1">
                <a:spcBef>
                  <a:spcPct val="50000"/>
                </a:spcBef>
                <a:defRPr/>
              </a:pPr>
              <a:r>
                <a:rPr kumimoji="1" lang="zh-CN" altLang="en-US" sz="2000" b="1" dirty="0">
                  <a:solidFill>
                    <a:srgbClr val="FFFFFF"/>
                  </a:solidFill>
                  <a:effectLst>
                    <a:outerShdw blurRad="38100" dist="38100" dir="2700000" algn="tl">
                      <a:srgbClr val="C0C0C0"/>
                    </a:outerShdw>
                  </a:effectLst>
                  <a:latin typeface="Times New Roman" pitchFamily="18" charset="0"/>
                  <a:ea typeface="华文中宋" pitchFamily="2" charset="-122"/>
                </a:rPr>
                <a:t>其它指令</a:t>
              </a:r>
              <a:r>
                <a:rPr kumimoji="1" lang="en-US" altLang="zh-CN" sz="2000" b="1" dirty="0">
                  <a:solidFill>
                    <a:srgbClr val="FFFFFF"/>
                  </a:solidFill>
                  <a:effectLst>
                    <a:outerShdw blurRad="38100" dist="38100" dir="2700000" algn="tl">
                      <a:srgbClr val="C0C0C0"/>
                    </a:outerShdw>
                  </a:effectLst>
                  <a:latin typeface="Times New Roman" pitchFamily="18" charset="0"/>
                  <a:ea typeface="华文中宋" pitchFamily="2" charset="-122"/>
                </a:rPr>
                <a:t>60%</a:t>
              </a:r>
              <a:endParaRPr kumimoji="1" lang="en-US" altLang="zh-CN" sz="2000" b="1" dirty="0">
                <a:solidFill>
                  <a:srgbClr val="FF0000"/>
                </a:solidFill>
                <a:effectLst>
                  <a:outerShdw blurRad="38100" dist="38100" dir="2700000" algn="tl">
                    <a:srgbClr val="C0C0C0"/>
                  </a:outerShdw>
                </a:effectLst>
                <a:latin typeface="Times New Roman" pitchFamily="18" charset="0"/>
                <a:ea typeface="华文中宋" pitchFamily="2" charset="-122"/>
              </a:endParaRPr>
            </a:p>
          </p:txBody>
        </p:sp>
      </p:grpSp>
      <p:grpSp>
        <p:nvGrpSpPr>
          <p:cNvPr id="5" name="组合 4"/>
          <p:cNvGrpSpPr/>
          <p:nvPr/>
        </p:nvGrpSpPr>
        <p:grpSpPr>
          <a:xfrm>
            <a:off x="4788024" y="3573016"/>
            <a:ext cx="1717431" cy="2020832"/>
            <a:chOff x="6389686" y="3075537"/>
            <a:chExt cx="2209800" cy="2600184"/>
          </a:xfrm>
        </p:grpSpPr>
        <p:sp>
          <p:nvSpPr>
            <p:cNvPr id="30" name="Text Box 22"/>
            <p:cNvSpPr txBox="1">
              <a:spLocks noChangeArrowheads="1"/>
            </p:cNvSpPr>
            <p:nvPr/>
          </p:nvSpPr>
          <p:spPr bwMode="auto">
            <a:xfrm>
              <a:off x="6389686" y="5208750"/>
              <a:ext cx="2209800" cy="466971"/>
            </a:xfrm>
            <a:prstGeom prst="rect">
              <a:avLst/>
            </a:prstGeom>
            <a:solidFill>
              <a:srgbClr val="00FF00"/>
            </a:solidFill>
            <a:ln w="12700" cap="sq">
              <a:noFill/>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FF00"/>
              </a:extrusionClr>
            </a:sp3d>
          </p:spPr>
          <p:txBody>
            <a:bodyPr>
              <a:spAutoFit/>
              <a:flatTx/>
            </a:bodyPr>
            <a:lstStyle/>
            <a:p>
              <a:pPr algn="ctr" eaLnBrk="1" hangingPunct="1">
                <a:spcBef>
                  <a:spcPct val="50000"/>
                </a:spcBef>
                <a:defRPr/>
              </a:pPr>
              <a:r>
                <a:rPr kumimoji="1" lang="zh-CN" altLang="en-US" sz="2000" b="1">
                  <a:effectLst>
                    <a:outerShdw blurRad="38100" dist="38100" dir="2700000" algn="tl">
                      <a:srgbClr val="FFFFFF"/>
                    </a:outerShdw>
                  </a:effectLst>
                  <a:latin typeface="Times New Roman" pitchFamily="18" charset="0"/>
                  <a:ea typeface="华文中宋" pitchFamily="2" charset="-122"/>
                </a:rPr>
                <a:t>分支指令</a:t>
              </a:r>
            </a:p>
          </p:txBody>
        </p:sp>
        <p:sp>
          <p:nvSpPr>
            <p:cNvPr id="31" name="Text Box 23"/>
            <p:cNvSpPr txBox="1">
              <a:spLocks noChangeArrowheads="1"/>
            </p:cNvSpPr>
            <p:nvPr/>
          </p:nvSpPr>
          <p:spPr bwMode="auto">
            <a:xfrm>
              <a:off x="6588295" y="3075537"/>
              <a:ext cx="1920875" cy="46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algn="ctr" eaLnBrk="1" hangingPunct="1">
                <a:spcBef>
                  <a:spcPct val="50000"/>
                </a:spcBef>
                <a:buClrTx/>
                <a:buFontTx/>
                <a:buNone/>
              </a:pPr>
              <a:r>
                <a:rPr kumimoji="1" lang="en-US" altLang="zh-CN" sz="2000" dirty="0">
                  <a:solidFill>
                    <a:srgbClr val="FF0000"/>
                  </a:solidFill>
                  <a:latin typeface="Times New Roman" panose="02020603050405020304" pitchFamily="18" charset="0"/>
                  <a:ea typeface="文鼎CS大宋" charset="-122"/>
                </a:rPr>
                <a:t>CPU</a:t>
              </a:r>
              <a:r>
                <a:rPr kumimoji="1" lang="en-US" altLang="zh-CN" sz="2000" baseline="-25000" dirty="0">
                  <a:solidFill>
                    <a:srgbClr val="FF0000"/>
                  </a:solidFill>
                  <a:latin typeface="Times New Roman" panose="02020603050405020304" pitchFamily="18" charset="0"/>
                  <a:ea typeface="文鼎CS大宋" charset="-122"/>
                </a:rPr>
                <a:t>B</a:t>
              </a:r>
              <a:endParaRPr kumimoji="1" lang="en-US" altLang="zh-CN" sz="2000" baseline="-25000" dirty="0">
                <a:solidFill>
                  <a:srgbClr val="000066"/>
                </a:solidFill>
                <a:latin typeface="Times New Roman" panose="02020603050405020304" pitchFamily="18" charset="0"/>
                <a:ea typeface="文鼎CS大宋" charset="-122"/>
              </a:endParaRPr>
            </a:p>
          </p:txBody>
        </p:sp>
        <p:grpSp>
          <p:nvGrpSpPr>
            <p:cNvPr id="32" name="Group 24"/>
            <p:cNvGrpSpPr>
              <a:grpSpLocks/>
            </p:cNvGrpSpPr>
            <p:nvPr/>
          </p:nvGrpSpPr>
          <p:grpSpPr bwMode="auto">
            <a:xfrm>
              <a:off x="6389686" y="3672049"/>
              <a:ext cx="2209800" cy="1460500"/>
              <a:chOff x="3120" y="2256"/>
              <a:chExt cx="1584" cy="1152"/>
            </a:xfrm>
          </p:grpSpPr>
          <p:sp>
            <p:nvSpPr>
              <p:cNvPr id="33" name="Rectangle 25"/>
              <p:cNvSpPr>
                <a:spLocks noChangeArrowheads="1"/>
              </p:cNvSpPr>
              <p:nvPr/>
            </p:nvSpPr>
            <p:spPr bwMode="auto">
              <a:xfrm>
                <a:off x="3120" y="2256"/>
                <a:ext cx="1584" cy="1152"/>
              </a:xfrm>
              <a:prstGeom prst="rect">
                <a:avLst/>
              </a:prstGeom>
              <a:solidFill>
                <a:srgbClr val="009900"/>
              </a:solidFill>
              <a:ln w="12700" cap="sq">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9900"/>
                </a:extrusionClr>
              </a:sp3d>
            </p:spPr>
            <p:txBody>
              <a:bodyPr wrap="none" anchor="ctr">
                <a:flatTx/>
              </a:bodyPr>
              <a:lstStyle/>
              <a:p>
                <a:pPr algn="ctr" eaLnBrk="1" hangingPunct="1">
                  <a:defRPr/>
                </a:pPr>
                <a:endParaRPr kumimoji="1" lang="en-US" sz="2000" b="1">
                  <a:effectLst>
                    <a:outerShdw blurRad="38100" dist="38100" dir="2700000" algn="tl">
                      <a:srgbClr val="FFFFFF"/>
                    </a:outerShdw>
                  </a:effectLst>
                  <a:latin typeface="Times New Roman" pitchFamily="18" charset="0"/>
                  <a:ea typeface="华文中宋" pitchFamily="2" charset="-122"/>
                </a:endParaRPr>
              </a:p>
            </p:txBody>
          </p:sp>
          <p:sp>
            <p:nvSpPr>
              <p:cNvPr id="34" name="Text Box 26"/>
              <p:cNvSpPr txBox="1">
                <a:spLocks noChangeArrowheads="1"/>
              </p:cNvSpPr>
              <p:nvPr/>
            </p:nvSpPr>
            <p:spPr bwMode="auto">
              <a:xfrm>
                <a:off x="3312" y="2640"/>
                <a:ext cx="1198" cy="368"/>
              </a:xfrm>
              <a:prstGeom prst="rect">
                <a:avLst/>
              </a:prstGeom>
              <a:noFill/>
              <a:ln w="12700" cap="sq">
                <a:noFill/>
                <a:miter lim="800000"/>
                <a:headEnd type="none" w="sm" len="sm"/>
                <a:tailEnd type="none" w="sm" len="sm"/>
              </a:ln>
              <a:effectLst/>
            </p:spPr>
            <p:txBody>
              <a:bodyPr>
                <a:spAutoFit/>
              </a:bodyPr>
              <a:lstStyle/>
              <a:p>
                <a:pPr algn="ctr" eaLnBrk="1" hangingPunct="1">
                  <a:spcBef>
                    <a:spcPct val="50000"/>
                  </a:spcBef>
                  <a:defRPr/>
                </a:pPr>
                <a:r>
                  <a:rPr kumimoji="1" lang="zh-CN" altLang="en-US" sz="2000" b="1" dirty="0">
                    <a:solidFill>
                      <a:srgbClr val="FFFFFF"/>
                    </a:solidFill>
                    <a:effectLst>
                      <a:outerShdw blurRad="38100" dist="38100" dir="2700000" algn="tl">
                        <a:srgbClr val="C0C0C0"/>
                      </a:outerShdw>
                    </a:effectLst>
                    <a:latin typeface="Times New Roman" pitchFamily="18" charset="0"/>
                    <a:ea typeface="华文中宋" pitchFamily="2" charset="-122"/>
                  </a:rPr>
                  <a:t>其它指令</a:t>
                </a:r>
                <a:endParaRPr kumimoji="1" lang="zh-CN" altLang="en-US" sz="2000" b="1" dirty="0">
                  <a:solidFill>
                    <a:srgbClr val="FF0000"/>
                  </a:solidFill>
                  <a:effectLst>
                    <a:outerShdw blurRad="38100" dist="38100" dir="2700000" algn="tl">
                      <a:srgbClr val="C0C0C0"/>
                    </a:outerShdw>
                  </a:effectLst>
                  <a:latin typeface="Times New Roman" pitchFamily="18" charset="0"/>
                  <a:ea typeface="华文中宋" pitchFamily="2" charset="-122"/>
                </a:endParaRPr>
              </a:p>
            </p:txBody>
          </p:sp>
        </p:grpSp>
      </p:grpSp>
      <p:grpSp>
        <p:nvGrpSpPr>
          <p:cNvPr id="35" name="组合 34"/>
          <p:cNvGrpSpPr/>
          <p:nvPr/>
        </p:nvGrpSpPr>
        <p:grpSpPr>
          <a:xfrm>
            <a:off x="7020271" y="3573016"/>
            <a:ext cx="1760800" cy="2058017"/>
            <a:chOff x="6389686" y="3075537"/>
            <a:chExt cx="2265603" cy="2648030"/>
          </a:xfrm>
        </p:grpSpPr>
        <p:sp>
          <p:nvSpPr>
            <p:cNvPr id="36" name="Text Box 22"/>
            <p:cNvSpPr txBox="1">
              <a:spLocks noChangeArrowheads="1"/>
            </p:cNvSpPr>
            <p:nvPr/>
          </p:nvSpPr>
          <p:spPr bwMode="auto">
            <a:xfrm>
              <a:off x="6389686" y="5208750"/>
              <a:ext cx="2209801" cy="514817"/>
            </a:xfrm>
            <a:prstGeom prst="rect">
              <a:avLst/>
            </a:prstGeom>
            <a:solidFill>
              <a:srgbClr val="00FF00"/>
            </a:solidFill>
            <a:ln w="12700" cap="sq">
              <a:noFill/>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FF00"/>
              </a:extrusionClr>
            </a:sp3d>
          </p:spPr>
          <p:txBody>
            <a:bodyPr>
              <a:spAutoFit/>
              <a:flatTx/>
            </a:bodyPr>
            <a:lstStyle/>
            <a:p>
              <a:pPr algn="ctr" eaLnBrk="1" hangingPunct="1">
                <a:spcBef>
                  <a:spcPct val="50000"/>
                </a:spcBef>
                <a:defRPr/>
              </a:pPr>
              <a:r>
                <a:rPr kumimoji="1" lang="zh-CN" altLang="en-US" sz="2000" b="1" dirty="0">
                  <a:effectLst>
                    <a:outerShdw blurRad="38100" dist="38100" dir="2700000" algn="tl">
                      <a:srgbClr val="FFFFFF"/>
                    </a:outerShdw>
                  </a:effectLst>
                  <a:latin typeface="Times New Roman" pitchFamily="18" charset="0"/>
                  <a:ea typeface="华文中宋" pitchFamily="2" charset="-122"/>
                </a:rPr>
                <a:t>分支指令</a:t>
              </a:r>
              <a:r>
                <a:rPr kumimoji="1" lang="en-US" altLang="zh-CN" sz="2000" b="1" dirty="0">
                  <a:effectLst>
                    <a:outerShdw blurRad="38100" dist="38100" dir="2700000" algn="tl">
                      <a:srgbClr val="FFFFFF"/>
                    </a:outerShdw>
                  </a:effectLst>
                  <a:latin typeface="Times New Roman" pitchFamily="18" charset="0"/>
                  <a:ea typeface="华文中宋" pitchFamily="2" charset="-122"/>
                </a:rPr>
                <a:t>20%</a:t>
              </a:r>
              <a:endParaRPr kumimoji="1" lang="zh-CN" altLang="en-US" sz="2000" b="1" dirty="0">
                <a:effectLst>
                  <a:outerShdw blurRad="38100" dist="38100" dir="2700000" algn="tl">
                    <a:srgbClr val="FFFFFF"/>
                  </a:outerShdw>
                </a:effectLst>
                <a:latin typeface="Times New Roman" pitchFamily="18" charset="0"/>
                <a:ea typeface="华文中宋" pitchFamily="2" charset="-122"/>
              </a:endParaRPr>
            </a:p>
          </p:txBody>
        </p:sp>
        <p:sp>
          <p:nvSpPr>
            <p:cNvPr id="37" name="Text Box 23"/>
            <p:cNvSpPr txBox="1">
              <a:spLocks noChangeArrowheads="1"/>
            </p:cNvSpPr>
            <p:nvPr/>
          </p:nvSpPr>
          <p:spPr bwMode="auto">
            <a:xfrm>
              <a:off x="6588296" y="3075537"/>
              <a:ext cx="1920874" cy="46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algn="ctr" eaLnBrk="1" hangingPunct="1">
                <a:spcBef>
                  <a:spcPct val="50000"/>
                </a:spcBef>
                <a:buClrTx/>
                <a:buFontTx/>
                <a:buNone/>
              </a:pPr>
              <a:r>
                <a:rPr kumimoji="1" lang="en-US" altLang="zh-CN" sz="2000" dirty="0">
                  <a:solidFill>
                    <a:srgbClr val="FF0000"/>
                  </a:solidFill>
                  <a:latin typeface="Times New Roman" panose="02020603050405020304" pitchFamily="18" charset="0"/>
                  <a:ea typeface="文鼎CS大宋" charset="-122"/>
                </a:rPr>
                <a:t>CPU</a:t>
              </a:r>
              <a:r>
                <a:rPr kumimoji="1" lang="en-US" altLang="zh-CN" sz="2000" baseline="-25000" dirty="0">
                  <a:solidFill>
                    <a:srgbClr val="FF0000"/>
                  </a:solidFill>
                  <a:latin typeface="Times New Roman" panose="02020603050405020304" pitchFamily="18" charset="0"/>
                  <a:ea typeface="文鼎CS大宋" charset="-122"/>
                </a:rPr>
                <a:t>B</a:t>
              </a:r>
              <a:endParaRPr kumimoji="1" lang="en-US" altLang="zh-CN" sz="2000" baseline="-25000" dirty="0">
                <a:solidFill>
                  <a:srgbClr val="000066"/>
                </a:solidFill>
                <a:latin typeface="Times New Roman" panose="02020603050405020304" pitchFamily="18" charset="0"/>
                <a:ea typeface="文鼎CS大宋" charset="-122"/>
              </a:endParaRPr>
            </a:p>
          </p:txBody>
        </p:sp>
        <p:grpSp>
          <p:nvGrpSpPr>
            <p:cNvPr id="38" name="Group 24"/>
            <p:cNvGrpSpPr>
              <a:grpSpLocks/>
            </p:cNvGrpSpPr>
            <p:nvPr/>
          </p:nvGrpSpPr>
          <p:grpSpPr bwMode="auto">
            <a:xfrm>
              <a:off x="6389686" y="3672049"/>
              <a:ext cx="2265603" cy="1460500"/>
              <a:chOff x="3120" y="2256"/>
              <a:chExt cx="1624" cy="1152"/>
            </a:xfrm>
          </p:grpSpPr>
          <p:sp>
            <p:nvSpPr>
              <p:cNvPr id="39" name="Rectangle 25"/>
              <p:cNvSpPr>
                <a:spLocks noChangeArrowheads="1"/>
              </p:cNvSpPr>
              <p:nvPr/>
            </p:nvSpPr>
            <p:spPr bwMode="auto">
              <a:xfrm>
                <a:off x="3120" y="2256"/>
                <a:ext cx="1584" cy="1152"/>
              </a:xfrm>
              <a:prstGeom prst="rect">
                <a:avLst/>
              </a:prstGeom>
              <a:solidFill>
                <a:srgbClr val="009900"/>
              </a:solidFill>
              <a:ln w="12700" cap="sq">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9900"/>
                </a:extrusionClr>
              </a:sp3d>
            </p:spPr>
            <p:txBody>
              <a:bodyPr wrap="none" anchor="ctr">
                <a:flatTx/>
              </a:bodyPr>
              <a:lstStyle/>
              <a:p>
                <a:pPr algn="ctr" eaLnBrk="1" hangingPunct="1">
                  <a:defRPr/>
                </a:pPr>
                <a:endParaRPr kumimoji="1" lang="en-US" sz="2000" b="1">
                  <a:effectLst>
                    <a:outerShdw blurRad="38100" dist="38100" dir="2700000" algn="tl">
                      <a:srgbClr val="FFFFFF"/>
                    </a:outerShdw>
                  </a:effectLst>
                  <a:latin typeface="Times New Roman" pitchFamily="18" charset="0"/>
                  <a:ea typeface="华文中宋" pitchFamily="2" charset="-122"/>
                </a:endParaRPr>
              </a:p>
            </p:txBody>
          </p:sp>
          <p:sp>
            <p:nvSpPr>
              <p:cNvPr id="40" name="Text Box 26"/>
              <p:cNvSpPr txBox="1">
                <a:spLocks noChangeArrowheads="1"/>
              </p:cNvSpPr>
              <p:nvPr/>
            </p:nvSpPr>
            <p:spPr bwMode="auto">
              <a:xfrm>
                <a:off x="3156" y="2640"/>
                <a:ext cx="1588" cy="406"/>
              </a:xfrm>
              <a:prstGeom prst="rect">
                <a:avLst/>
              </a:prstGeom>
              <a:noFill/>
              <a:ln w="12700" cap="sq">
                <a:noFill/>
                <a:miter lim="800000"/>
                <a:headEnd type="none" w="sm" len="sm"/>
                <a:tailEnd type="none" w="sm" len="sm"/>
              </a:ln>
              <a:effectLst/>
            </p:spPr>
            <p:txBody>
              <a:bodyPr wrap="square">
                <a:spAutoFit/>
              </a:bodyPr>
              <a:lstStyle/>
              <a:p>
                <a:pPr algn="ctr" eaLnBrk="1" hangingPunct="1">
                  <a:spcBef>
                    <a:spcPct val="50000"/>
                  </a:spcBef>
                  <a:defRPr/>
                </a:pPr>
                <a:r>
                  <a:rPr kumimoji="1" lang="zh-CN" altLang="en-US" sz="2000" b="1" dirty="0">
                    <a:solidFill>
                      <a:srgbClr val="FFFFFF"/>
                    </a:solidFill>
                    <a:effectLst>
                      <a:outerShdw blurRad="38100" dist="38100" dir="2700000" algn="tl">
                        <a:srgbClr val="C0C0C0"/>
                      </a:outerShdw>
                    </a:effectLst>
                    <a:latin typeface="Times New Roman" pitchFamily="18" charset="0"/>
                    <a:ea typeface="华文中宋" pitchFamily="2" charset="-122"/>
                  </a:rPr>
                  <a:t>其它指令</a:t>
                </a:r>
                <a:r>
                  <a:rPr kumimoji="1" lang="en-US" altLang="zh-CN" sz="2000" b="1" dirty="0">
                    <a:solidFill>
                      <a:srgbClr val="FFFFFF"/>
                    </a:solidFill>
                    <a:effectLst>
                      <a:outerShdw blurRad="38100" dist="38100" dir="2700000" algn="tl">
                        <a:srgbClr val="C0C0C0"/>
                      </a:outerShdw>
                    </a:effectLst>
                    <a:latin typeface="Times New Roman" pitchFamily="18" charset="0"/>
                    <a:ea typeface="华文中宋" pitchFamily="2" charset="-122"/>
                  </a:rPr>
                  <a:t>60%</a:t>
                </a:r>
                <a:endParaRPr kumimoji="1" lang="zh-CN" altLang="en-US" sz="2000" b="1" dirty="0">
                  <a:solidFill>
                    <a:srgbClr val="FF0000"/>
                  </a:solidFill>
                  <a:effectLst>
                    <a:outerShdw blurRad="38100" dist="38100" dir="2700000" algn="tl">
                      <a:srgbClr val="C0C0C0"/>
                    </a:outerShdw>
                  </a:effectLst>
                  <a:latin typeface="Times New Roman" pitchFamily="18" charset="0"/>
                  <a:ea typeface="华文中宋" pitchFamily="2" charset="-122"/>
                </a:endParaRPr>
              </a:p>
            </p:txBody>
          </p:sp>
        </p:grpSp>
      </p:grpSp>
      <p:sp>
        <p:nvSpPr>
          <p:cNvPr id="6" name="右箭头 5"/>
          <p:cNvSpPr/>
          <p:nvPr/>
        </p:nvSpPr>
        <p:spPr bwMode="auto">
          <a:xfrm>
            <a:off x="2177340" y="4794422"/>
            <a:ext cx="388538" cy="332656"/>
          </a:xfrm>
          <a:prstGeom prst="rightArrow">
            <a:avLst/>
          </a:prstGeom>
          <a:noFill/>
          <a:ln w="12700" cap="flat" cmpd="sng" algn="ctr">
            <a:solidFill>
              <a:schemeClr val="tx1"/>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accent1"/>
              </a:solidFill>
              <a:effectLst/>
              <a:latin typeface="Arial" panose="020B0604020202020204" pitchFamily="34" charset="0"/>
            </a:endParaRPr>
          </a:p>
        </p:txBody>
      </p:sp>
      <p:sp>
        <p:nvSpPr>
          <p:cNvPr id="41" name="右箭头 40"/>
          <p:cNvSpPr/>
          <p:nvPr/>
        </p:nvSpPr>
        <p:spPr bwMode="auto">
          <a:xfrm>
            <a:off x="6588224" y="4643714"/>
            <a:ext cx="388538" cy="332656"/>
          </a:xfrm>
          <a:prstGeom prst="rightArrow">
            <a:avLst/>
          </a:prstGeom>
          <a:noFill/>
          <a:ln w="12700" cap="flat" cmpd="sng" algn="ctr">
            <a:solidFill>
              <a:schemeClr val="tx1"/>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Tree>
    <p:extLst>
      <p:ext uri="{BB962C8B-B14F-4D97-AF65-F5344CB8AC3E}">
        <p14:creationId xmlns:p14="http://schemas.microsoft.com/office/powerpoint/2010/main" val="13178198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825202" y="930084"/>
            <a:ext cx="7488832" cy="46384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5570CD73-AFD4-6848-B84F-D317B2DFBE04}"/>
              </a:ext>
            </a:extLst>
          </p:cNvPr>
          <p:cNvSpPr/>
          <p:nvPr/>
        </p:nvSpPr>
        <p:spPr>
          <a:xfrm>
            <a:off x="179513" y="1628800"/>
            <a:ext cx="8640959" cy="1938992"/>
          </a:xfrm>
          <a:prstGeom prst="rect">
            <a:avLst/>
          </a:prstGeom>
        </p:spPr>
        <p:txBody>
          <a:bodyPr wrap="square">
            <a:spAutoFit/>
          </a:bodyPr>
          <a:lstStyle/>
          <a:p>
            <a:pPr marL="457200" indent="-457200" algn="jus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Because CPU A does not have the compare included in the branch, assume that its clock cycle time is 1.25 times faster than that of CPU B. </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CPU A</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的时钟比</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CPU B</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的快</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1.25</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倍</a:t>
            </a:r>
          </a:p>
          <a:p>
            <a:pPr marL="457200" indent="-457200" algn="jus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Which CPU is faster?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哪一个更快？</a:t>
            </a:r>
          </a:p>
          <a:p>
            <a:pPr marL="457200" indent="-457200" algn="jus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What if CPU A was only 1.1 times faster? </a:t>
            </a:r>
          </a:p>
        </p:txBody>
      </p:sp>
      <p:grpSp>
        <p:nvGrpSpPr>
          <p:cNvPr id="8" name="组合 7"/>
          <p:cNvGrpSpPr/>
          <p:nvPr/>
        </p:nvGrpSpPr>
        <p:grpSpPr>
          <a:xfrm>
            <a:off x="323528" y="3573016"/>
            <a:ext cx="1954318" cy="2446489"/>
            <a:chOff x="571746" y="3243967"/>
            <a:chExt cx="2514600" cy="3147871"/>
          </a:xfrm>
        </p:grpSpPr>
        <p:sp>
          <p:nvSpPr>
            <p:cNvPr id="9" name="Text Box 19"/>
            <p:cNvSpPr txBox="1">
              <a:spLocks noChangeArrowheads="1"/>
            </p:cNvSpPr>
            <p:nvPr/>
          </p:nvSpPr>
          <p:spPr bwMode="auto">
            <a:xfrm>
              <a:off x="655787" y="5377179"/>
              <a:ext cx="2209800" cy="466971"/>
            </a:xfrm>
            <a:prstGeom prst="rect">
              <a:avLst/>
            </a:prstGeom>
            <a:solidFill>
              <a:srgbClr val="00FF00"/>
            </a:solidFill>
            <a:ln w="12700" cap="sq">
              <a:noFill/>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FF00"/>
              </a:extrusionClr>
            </a:sp3d>
          </p:spPr>
          <p:txBody>
            <a:bodyPr>
              <a:spAutoFit/>
              <a:flatTx/>
            </a:bodyPr>
            <a:lstStyle/>
            <a:p>
              <a:pPr algn="ctr" eaLnBrk="1" hangingPunct="1">
                <a:spcBef>
                  <a:spcPct val="50000"/>
                </a:spcBef>
                <a:defRPr/>
              </a:pPr>
              <a:r>
                <a:rPr kumimoji="1" lang="zh-CN" altLang="en-US" sz="2000" b="1" dirty="0">
                  <a:effectLst>
                    <a:outerShdw blurRad="38100" dist="38100" dir="2700000" algn="tl">
                      <a:srgbClr val="FFFFFF"/>
                    </a:outerShdw>
                  </a:effectLst>
                  <a:latin typeface="Times New Roman" pitchFamily="18" charset="0"/>
                  <a:ea typeface="华文中宋" pitchFamily="2" charset="-122"/>
                </a:rPr>
                <a:t>比较指令</a:t>
              </a:r>
              <a:endParaRPr kumimoji="1" lang="en-US" altLang="zh-CN" sz="2000" b="1" dirty="0">
                <a:effectLst>
                  <a:outerShdw blurRad="38100" dist="38100" dir="2700000" algn="tl">
                    <a:srgbClr val="FFFFFF"/>
                  </a:outerShdw>
                </a:effectLst>
                <a:latin typeface="Times New Roman" pitchFamily="18" charset="0"/>
                <a:ea typeface="华文中宋" pitchFamily="2" charset="-122"/>
              </a:endParaRPr>
            </a:p>
          </p:txBody>
        </p:sp>
        <p:sp>
          <p:nvSpPr>
            <p:cNvPr id="10" name="Text Box 20"/>
            <p:cNvSpPr txBox="1">
              <a:spLocks noChangeArrowheads="1"/>
            </p:cNvSpPr>
            <p:nvPr/>
          </p:nvSpPr>
          <p:spPr bwMode="auto">
            <a:xfrm>
              <a:off x="655787" y="5924867"/>
              <a:ext cx="2209800" cy="466971"/>
            </a:xfrm>
            <a:prstGeom prst="rect">
              <a:avLst/>
            </a:prstGeom>
            <a:solidFill>
              <a:srgbClr val="00FF00"/>
            </a:solidFill>
            <a:ln w="12700" cap="sq">
              <a:noFill/>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FF00"/>
              </a:extrusionClr>
            </a:sp3d>
          </p:spPr>
          <p:txBody>
            <a:bodyPr>
              <a:spAutoFit/>
              <a:flatTx/>
            </a:bodyPr>
            <a:lstStyle/>
            <a:p>
              <a:pPr algn="ctr" eaLnBrk="1" hangingPunct="1">
                <a:spcBef>
                  <a:spcPct val="50000"/>
                </a:spcBef>
                <a:defRPr/>
              </a:pPr>
              <a:r>
                <a:rPr kumimoji="1" lang="zh-CN" altLang="en-US" sz="2000" b="1" dirty="0">
                  <a:effectLst>
                    <a:outerShdw blurRad="38100" dist="38100" dir="2700000" algn="tl">
                      <a:srgbClr val="FFFFFF"/>
                    </a:outerShdw>
                  </a:effectLst>
                  <a:latin typeface="Times New Roman" pitchFamily="18" charset="0"/>
                  <a:ea typeface="华文中宋" pitchFamily="2" charset="-122"/>
                </a:rPr>
                <a:t>测试分支</a:t>
              </a:r>
              <a:endParaRPr kumimoji="1" lang="en-US" altLang="zh-CN" sz="2000" b="1" dirty="0">
                <a:effectLst>
                  <a:outerShdw blurRad="38100" dist="38100" dir="2700000" algn="tl">
                    <a:srgbClr val="FFFFFF"/>
                  </a:outerShdw>
                </a:effectLst>
                <a:latin typeface="Times New Roman" pitchFamily="18" charset="0"/>
                <a:ea typeface="华文中宋" pitchFamily="2" charset="-122"/>
              </a:endParaRPr>
            </a:p>
          </p:txBody>
        </p:sp>
        <p:sp>
          <p:nvSpPr>
            <p:cNvPr id="12" name="Text Box 21"/>
            <p:cNvSpPr txBox="1">
              <a:spLocks noChangeArrowheads="1"/>
            </p:cNvSpPr>
            <p:nvPr/>
          </p:nvSpPr>
          <p:spPr bwMode="auto">
            <a:xfrm>
              <a:off x="571746" y="3243967"/>
              <a:ext cx="2514600" cy="46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algn="ctr" eaLnBrk="1" hangingPunct="1">
                <a:spcBef>
                  <a:spcPct val="50000"/>
                </a:spcBef>
                <a:buClrTx/>
                <a:buFontTx/>
                <a:buNone/>
              </a:pPr>
              <a:r>
                <a:rPr kumimoji="1" lang="en-US" altLang="zh-CN" sz="2000" dirty="0">
                  <a:solidFill>
                    <a:srgbClr val="FF0000"/>
                  </a:solidFill>
                  <a:latin typeface="Times New Roman" panose="02020603050405020304" pitchFamily="18" charset="0"/>
                  <a:ea typeface="文鼎CS大宋" charset="-122"/>
                </a:rPr>
                <a:t>CPU</a:t>
              </a:r>
              <a:r>
                <a:rPr kumimoji="1" lang="en-US" altLang="zh-CN" sz="2000" baseline="-25000" dirty="0">
                  <a:solidFill>
                    <a:srgbClr val="FF0000"/>
                  </a:solidFill>
                  <a:latin typeface="Times New Roman" panose="02020603050405020304" pitchFamily="18" charset="0"/>
                  <a:ea typeface="文鼎CS大宋" charset="-122"/>
                </a:rPr>
                <a:t>A</a:t>
              </a:r>
              <a:endParaRPr kumimoji="1" lang="en-US" altLang="zh-CN" sz="2000" baseline="-25000" dirty="0">
                <a:solidFill>
                  <a:srgbClr val="000066"/>
                </a:solidFill>
                <a:latin typeface="Times New Roman" panose="02020603050405020304" pitchFamily="18" charset="0"/>
                <a:ea typeface="文鼎CS大宋" charset="-122"/>
              </a:endParaRPr>
            </a:p>
          </p:txBody>
        </p:sp>
        <p:sp>
          <p:nvSpPr>
            <p:cNvPr id="13" name="Rectangle 27"/>
            <p:cNvSpPr>
              <a:spLocks noChangeArrowheads="1"/>
            </p:cNvSpPr>
            <p:nvPr/>
          </p:nvSpPr>
          <p:spPr bwMode="auto">
            <a:xfrm>
              <a:off x="655787" y="3840479"/>
              <a:ext cx="2209800" cy="1460500"/>
            </a:xfrm>
            <a:prstGeom prst="rect">
              <a:avLst/>
            </a:prstGeom>
            <a:solidFill>
              <a:srgbClr val="009900"/>
            </a:solidFill>
            <a:ln w="12700" cap="sq">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9900"/>
              </a:extrusionClr>
            </a:sp3d>
          </p:spPr>
          <p:txBody>
            <a:bodyPr wrap="none" anchor="ctr">
              <a:flatTx/>
            </a:bodyPr>
            <a:lstStyle/>
            <a:p>
              <a:pPr algn="ctr" eaLnBrk="1" hangingPunct="1">
                <a:defRPr/>
              </a:pPr>
              <a:endParaRPr kumimoji="1" lang="en-US" sz="2000" b="1">
                <a:effectLst>
                  <a:outerShdw blurRad="38100" dist="38100" dir="2700000" algn="tl">
                    <a:srgbClr val="FFFFFF"/>
                  </a:outerShdw>
                </a:effectLst>
                <a:latin typeface="Times New Roman" pitchFamily="18" charset="0"/>
                <a:ea typeface="华文中宋" pitchFamily="2" charset="-122"/>
              </a:endParaRPr>
            </a:p>
          </p:txBody>
        </p:sp>
        <p:sp>
          <p:nvSpPr>
            <p:cNvPr id="18" name="Text Box 28"/>
            <p:cNvSpPr txBox="1">
              <a:spLocks noChangeArrowheads="1"/>
            </p:cNvSpPr>
            <p:nvPr/>
          </p:nvSpPr>
          <p:spPr bwMode="auto">
            <a:xfrm>
              <a:off x="669873" y="4339896"/>
              <a:ext cx="2236564" cy="466971"/>
            </a:xfrm>
            <a:prstGeom prst="rect">
              <a:avLst/>
            </a:prstGeom>
            <a:noFill/>
            <a:ln w="12700" cap="sq">
              <a:noFill/>
              <a:miter lim="800000"/>
              <a:headEnd type="none" w="sm" len="sm"/>
              <a:tailEnd type="none" w="sm" len="sm"/>
            </a:ln>
            <a:effectLst/>
          </p:spPr>
          <p:txBody>
            <a:bodyPr wrap="square">
              <a:spAutoFit/>
            </a:bodyPr>
            <a:lstStyle/>
            <a:p>
              <a:pPr algn="ctr" eaLnBrk="1" hangingPunct="1">
                <a:spcBef>
                  <a:spcPct val="50000"/>
                </a:spcBef>
                <a:defRPr/>
              </a:pPr>
              <a:r>
                <a:rPr kumimoji="1" lang="zh-CN" altLang="en-US" sz="2000" b="1" dirty="0">
                  <a:solidFill>
                    <a:srgbClr val="FFFFFF"/>
                  </a:solidFill>
                  <a:effectLst>
                    <a:outerShdw blurRad="38100" dist="38100" dir="2700000" algn="tl">
                      <a:srgbClr val="C0C0C0"/>
                    </a:outerShdw>
                  </a:effectLst>
                  <a:latin typeface="Times New Roman" pitchFamily="18" charset="0"/>
                  <a:ea typeface="华文中宋" pitchFamily="2" charset="-122"/>
                </a:rPr>
                <a:t>其它指令</a:t>
              </a:r>
              <a:endParaRPr kumimoji="1" lang="en-US" altLang="zh-CN" sz="2000" b="1" dirty="0">
                <a:solidFill>
                  <a:srgbClr val="FF0000"/>
                </a:solidFill>
                <a:effectLst>
                  <a:outerShdw blurRad="38100" dist="38100" dir="2700000" algn="tl">
                    <a:srgbClr val="C0C0C0"/>
                  </a:outerShdw>
                </a:effectLst>
                <a:latin typeface="Times New Roman" pitchFamily="18" charset="0"/>
                <a:ea typeface="华文中宋" pitchFamily="2" charset="-122"/>
              </a:endParaRPr>
            </a:p>
          </p:txBody>
        </p:sp>
      </p:grpSp>
      <p:grpSp>
        <p:nvGrpSpPr>
          <p:cNvPr id="19" name="组合 18"/>
          <p:cNvGrpSpPr/>
          <p:nvPr/>
        </p:nvGrpSpPr>
        <p:grpSpPr>
          <a:xfrm>
            <a:off x="2537380" y="3573016"/>
            <a:ext cx="1954318" cy="2446489"/>
            <a:chOff x="578375" y="3243967"/>
            <a:chExt cx="2514600" cy="3147871"/>
          </a:xfrm>
        </p:grpSpPr>
        <p:sp>
          <p:nvSpPr>
            <p:cNvPr id="20" name="Text Box 19"/>
            <p:cNvSpPr txBox="1">
              <a:spLocks noChangeArrowheads="1"/>
            </p:cNvSpPr>
            <p:nvPr/>
          </p:nvSpPr>
          <p:spPr bwMode="auto">
            <a:xfrm>
              <a:off x="655787" y="5377179"/>
              <a:ext cx="2209800" cy="466971"/>
            </a:xfrm>
            <a:prstGeom prst="rect">
              <a:avLst/>
            </a:prstGeom>
            <a:solidFill>
              <a:srgbClr val="00FF00"/>
            </a:solidFill>
            <a:ln w="12700" cap="sq">
              <a:noFill/>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FF00"/>
              </a:extrusionClr>
            </a:sp3d>
          </p:spPr>
          <p:txBody>
            <a:bodyPr>
              <a:spAutoFit/>
              <a:flatTx/>
            </a:bodyPr>
            <a:lstStyle/>
            <a:p>
              <a:pPr algn="ctr" eaLnBrk="1" hangingPunct="1">
                <a:spcBef>
                  <a:spcPct val="50000"/>
                </a:spcBef>
                <a:defRPr/>
              </a:pPr>
              <a:r>
                <a:rPr kumimoji="1" lang="zh-CN" altLang="en-US" sz="2000" b="1">
                  <a:effectLst>
                    <a:outerShdw blurRad="38100" dist="38100" dir="2700000" algn="tl">
                      <a:srgbClr val="FFFFFF"/>
                    </a:outerShdw>
                  </a:effectLst>
                  <a:latin typeface="Times New Roman" pitchFamily="18" charset="0"/>
                  <a:ea typeface="华文中宋" pitchFamily="2" charset="-122"/>
                </a:rPr>
                <a:t>比较指令</a:t>
              </a:r>
              <a:r>
                <a:rPr kumimoji="1" lang="en-US" altLang="zh-CN" sz="2000" b="1">
                  <a:effectLst>
                    <a:outerShdw blurRad="38100" dist="38100" dir="2700000" algn="tl">
                      <a:srgbClr val="FFFFFF"/>
                    </a:outerShdw>
                  </a:effectLst>
                  <a:latin typeface="Times New Roman" pitchFamily="18" charset="0"/>
                  <a:ea typeface="华文中宋" pitchFamily="2" charset="-122"/>
                </a:rPr>
                <a:t>20%</a:t>
              </a:r>
            </a:p>
          </p:txBody>
        </p:sp>
        <p:sp>
          <p:nvSpPr>
            <p:cNvPr id="21" name="Text Box 20"/>
            <p:cNvSpPr txBox="1">
              <a:spLocks noChangeArrowheads="1"/>
            </p:cNvSpPr>
            <p:nvPr/>
          </p:nvSpPr>
          <p:spPr bwMode="auto">
            <a:xfrm>
              <a:off x="655787" y="5924867"/>
              <a:ext cx="2209800" cy="466971"/>
            </a:xfrm>
            <a:prstGeom prst="rect">
              <a:avLst/>
            </a:prstGeom>
            <a:solidFill>
              <a:srgbClr val="00FF00"/>
            </a:solidFill>
            <a:ln w="12700" cap="sq">
              <a:noFill/>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FF00"/>
              </a:extrusionClr>
            </a:sp3d>
          </p:spPr>
          <p:txBody>
            <a:bodyPr>
              <a:spAutoFit/>
              <a:flatTx/>
            </a:bodyPr>
            <a:lstStyle/>
            <a:p>
              <a:pPr algn="ctr" eaLnBrk="1" hangingPunct="1">
                <a:spcBef>
                  <a:spcPct val="50000"/>
                </a:spcBef>
                <a:defRPr/>
              </a:pPr>
              <a:r>
                <a:rPr kumimoji="1" lang="zh-CN" altLang="en-US" sz="2000" b="1">
                  <a:effectLst>
                    <a:outerShdw blurRad="38100" dist="38100" dir="2700000" algn="tl">
                      <a:srgbClr val="FFFFFF"/>
                    </a:outerShdw>
                  </a:effectLst>
                  <a:latin typeface="Times New Roman" pitchFamily="18" charset="0"/>
                  <a:ea typeface="华文中宋" pitchFamily="2" charset="-122"/>
                </a:rPr>
                <a:t>测试分支</a:t>
              </a:r>
              <a:r>
                <a:rPr kumimoji="1" lang="en-US" altLang="zh-CN" sz="2000" b="1">
                  <a:effectLst>
                    <a:outerShdw blurRad="38100" dist="38100" dir="2700000" algn="tl">
                      <a:srgbClr val="FFFFFF"/>
                    </a:outerShdw>
                  </a:effectLst>
                  <a:latin typeface="Times New Roman" pitchFamily="18" charset="0"/>
                  <a:ea typeface="华文中宋" pitchFamily="2" charset="-122"/>
                </a:rPr>
                <a:t>20%</a:t>
              </a:r>
            </a:p>
          </p:txBody>
        </p:sp>
        <p:sp>
          <p:nvSpPr>
            <p:cNvPr id="22" name="Text Box 21"/>
            <p:cNvSpPr txBox="1">
              <a:spLocks noChangeArrowheads="1"/>
            </p:cNvSpPr>
            <p:nvPr/>
          </p:nvSpPr>
          <p:spPr bwMode="auto">
            <a:xfrm>
              <a:off x="578375" y="3243967"/>
              <a:ext cx="2514600" cy="46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algn="ctr" eaLnBrk="1" hangingPunct="1">
                <a:spcBef>
                  <a:spcPct val="50000"/>
                </a:spcBef>
                <a:buClrTx/>
                <a:buFontTx/>
                <a:buNone/>
              </a:pPr>
              <a:r>
                <a:rPr kumimoji="1" lang="en-US" altLang="zh-CN" sz="2000" dirty="0">
                  <a:solidFill>
                    <a:srgbClr val="FF0000"/>
                  </a:solidFill>
                  <a:latin typeface="Times New Roman" panose="02020603050405020304" pitchFamily="18" charset="0"/>
                  <a:ea typeface="文鼎CS大宋" charset="-122"/>
                </a:rPr>
                <a:t>CPU</a:t>
              </a:r>
              <a:r>
                <a:rPr kumimoji="1" lang="en-US" altLang="zh-CN" sz="2000" baseline="-25000" dirty="0">
                  <a:solidFill>
                    <a:srgbClr val="FF0000"/>
                  </a:solidFill>
                  <a:latin typeface="Times New Roman" panose="02020603050405020304" pitchFamily="18" charset="0"/>
                  <a:ea typeface="文鼎CS大宋" charset="-122"/>
                </a:rPr>
                <a:t>A</a:t>
              </a:r>
              <a:endParaRPr kumimoji="1" lang="en-US" altLang="zh-CN" sz="2000" baseline="-25000" dirty="0">
                <a:solidFill>
                  <a:srgbClr val="000066"/>
                </a:solidFill>
                <a:latin typeface="Times New Roman" panose="02020603050405020304" pitchFamily="18" charset="0"/>
                <a:ea typeface="文鼎CS大宋" charset="-122"/>
              </a:endParaRPr>
            </a:p>
          </p:txBody>
        </p:sp>
        <p:sp>
          <p:nvSpPr>
            <p:cNvPr id="23" name="Rectangle 27"/>
            <p:cNvSpPr>
              <a:spLocks noChangeArrowheads="1"/>
            </p:cNvSpPr>
            <p:nvPr/>
          </p:nvSpPr>
          <p:spPr bwMode="auto">
            <a:xfrm>
              <a:off x="655787" y="3840479"/>
              <a:ext cx="2209800" cy="1460500"/>
            </a:xfrm>
            <a:prstGeom prst="rect">
              <a:avLst/>
            </a:prstGeom>
            <a:solidFill>
              <a:srgbClr val="009900"/>
            </a:solidFill>
            <a:ln w="12700" cap="sq">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9900"/>
              </a:extrusionClr>
            </a:sp3d>
          </p:spPr>
          <p:txBody>
            <a:bodyPr wrap="none" anchor="ctr">
              <a:flatTx/>
            </a:bodyPr>
            <a:lstStyle/>
            <a:p>
              <a:pPr algn="ctr" eaLnBrk="1" hangingPunct="1">
                <a:defRPr/>
              </a:pPr>
              <a:endParaRPr kumimoji="1" lang="en-US" sz="2000" b="1">
                <a:effectLst>
                  <a:outerShdw blurRad="38100" dist="38100" dir="2700000" algn="tl">
                    <a:srgbClr val="FFFFFF"/>
                  </a:outerShdw>
                </a:effectLst>
                <a:latin typeface="Times New Roman" pitchFamily="18" charset="0"/>
                <a:ea typeface="华文中宋" pitchFamily="2" charset="-122"/>
              </a:endParaRPr>
            </a:p>
          </p:txBody>
        </p:sp>
        <p:sp>
          <p:nvSpPr>
            <p:cNvPr id="24" name="Text Box 28"/>
            <p:cNvSpPr txBox="1">
              <a:spLocks noChangeArrowheads="1"/>
            </p:cNvSpPr>
            <p:nvPr/>
          </p:nvSpPr>
          <p:spPr bwMode="auto">
            <a:xfrm>
              <a:off x="669873" y="4339896"/>
              <a:ext cx="2236564" cy="466971"/>
            </a:xfrm>
            <a:prstGeom prst="rect">
              <a:avLst/>
            </a:prstGeom>
            <a:noFill/>
            <a:ln w="12700" cap="sq">
              <a:noFill/>
              <a:miter lim="800000"/>
              <a:headEnd type="none" w="sm" len="sm"/>
              <a:tailEnd type="none" w="sm" len="sm"/>
            </a:ln>
            <a:effectLst/>
          </p:spPr>
          <p:txBody>
            <a:bodyPr wrap="square">
              <a:spAutoFit/>
            </a:bodyPr>
            <a:lstStyle/>
            <a:p>
              <a:pPr algn="ctr" eaLnBrk="1" hangingPunct="1">
                <a:spcBef>
                  <a:spcPct val="50000"/>
                </a:spcBef>
                <a:defRPr/>
              </a:pPr>
              <a:r>
                <a:rPr kumimoji="1" lang="zh-CN" altLang="en-US" sz="2000" b="1" dirty="0">
                  <a:solidFill>
                    <a:srgbClr val="FFFFFF"/>
                  </a:solidFill>
                  <a:effectLst>
                    <a:outerShdw blurRad="38100" dist="38100" dir="2700000" algn="tl">
                      <a:srgbClr val="C0C0C0"/>
                    </a:outerShdw>
                  </a:effectLst>
                  <a:latin typeface="Times New Roman" pitchFamily="18" charset="0"/>
                  <a:ea typeface="华文中宋" pitchFamily="2" charset="-122"/>
                </a:rPr>
                <a:t>其它指令</a:t>
              </a:r>
              <a:r>
                <a:rPr kumimoji="1" lang="en-US" altLang="zh-CN" sz="2000" b="1" dirty="0">
                  <a:solidFill>
                    <a:srgbClr val="FFFFFF"/>
                  </a:solidFill>
                  <a:effectLst>
                    <a:outerShdw blurRad="38100" dist="38100" dir="2700000" algn="tl">
                      <a:srgbClr val="C0C0C0"/>
                    </a:outerShdw>
                  </a:effectLst>
                  <a:latin typeface="Times New Roman" pitchFamily="18" charset="0"/>
                  <a:ea typeface="华文中宋" pitchFamily="2" charset="-122"/>
                </a:rPr>
                <a:t>60%</a:t>
              </a:r>
              <a:endParaRPr kumimoji="1" lang="en-US" altLang="zh-CN" sz="2000" b="1" dirty="0">
                <a:solidFill>
                  <a:srgbClr val="FF0000"/>
                </a:solidFill>
                <a:effectLst>
                  <a:outerShdw blurRad="38100" dist="38100" dir="2700000" algn="tl">
                    <a:srgbClr val="C0C0C0"/>
                  </a:outerShdw>
                </a:effectLst>
                <a:latin typeface="Times New Roman" pitchFamily="18" charset="0"/>
                <a:ea typeface="华文中宋" pitchFamily="2" charset="-122"/>
              </a:endParaRPr>
            </a:p>
          </p:txBody>
        </p:sp>
      </p:grpSp>
      <p:grpSp>
        <p:nvGrpSpPr>
          <p:cNvPr id="25" name="组合 24"/>
          <p:cNvGrpSpPr/>
          <p:nvPr/>
        </p:nvGrpSpPr>
        <p:grpSpPr>
          <a:xfrm>
            <a:off x="4788024" y="3573016"/>
            <a:ext cx="1717431" cy="2020832"/>
            <a:chOff x="6389686" y="3075537"/>
            <a:chExt cx="2209800" cy="2600184"/>
          </a:xfrm>
        </p:grpSpPr>
        <p:sp>
          <p:nvSpPr>
            <p:cNvPr id="26" name="Text Box 22"/>
            <p:cNvSpPr txBox="1">
              <a:spLocks noChangeArrowheads="1"/>
            </p:cNvSpPr>
            <p:nvPr/>
          </p:nvSpPr>
          <p:spPr bwMode="auto">
            <a:xfrm>
              <a:off x="6389686" y="5208750"/>
              <a:ext cx="2209800" cy="466971"/>
            </a:xfrm>
            <a:prstGeom prst="rect">
              <a:avLst/>
            </a:prstGeom>
            <a:solidFill>
              <a:srgbClr val="00FF00"/>
            </a:solidFill>
            <a:ln w="12700" cap="sq">
              <a:noFill/>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FF00"/>
              </a:extrusionClr>
            </a:sp3d>
          </p:spPr>
          <p:txBody>
            <a:bodyPr>
              <a:spAutoFit/>
              <a:flatTx/>
            </a:bodyPr>
            <a:lstStyle/>
            <a:p>
              <a:pPr algn="ctr" eaLnBrk="1" hangingPunct="1">
                <a:spcBef>
                  <a:spcPct val="50000"/>
                </a:spcBef>
                <a:defRPr/>
              </a:pPr>
              <a:r>
                <a:rPr kumimoji="1" lang="zh-CN" altLang="en-US" sz="2000" b="1">
                  <a:effectLst>
                    <a:outerShdw blurRad="38100" dist="38100" dir="2700000" algn="tl">
                      <a:srgbClr val="FFFFFF"/>
                    </a:outerShdw>
                  </a:effectLst>
                  <a:latin typeface="Times New Roman" pitchFamily="18" charset="0"/>
                  <a:ea typeface="华文中宋" pitchFamily="2" charset="-122"/>
                </a:rPr>
                <a:t>分支指令</a:t>
              </a:r>
            </a:p>
          </p:txBody>
        </p:sp>
        <p:sp>
          <p:nvSpPr>
            <p:cNvPr id="27" name="Text Box 23"/>
            <p:cNvSpPr txBox="1">
              <a:spLocks noChangeArrowheads="1"/>
            </p:cNvSpPr>
            <p:nvPr/>
          </p:nvSpPr>
          <p:spPr bwMode="auto">
            <a:xfrm>
              <a:off x="6588295" y="3075537"/>
              <a:ext cx="1920875" cy="46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algn="ctr" eaLnBrk="1" hangingPunct="1">
                <a:spcBef>
                  <a:spcPct val="50000"/>
                </a:spcBef>
                <a:buClrTx/>
                <a:buFontTx/>
                <a:buNone/>
              </a:pPr>
              <a:r>
                <a:rPr kumimoji="1" lang="en-US" altLang="zh-CN" sz="2000" dirty="0">
                  <a:solidFill>
                    <a:srgbClr val="FF0000"/>
                  </a:solidFill>
                  <a:latin typeface="Times New Roman" panose="02020603050405020304" pitchFamily="18" charset="0"/>
                  <a:ea typeface="文鼎CS大宋" charset="-122"/>
                </a:rPr>
                <a:t>CPU</a:t>
              </a:r>
              <a:r>
                <a:rPr kumimoji="1" lang="en-US" altLang="zh-CN" sz="2000" baseline="-25000" dirty="0">
                  <a:solidFill>
                    <a:srgbClr val="FF0000"/>
                  </a:solidFill>
                  <a:latin typeface="Times New Roman" panose="02020603050405020304" pitchFamily="18" charset="0"/>
                  <a:ea typeface="文鼎CS大宋" charset="-122"/>
                </a:rPr>
                <a:t>B</a:t>
              </a:r>
              <a:endParaRPr kumimoji="1" lang="en-US" altLang="zh-CN" sz="2000" baseline="-25000" dirty="0">
                <a:solidFill>
                  <a:srgbClr val="000066"/>
                </a:solidFill>
                <a:latin typeface="Times New Roman" panose="02020603050405020304" pitchFamily="18" charset="0"/>
                <a:ea typeface="文鼎CS大宋" charset="-122"/>
              </a:endParaRPr>
            </a:p>
          </p:txBody>
        </p:sp>
        <p:grpSp>
          <p:nvGrpSpPr>
            <p:cNvPr id="28" name="Group 24"/>
            <p:cNvGrpSpPr>
              <a:grpSpLocks/>
            </p:cNvGrpSpPr>
            <p:nvPr/>
          </p:nvGrpSpPr>
          <p:grpSpPr bwMode="auto">
            <a:xfrm>
              <a:off x="6389686" y="3672049"/>
              <a:ext cx="2209800" cy="1460500"/>
              <a:chOff x="3120" y="2256"/>
              <a:chExt cx="1584" cy="1152"/>
            </a:xfrm>
          </p:grpSpPr>
          <p:sp>
            <p:nvSpPr>
              <p:cNvPr id="29" name="Rectangle 25"/>
              <p:cNvSpPr>
                <a:spLocks noChangeArrowheads="1"/>
              </p:cNvSpPr>
              <p:nvPr/>
            </p:nvSpPr>
            <p:spPr bwMode="auto">
              <a:xfrm>
                <a:off x="3120" y="2256"/>
                <a:ext cx="1584" cy="1152"/>
              </a:xfrm>
              <a:prstGeom prst="rect">
                <a:avLst/>
              </a:prstGeom>
              <a:solidFill>
                <a:srgbClr val="009900"/>
              </a:solidFill>
              <a:ln w="12700" cap="sq">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9900"/>
                </a:extrusionClr>
              </a:sp3d>
            </p:spPr>
            <p:txBody>
              <a:bodyPr wrap="none" anchor="ctr">
                <a:flatTx/>
              </a:bodyPr>
              <a:lstStyle/>
              <a:p>
                <a:pPr algn="ctr" eaLnBrk="1" hangingPunct="1">
                  <a:defRPr/>
                </a:pPr>
                <a:endParaRPr kumimoji="1" lang="en-US" sz="2000" b="1">
                  <a:effectLst>
                    <a:outerShdw blurRad="38100" dist="38100" dir="2700000" algn="tl">
                      <a:srgbClr val="FFFFFF"/>
                    </a:outerShdw>
                  </a:effectLst>
                  <a:latin typeface="Times New Roman" pitchFamily="18" charset="0"/>
                  <a:ea typeface="华文中宋" pitchFamily="2" charset="-122"/>
                </a:endParaRPr>
              </a:p>
            </p:txBody>
          </p:sp>
          <p:sp>
            <p:nvSpPr>
              <p:cNvPr id="30" name="Text Box 26"/>
              <p:cNvSpPr txBox="1">
                <a:spLocks noChangeArrowheads="1"/>
              </p:cNvSpPr>
              <p:nvPr/>
            </p:nvSpPr>
            <p:spPr bwMode="auto">
              <a:xfrm>
                <a:off x="3312" y="2640"/>
                <a:ext cx="1198" cy="368"/>
              </a:xfrm>
              <a:prstGeom prst="rect">
                <a:avLst/>
              </a:prstGeom>
              <a:noFill/>
              <a:ln w="12700" cap="sq">
                <a:noFill/>
                <a:miter lim="800000"/>
                <a:headEnd type="none" w="sm" len="sm"/>
                <a:tailEnd type="none" w="sm" len="sm"/>
              </a:ln>
              <a:effectLst/>
            </p:spPr>
            <p:txBody>
              <a:bodyPr>
                <a:spAutoFit/>
              </a:bodyPr>
              <a:lstStyle/>
              <a:p>
                <a:pPr algn="ctr" eaLnBrk="1" hangingPunct="1">
                  <a:spcBef>
                    <a:spcPct val="50000"/>
                  </a:spcBef>
                  <a:defRPr/>
                </a:pPr>
                <a:r>
                  <a:rPr kumimoji="1" lang="zh-CN" altLang="en-US" sz="2000" b="1" dirty="0">
                    <a:solidFill>
                      <a:srgbClr val="FFFFFF"/>
                    </a:solidFill>
                    <a:effectLst>
                      <a:outerShdw blurRad="38100" dist="38100" dir="2700000" algn="tl">
                        <a:srgbClr val="C0C0C0"/>
                      </a:outerShdw>
                    </a:effectLst>
                    <a:latin typeface="Times New Roman" pitchFamily="18" charset="0"/>
                    <a:ea typeface="华文中宋" pitchFamily="2" charset="-122"/>
                  </a:rPr>
                  <a:t>其它指令</a:t>
                </a:r>
                <a:endParaRPr kumimoji="1" lang="zh-CN" altLang="en-US" sz="2000" b="1" dirty="0">
                  <a:solidFill>
                    <a:srgbClr val="FF0000"/>
                  </a:solidFill>
                  <a:effectLst>
                    <a:outerShdw blurRad="38100" dist="38100" dir="2700000" algn="tl">
                      <a:srgbClr val="C0C0C0"/>
                    </a:outerShdw>
                  </a:effectLst>
                  <a:latin typeface="Times New Roman" pitchFamily="18" charset="0"/>
                  <a:ea typeface="华文中宋" pitchFamily="2" charset="-122"/>
                </a:endParaRPr>
              </a:p>
            </p:txBody>
          </p:sp>
        </p:grpSp>
      </p:grpSp>
      <p:grpSp>
        <p:nvGrpSpPr>
          <p:cNvPr id="31" name="组合 30"/>
          <p:cNvGrpSpPr/>
          <p:nvPr/>
        </p:nvGrpSpPr>
        <p:grpSpPr>
          <a:xfrm>
            <a:off x="7020271" y="3573016"/>
            <a:ext cx="1760800" cy="2058017"/>
            <a:chOff x="6389686" y="3075537"/>
            <a:chExt cx="2265603" cy="2648030"/>
          </a:xfrm>
        </p:grpSpPr>
        <p:sp>
          <p:nvSpPr>
            <p:cNvPr id="32" name="Text Box 22"/>
            <p:cNvSpPr txBox="1">
              <a:spLocks noChangeArrowheads="1"/>
            </p:cNvSpPr>
            <p:nvPr/>
          </p:nvSpPr>
          <p:spPr bwMode="auto">
            <a:xfrm>
              <a:off x="6389686" y="5208750"/>
              <a:ext cx="2209801" cy="514817"/>
            </a:xfrm>
            <a:prstGeom prst="rect">
              <a:avLst/>
            </a:prstGeom>
            <a:solidFill>
              <a:srgbClr val="00FF00"/>
            </a:solidFill>
            <a:ln w="12700" cap="sq">
              <a:noFill/>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FF00"/>
              </a:extrusionClr>
            </a:sp3d>
          </p:spPr>
          <p:txBody>
            <a:bodyPr>
              <a:spAutoFit/>
              <a:flatTx/>
            </a:bodyPr>
            <a:lstStyle/>
            <a:p>
              <a:pPr algn="ctr" eaLnBrk="1" hangingPunct="1">
                <a:spcBef>
                  <a:spcPct val="50000"/>
                </a:spcBef>
                <a:defRPr/>
              </a:pPr>
              <a:r>
                <a:rPr kumimoji="1" lang="zh-CN" altLang="en-US" sz="2000" b="1" dirty="0">
                  <a:effectLst>
                    <a:outerShdw blurRad="38100" dist="38100" dir="2700000" algn="tl">
                      <a:srgbClr val="FFFFFF"/>
                    </a:outerShdw>
                  </a:effectLst>
                  <a:latin typeface="Times New Roman" pitchFamily="18" charset="0"/>
                  <a:ea typeface="华文中宋" pitchFamily="2" charset="-122"/>
                </a:rPr>
                <a:t>分支指令</a:t>
              </a:r>
              <a:r>
                <a:rPr kumimoji="1" lang="en-US" altLang="zh-CN" sz="2000" b="1" dirty="0">
                  <a:effectLst>
                    <a:outerShdw blurRad="38100" dist="38100" dir="2700000" algn="tl">
                      <a:srgbClr val="FFFFFF"/>
                    </a:outerShdw>
                  </a:effectLst>
                  <a:latin typeface="Times New Roman" pitchFamily="18" charset="0"/>
                  <a:ea typeface="华文中宋" pitchFamily="2" charset="-122"/>
                </a:rPr>
                <a:t>20%</a:t>
              </a:r>
              <a:endParaRPr kumimoji="1" lang="zh-CN" altLang="en-US" sz="2000" b="1" dirty="0">
                <a:effectLst>
                  <a:outerShdw blurRad="38100" dist="38100" dir="2700000" algn="tl">
                    <a:srgbClr val="FFFFFF"/>
                  </a:outerShdw>
                </a:effectLst>
                <a:latin typeface="Times New Roman" pitchFamily="18" charset="0"/>
                <a:ea typeface="华文中宋" pitchFamily="2" charset="-122"/>
              </a:endParaRPr>
            </a:p>
          </p:txBody>
        </p:sp>
        <p:sp>
          <p:nvSpPr>
            <p:cNvPr id="33" name="Text Box 23"/>
            <p:cNvSpPr txBox="1">
              <a:spLocks noChangeArrowheads="1"/>
            </p:cNvSpPr>
            <p:nvPr/>
          </p:nvSpPr>
          <p:spPr bwMode="auto">
            <a:xfrm>
              <a:off x="6588296" y="3075537"/>
              <a:ext cx="1920874" cy="46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algn="ctr" eaLnBrk="1" hangingPunct="1">
                <a:spcBef>
                  <a:spcPct val="50000"/>
                </a:spcBef>
                <a:buClrTx/>
                <a:buFontTx/>
                <a:buNone/>
              </a:pPr>
              <a:r>
                <a:rPr kumimoji="1" lang="en-US" altLang="zh-CN" sz="2000" dirty="0">
                  <a:solidFill>
                    <a:srgbClr val="FF0000"/>
                  </a:solidFill>
                  <a:latin typeface="Times New Roman" panose="02020603050405020304" pitchFamily="18" charset="0"/>
                  <a:ea typeface="文鼎CS大宋" charset="-122"/>
                </a:rPr>
                <a:t>CPU</a:t>
              </a:r>
              <a:r>
                <a:rPr kumimoji="1" lang="en-US" altLang="zh-CN" sz="2000" baseline="-25000" dirty="0">
                  <a:solidFill>
                    <a:srgbClr val="FF0000"/>
                  </a:solidFill>
                  <a:latin typeface="Times New Roman" panose="02020603050405020304" pitchFamily="18" charset="0"/>
                  <a:ea typeface="文鼎CS大宋" charset="-122"/>
                </a:rPr>
                <a:t>B</a:t>
              </a:r>
              <a:endParaRPr kumimoji="1" lang="en-US" altLang="zh-CN" sz="2000" baseline="-25000" dirty="0">
                <a:solidFill>
                  <a:srgbClr val="000066"/>
                </a:solidFill>
                <a:latin typeface="Times New Roman" panose="02020603050405020304" pitchFamily="18" charset="0"/>
                <a:ea typeface="文鼎CS大宋" charset="-122"/>
              </a:endParaRPr>
            </a:p>
          </p:txBody>
        </p:sp>
        <p:grpSp>
          <p:nvGrpSpPr>
            <p:cNvPr id="34" name="Group 24"/>
            <p:cNvGrpSpPr>
              <a:grpSpLocks/>
            </p:cNvGrpSpPr>
            <p:nvPr/>
          </p:nvGrpSpPr>
          <p:grpSpPr bwMode="auto">
            <a:xfrm>
              <a:off x="6389686" y="3672049"/>
              <a:ext cx="2265603" cy="1460500"/>
              <a:chOff x="3120" y="2256"/>
              <a:chExt cx="1624" cy="1152"/>
            </a:xfrm>
          </p:grpSpPr>
          <p:sp>
            <p:nvSpPr>
              <p:cNvPr id="35" name="Rectangle 25"/>
              <p:cNvSpPr>
                <a:spLocks noChangeArrowheads="1"/>
              </p:cNvSpPr>
              <p:nvPr/>
            </p:nvSpPr>
            <p:spPr bwMode="auto">
              <a:xfrm>
                <a:off x="3120" y="2256"/>
                <a:ext cx="1584" cy="1152"/>
              </a:xfrm>
              <a:prstGeom prst="rect">
                <a:avLst/>
              </a:prstGeom>
              <a:solidFill>
                <a:srgbClr val="009900"/>
              </a:solidFill>
              <a:ln w="12700" cap="sq">
                <a:miter lim="800000"/>
                <a:headEnd type="none" w="sm" len="sm"/>
                <a:tailEnd type="none" w="sm" len="sm"/>
              </a:ln>
              <a:effectLst/>
              <a:scene3d>
                <a:camera prst="legacyObliqueTopRight"/>
                <a:lightRig rig="legacyFlat3" dir="b"/>
              </a:scene3d>
              <a:sp3d extrusionH="163500" prstMaterial="legacyMatte">
                <a:bevelT w="13500" h="13500" prst="angle"/>
                <a:bevelB w="13500" h="13500" prst="angle"/>
                <a:extrusionClr>
                  <a:srgbClr val="009900"/>
                </a:extrusionClr>
              </a:sp3d>
            </p:spPr>
            <p:txBody>
              <a:bodyPr wrap="none" anchor="ctr">
                <a:flatTx/>
              </a:bodyPr>
              <a:lstStyle/>
              <a:p>
                <a:pPr algn="ctr" eaLnBrk="1" hangingPunct="1">
                  <a:defRPr/>
                </a:pPr>
                <a:endParaRPr kumimoji="1" lang="en-US" sz="2000" b="1">
                  <a:effectLst>
                    <a:outerShdw blurRad="38100" dist="38100" dir="2700000" algn="tl">
                      <a:srgbClr val="FFFFFF"/>
                    </a:outerShdw>
                  </a:effectLst>
                  <a:latin typeface="Times New Roman" pitchFamily="18" charset="0"/>
                  <a:ea typeface="华文中宋" pitchFamily="2" charset="-122"/>
                </a:endParaRPr>
              </a:p>
            </p:txBody>
          </p:sp>
          <p:sp>
            <p:nvSpPr>
              <p:cNvPr id="36" name="Text Box 26"/>
              <p:cNvSpPr txBox="1">
                <a:spLocks noChangeArrowheads="1"/>
              </p:cNvSpPr>
              <p:nvPr/>
            </p:nvSpPr>
            <p:spPr bwMode="auto">
              <a:xfrm>
                <a:off x="3156" y="2640"/>
                <a:ext cx="1588" cy="406"/>
              </a:xfrm>
              <a:prstGeom prst="rect">
                <a:avLst/>
              </a:prstGeom>
              <a:noFill/>
              <a:ln w="12700" cap="sq">
                <a:noFill/>
                <a:miter lim="800000"/>
                <a:headEnd type="none" w="sm" len="sm"/>
                <a:tailEnd type="none" w="sm" len="sm"/>
              </a:ln>
              <a:effectLst/>
            </p:spPr>
            <p:txBody>
              <a:bodyPr wrap="square">
                <a:spAutoFit/>
              </a:bodyPr>
              <a:lstStyle/>
              <a:p>
                <a:pPr algn="ctr" eaLnBrk="1" hangingPunct="1">
                  <a:spcBef>
                    <a:spcPct val="50000"/>
                  </a:spcBef>
                  <a:defRPr/>
                </a:pPr>
                <a:r>
                  <a:rPr kumimoji="1" lang="zh-CN" altLang="en-US" sz="2000" b="1" dirty="0">
                    <a:solidFill>
                      <a:srgbClr val="FFFFFF"/>
                    </a:solidFill>
                    <a:effectLst>
                      <a:outerShdw blurRad="38100" dist="38100" dir="2700000" algn="tl">
                        <a:srgbClr val="C0C0C0"/>
                      </a:outerShdw>
                    </a:effectLst>
                    <a:latin typeface="Times New Roman" pitchFamily="18" charset="0"/>
                    <a:ea typeface="华文中宋" pitchFamily="2" charset="-122"/>
                  </a:rPr>
                  <a:t>其它指令</a:t>
                </a:r>
                <a:r>
                  <a:rPr kumimoji="1" lang="en-US" altLang="zh-CN" sz="2000" b="1" dirty="0">
                    <a:solidFill>
                      <a:srgbClr val="FFFFFF"/>
                    </a:solidFill>
                    <a:effectLst>
                      <a:outerShdw blurRad="38100" dist="38100" dir="2700000" algn="tl">
                        <a:srgbClr val="C0C0C0"/>
                      </a:outerShdw>
                    </a:effectLst>
                    <a:latin typeface="Times New Roman" pitchFamily="18" charset="0"/>
                    <a:ea typeface="华文中宋" pitchFamily="2" charset="-122"/>
                  </a:rPr>
                  <a:t>60%</a:t>
                </a:r>
                <a:endParaRPr kumimoji="1" lang="zh-CN" altLang="en-US" sz="2000" b="1" dirty="0">
                  <a:solidFill>
                    <a:srgbClr val="FF0000"/>
                  </a:solidFill>
                  <a:effectLst>
                    <a:outerShdw blurRad="38100" dist="38100" dir="2700000" algn="tl">
                      <a:srgbClr val="C0C0C0"/>
                    </a:outerShdw>
                  </a:effectLst>
                  <a:latin typeface="Times New Roman" pitchFamily="18" charset="0"/>
                  <a:ea typeface="华文中宋" pitchFamily="2" charset="-122"/>
                </a:endParaRPr>
              </a:p>
            </p:txBody>
          </p:sp>
        </p:grpSp>
      </p:grpSp>
      <p:sp>
        <p:nvSpPr>
          <p:cNvPr id="37" name="右箭头 36"/>
          <p:cNvSpPr/>
          <p:nvPr/>
        </p:nvSpPr>
        <p:spPr bwMode="auto">
          <a:xfrm>
            <a:off x="2177340" y="4794422"/>
            <a:ext cx="388538" cy="332656"/>
          </a:xfrm>
          <a:prstGeom prst="rightArrow">
            <a:avLst/>
          </a:prstGeom>
          <a:noFill/>
          <a:ln w="12700" cap="flat" cmpd="sng" algn="ctr">
            <a:solidFill>
              <a:schemeClr val="tx1"/>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accent1"/>
              </a:solidFill>
              <a:effectLst/>
              <a:latin typeface="Arial" panose="020B0604020202020204" pitchFamily="34" charset="0"/>
            </a:endParaRPr>
          </a:p>
        </p:txBody>
      </p:sp>
      <p:sp>
        <p:nvSpPr>
          <p:cNvPr id="38" name="右箭头 37"/>
          <p:cNvSpPr/>
          <p:nvPr/>
        </p:nvSpPr>
        <p:spPr bwMode="auto">
          <a:xfrm>
            <a:off x="6588224" y="4643714"/>
            <a:ext cx="388538" cy="332656"/>
          </a:xfrm>
          <a:prstGeom prst="rightArrow">
            <a:avLst/>
          </a:prstGeom>
          <a:noFill/>
          <a:ln w="12700" cap="flat" cmpd="sng" algn="ctr">
            <a:solidFill>
              <a:schemeClr val="tx1"/>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Tree>
    <p:extLst>
      <p:ext uri="{BB962C8B-B14F-4D97-AF65-F5344CB8AC3E}">
        <p14:creationId xmlns:p14="http://schemas.microsoft.com/office/powerpoint/2010/main" val="325765054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749925" cy="479425"/>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1.1 Layers of Computer systems</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1" name="Rectangle 10">
            <a:extLst>
              <a:ext uri="{FF2B5EF4-FFF2-40B4-BE49-F238E27FC236}">
                <a16:creationId xmlns:a16="http://schemas.microsoft.com/office/drawing/2014/main" id="{0CAE03B8-FD3F-414C-A4A6-512E55AB4D55}"/>
              </a:ext>
            </a:extLst>
          </p:cNvPr>
          <p:cNvSpPr txBox="1">
            <a:spLocks noChangeArrowheads="1"/>
          </p:cNvSpPr>
          <p:nvPr/>
        </p:nvSpPr>
        <p:spPr bwMode="auto">
          <a:xfrm>
            <a:off x="539750" y="1393824"/>
            <a:ext cx="8136706" cy="513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rgbClr val="0000CC"/>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rgbClr val="0000CC"/>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rgbClr val="0000CC"/>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rgbClr val="0000CC"/>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rgbClr val="0000CC"/>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9pPr>
          </a:lstStyle>
          <a:p>
            <a:pPr marL="469900" marR="0" lvl="0" indent="-469900" algn="l" defTabSz="914400" rtl="0" eaLnBrk="1" fontAlgn="base" latinLnBrk="0" hangingPunct="1">
              <a:lnSpc>
                <a:spcPct val="100000"/>
              </a:lnSpc>
              <a:spcBef>
                <a:spcPct val="20000"/>
              </a:spcBef>
              <a:spcAft>
                <a:spcPct val="0"/>
              </a:spcAft>
              <a:buClr>
                <a:srgbClr val="0000CC"/>
              </a:buClr>
              <a:buSzTx/>
              <a:buFont typeface="Wingdings" pitchFamily="2" charset="2"/>
              <a:buChar char="o"/>
              <a:tabLst/>
              <a:defRPr/>
            </a:pPr>
            <a:r>
              <a:rPr kumimoji="0" lang="zh-CN" altLang="en-US" sz="2400" b="1" i="0" u="none" strike="noStrike" kern="0" cap="none" spc="0" normalizeH="0" baseline="0" noProof="0" dirty="0">
                <a:ln>
                  <a:noFill/>
                </a:ln>
                <a:solidFill>
                  <a:srgbClr val="FF0000"/>
                </a:solidFill>
                <a:effectLst/>
                <a:uLnTx/>
                <a:uFillTx/>
                <a:latin typeface="Verdana"/>
                <a:ea typeface="华文中宋"/>
                <a:cs typeface="+mn-cs"/>
              </a:rPr>
              <a:t>计算机语言可以说是一种虚拟的计算机系统</a:t>
            </a:r>
            <a:endParaRPr kumimoji="0" lang="en-US" altLang="zh-CN" sz="2400" b="1" i="0" u="none" strike="noStrike" kern="0" cap="none" spc="0" normalizeH="0" baseline="0" noProof="0" dirty="0">
              <a:ln>
                <a:noFill/>
              </a:ln>
              <a:solidFill>
                <a:srgbClr val="FF0000"/>
              </a:solidFill>
              <a:effectLst/>
              <a:uLnTx/>
              <a:uFillTx/>
              <a:latin typeface="Verdana"/>
              <a:ea typeface="华文中宋"/>
              <a:cs typeface="+mn-cs"/>
            </a:endParaRPr>
          </a:p>
          <a:p>
            <a:pPr marL="469900" marR="0" lvl="0" indent="-469900" algn="l" defTabSz="914400" rtl="0" eaLnBrk="1" fontAlgn="base" latinLnBrk="0" hangingPunct="1">
              <a:lnSpc>
                <a:spcPct val="100000"/>
              </a:lnSpc>
              <a:spcBef>
                <a:spcPct val="20000"/>
              </a:spcBef>
              <a:spcAft>
                <a:spcPct val="0"/>
              </a:spcAft>
              <a:buClr>
                <a:srgbClr val="0000CC"/>
              </a:buClr>
              <a:buSzTx/>
              <a:buFont typeface="Wingdings" pitchFamily="2" charset="2"/>
              <a:buChar char="o"/>
              <a:tabLst/>
              <a:defRPr/>
            </a:pPr>
            <a:endParaRPr kumimoji="0" lang="zh-CN" altLang="en-US" sz="2400" b="1" i="0" u="none" strike="noStrike" kern="0" cap="none" spc="0" normalizeH="0" baseline="0" noProof="0" dirty="0">
              <a:ln>
                <a:noFill/>
              </a:ln>
              <a:solidFill>
                <a:srgbClr val="FF0000"/>
              </a:solidFill>
              <a:effectLst/>
              <a:uLnTx/>
              <a:uFillTx/>
              <a:latin typeface="Verdana"/>
              <a:ea typeface="华文中宋"/>
              <a:cs typeface="+mn-cs"/>
            </a:endParaRPr>
          </a:p>
          <a:p>
            <a:pPr marL="469900" marR="0" lvl="0" indent="-469900" algn="l" defTabSz="914400" rtl="0" eaLnBrk="1" fontAlgn="base" latinLnBrk="0" hangingPunct="1">
              <a:lnSpc>
                <a:spcPct val="100000"/>
              </a:lnSpc>
              <a:spcBef>
                <a:spcPct val="20000"/>
              </a:spcBef>
              <a:spcAft>
                <a:spcPct val="0"/>
              </a:spcAft>
              <a:buClr>
                <a:srgbClr val="0000CC"/>
              </a:buClr>
              <a:buSzTx/>
              <a:buFont typeface="Wingdings" pitchFamily="2" charset="2"/>
              <a:buChar char="o"/>
              <a:tabLst/>
              <a:defRPr/>
            </a:pPr>
            <a:r>
              <a:rPr kumimoji="0" lang="zh-CN" altLang="en-US" sz="2400" b="1" i="0" u="none" strike="noStrike" kern="0" cap="none" spc="0" normalizeH="0" baseline="0" noProof="0" dirty="0">
                <a:ln>
                  <a:noFill/>
                </a:ln>
                <a:solidFill>
                  <a:srgbClr val="000000"/>
                </a:solidFill>
                <a:effectLst/>
                <a:uLnTx/>
                <a:uFillTx/>
                <a:latin typeface="Verdana"/>
                <a:ea typeface="华文中宋"/>
                <a:cs typeface="+mn-cs"/>
              </a:rPr>
              <a:t>计算机语言由低级向高级发展，高一级语言的语句相对于低级语言功能更强，更便于应用，但又都以低级语言为基础。</a:t>
            </a:r>
            <a:endParaRPr kumimoji="0" lang="en-US" altLang="zh-CN" sz="2400" b="1" i="0" u="none" strike="noStrike" kern="0" cap="none" spc="0" normalizeH="0" baseline="0" noProof="0" dirty="0">
              <a:ln>
                <a:noFill/>
              </a:ln>
              <a:solidFill>
                <a:srgbClr val="000000"/>
              </a:solidFill>
              <a:effectLst/>
              <a:uLnTx/>
              <a:uFillTx/>
              <a:latin typeface="Verdana"/>
              <a:ea typeface="华文中宋"/>
              <a:cs typeface="+mn-cs"/>
            </a:endParaRPr>
          </a:p>
          <a:p>
            <a:pPr marL="469900" marR="0" lvl="0" indent="-469900" algn="l" defTabSz="914400" rtl="0" eaLnBrk="1" fontAlgn="base" latinLnBrk="0" hangingPunct="1">
              <a:lnSpc>
                <a:spcPct val="100000"/>
              </a:lnSpc>
              <a:spcBef>
                <a:spcPct val="20000"/>
              </a:spcBef>
              <a:spcAft>
                <a:spcPct val="0"/>
              </a:spcAft>
              <a:buClr>
                <a:srgbClr val="0000CC"/>
              </a:buClr>
              <a:buSzTx/>
              <a:buFont typeface="Wingdings" pitchFamily="2" charset="2"/>
              <a:buChar char="o"/>
              <a:tabLst/>
              <a:defRPr/>
            </a:pPr>
            <a:endParaRPr kumimoji="0" lang="zh-CN" altLang="en-US" sz="2400" b="1" i="0" u="none" strike="noStrike" kern="0" cap="none" spc="0" normalizeH="0" baseline="0" noProof="0" dirty="0">
              <a:ln>
                <a:noFill/>
              </a:ln>
              <a:solidFill>
                <a:srgbClr val="000000"/>
              </a:solidFill>
              <a:effectLst/>
              <a:uLnTx/>
              <a:uFillTx/>
              <a:latin typeface="Verdana"/>
              <a:ea typeface="华文中宋"/>
              <a:cs typeface="+mn-cs"/>
            </a:endParaRPr>
          </a:p>
          <a:p>
            <a:pPr marL="469900" marR="0" lvl="0" indent="-469900" algn="l" defTabSz="914400" rtl="0" eaLnBrk="1" fontAlgn="base" latinLnBrk="0" hangingPunct="1">
              <a:lnSpc>
                <a:spcPct val="100000"/>
              </a:lnSpc>
              <a:spcBef>
                <a:spcPct val="20000"/>
              </a:spcBef>
              <a:spcAft>
                <a:spcPct val="0"/>
              </a:spcAft>
              <a:buClr>
                <a:srgbClr val="0000CC"/>
              </a:buClr>
              <a:buSzTx/>
              <a:buFont typeface="Wingdings" pitchFamily="2" charset="2"/>
              <a:buChar char="o"/>
              <a:tabLst/>
              <a:defRPr/>
            </a:pPr>
            <a:r>
              <a:rPr kumimoji="0" lang="zh-CN" altLang="en-US" sz="2400" b="1" i="0" u="none" strike="noStrike" kern="0" cap="none" spc="0" normalizeH="0" baseline="0" noProof="0" dirty="0">
                <a:ln>
                  <a:noFill/>
                </a:ln>
                <a:solidFill>
                  <a:srgbClr val="000000"/>
                </a:solidFill>
                <a:effectLst/>
                <a:uLnTx/>
                <a:uFillTx/>
                <a:latin typeface="Verdana"/>
                <a:ea typeface="华文中宋"/>
                <a:cs typeface="+mn-cs"/>
              </a:rPr>
              <a:t>对于用某一层语言编写程序的程序员来说，似乎有了一种新的机器，该机器能执行用该层语言写的全部程序。</a:t>
            </a:r>
          </a:p>
        </p:txBody>
      </p:sp>
    </p:spTree>
    <p:extLst>
      <p:ext uri="{BB962C8B-B14F-4D97-AF65-F5344CB8AC3E}">
        <p14:creationId xmlns:p14="http://schemas.microsoft.com/office/powerpoint/2010/main" val="1699440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wipe(up)">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
                                            <p:txEl>
                                              <p:pRg st="2" end="2"/>
                                            </p:txEl>
                                          </p:spTgt>
                                        </p:tgtEl>
                                        <p:attrNameLst>
                                          <p:attrName>style.visibility</p:attrName>
                                        </p:attrNameLst>
                                      </p:cBhvr>
                                      <p:to>
                                        <p:strVal val="visible"/>
                                      </p:to>
                                    </p:set>
                                    <p:animEffect transition="in" filter="wipe(up)">
                                      <p:cBhvr>
                                        <p:cTn id="12" dur="500"/>
                                        <p:tgtEl>
                                          <p:spTgt spid="2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1">
                                            <p:txEl>
                                              <p:pRg st="4" end="4"/>
                                            </p:txEl>
                                          </p:spTgt>
                                        </p:tgtEl>
                                        <p:attrNameLst>
                                          <p:attrName>style.visibility</p:attrName>
                                        </p:attrNameLst>
                                      </p:cBhvr>
                                      <p:to>
                                        <p:strVal val="visible"/>
                                      </p:to>
                                    </p:set>
                                    <p:animEffect transition="in" filter="wipe(up)">
                                      <p:cBhvr>
                                        <p:cTn id="17"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825202" y="930084"/>
            <a:ext cx="7488832" cy="46384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5570CD73-AFD4-6848-B84F-D317B2DFBE04}"/>
              </a:ext>
            </a:extLst>
          </p:cNvPr>
          <p:cNvSpPr/>
          <p:nvPr/>
        </p:nvSpPr>
        <p:spPr>
          <a:xfrm>
            <a:off x="249138" y="1506053"/>
            <a:ext cx="8640959" cy="5459956"/>
          </a:xfrm>
          <a:prstGeom prst="rect">
            <a:avLst/>
          </a:prstGeom>
        </p:spPr>
        <p:txBody>
          <a:bodyPr wrap="square">
            <a:spAutoFit/>
          </a:bodyPr>
          <a:lstStyle/>
          <a:p>
            <a:pPr marL="457200" indent="-457200" algn="just">
              <a:buFont typeface="Wingdings" panose="05000000000000000000" pitchFamily="2" charset="2"/>
              <a:buChar char="u"/>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Answer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t>
            </a:r>
          </a:p>
          <a:p>
            <a:pPr marL="457200" indent="-457200" algn="jus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we can use CPU performance formula:</a:t>
            </a:r>
          </a:p>
          <a:p>
            <a:pPr algn="ctr">
              <a:lnSpc>
                <a:spcPct val="90000"/>
              </a:lnSpc>
              <a:spcBef>
                <a:spcPct val="10000"/>
              </a:spcBef>
              <a:buSzTx/>
              <a:buFont typeface="Arial" panose="020B0604020202020204" pitchFamily="34" charset="0"/>
              <a:buNone/>
            </a:pP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CPI</a:t>
            </a:r>
            <a:r>
              <a:rPr lang="en-US" altLang="zh-CN" b="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0.202 + 0.801 = 1.2 </a:t>
            </a:r>
          </a:p>
          <a:p>
            <a:pPr algn="ctr">
              <a:lnSpc>
                <a:spcPct val="90000"/>
              </a:lnSpc>
              <a:spcBef>
                <a:spcPct val="10000"/>
              </a:spcBef>
              <a:buSzTx/>
              <a:buFont typeface="Arial" panose="020B0604020202020204" pitchFamily="34" charset="0"/>
              <a:buNone/>
            </a:pP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CPU </a:t>
            </a:r>
            <a:r>
              <a:rPr lang="en-US" altLang="zh-CN"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time</a:t>
            </a:r>
            <a:r>
              <a:rPr lang="en-US" altLang="zh-CN" b="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IC</a:t>
            </a:r>
            <a:r>
              <a:rPr lang="en-US" altLang="zh-CN" b="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1.2Clock cycle </a:t>
            </a:r>
            <a:r>
              <a:rPr lang="en-US" altLang="zh-CN"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time</a:t>
            </a:r>
            <a:r>
              <a:rPr lang="en-US" altLang="zh-CN" b="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endParaRPr lang="en-US" altLang="zh-CN" b="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algn="ctr">
              <a:lnSpc>
                <a:spcPct val="90000"/>
              </a:lnSpc>
              <a:spcBef>
                <a:spcPct val="10000"/>
              </a:spcBef>
              <a:spcAft>
                <a:spcPts val="1200"/>
              </a:spcAft>
              <a:buSzTx/>
              <a:buFont typeface="Arial" panose="020B0604020202020204" pitchFamily="34" charset="0"/>
              <a:buNone/>
            </a:pP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Clock cycle </a:t>
            </a:r>
            <a:r>
              <a:rPr lang="en-US" altLang="zh-CN"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time</a:t>
            </a:r>
            <a:r>
              <a:rPr lang="en-US" altLang="zh-CN" b="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a:t>
            </a: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=1.25Clock cycle </a:t>
            </a:r>
            <a:r>
              <a:rPr lang="en-US" altLang="zh-CN"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time</a:t>
            </a:r>
            <a:r>
              <a:rPr lang="en-US" altLang="zh-CN" b="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p>
          <a:p>
            <a:pPr marL="457200" indent="-457200" algn="just">
              <a:lnSpc>
                <a:spcPct val="90000"/>
              </a:lnSpc>
              <a:buSzTx/>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Compares are not executed in CPU B, so 20%/80%=25% instructions are branches</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algn="ctr">
              <a:lnSpc>
                <a:spcPct val="90000"/>
              </a:lnSpc>
              <a:spcBef>
                <a:spcPct val="10000"/>
              </a:spcBef>
              <a:spcAft>
                <a:spcPts val="1200"/>
              </a:spcAft>
              <a:buSzTx/>
              <a:buFont typeface="Arial" panose="020B0604020202020204" pitchFamily="34" charset="0"/>
              <a:buNone/>
            </a:pP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CPI</a:t>
            </a:r>
            <a:r>
              <a:rPr lang="en-US" altLang="zh-CN" b="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a:t>
            </a: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0.252 + 0.751 = 1.25</a:t>
            </a:r>
          </a:p>
          <a:p>
            <a:pPr marL="457200" indent="-457200" algn="just">
              <a:lnSpc>
                <a:spcPct val="90000"/>
              </a:lnSpc>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Because, IC</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=0.8IC</a:t>
            </a:r>
            <a:r>
              <a:rPr lang="en-US" altLang="zh-CN" sz="1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so:</a:t>
            </a:r>
          </a:p>
          <a:p>
            <a:pPr algn="ctr">
              <a:lnSpc>
                <a:spcPct val="90000"/>
              </a:lnSpc>
              <a:spcBef>
                <a:spcPct val="10000"/>
              </a:spcBef>
              <a:buSzTx/>
              <a:buFont typeface="Arial" panose="020B0604020202020204" pitchFamily="34" charset="0"/>
              <a:buNone/>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CPU </a:t>
            </a:r>
            <a:r>
              <a:rPr lang="en-US" altLang="zh-CN"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time</a:t>
            </a:r>
            <a:r>
              <a:rPr lang="en-US" altLang="zh-CN" b="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a:t>
            </a: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IC</a:t>
            </a:r>
            <a:r>
              <a:rPr lang="en-US" altLang="zh-CN" b="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a:t>
            </a: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1.25Clock cycle </a:t>
            </a:r>
            <a:r>
              <a:rPr lang="en-US" altLang="zh-CN"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time</a:t>
            </a:r>
            <a:r>
              <a:rPr lang="en-US" altLang="zh-CN" b="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a:t>
            </a: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p>
          <a:p>
            <a:pPr algn="ctr">
              <a:lnSpc>
                <a:spcPct val="90000"/>
              </a:lnSpc>
              <a:spcBef>
                <a:spcPct val="10000"/>
              </a:spcBef>
              <a:buSzTx/>
              <a:buFont typeface="Arial" panose="020B0604020202020204" pitchFamily="34" charset="0"/>
              <a:buNone/>
            </a:pP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0.8IC</a:t>
            </a:r>
            <a:r>
              <a:rPr lang="en-US" altLang="zh-CN" b="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1.25(1.25Clock cycle </a:t>
            </a:r>
            <a:r>
              <a:rPr lang="en-US" altLang="zh-CN"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time</a:t>
            </a:r>
            <a:r>
              <a:rPr lang="en-US" altLang="zh-CN" b="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algn="ctr">
              <a:lnSpc>
                <a:spcPct val="90000"/>
              </a:lnSpc>
              <a:spcBef>
                <a:spcPct val="10000"/>
              </a:spcBef>
              <a:buSzTx/>
              <a:buFont typeface="Arial" panose="020B0604020202020204" pitchFamily="34" charset="0"/>
              <a:buNone/>
            </a:pP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1.25IC</a:t>
            </a:r>
            <a:r>
              <a:rPr lang="en-US" altLang="zh-CN" b="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Clock cycle </a:t>
            </a:r>
            <a:r>
              <a:rPr lang="en-US" altLang="zh-CN"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time</a:t>
            </a:r>
            <a:r>
              <a:rPr lang="en-US" altLang="zh-CN" b="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b="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&gt; CPU </a:t>
            </a:r>
            <a:r>
              <a:rPr lang="en-US" altLang="zh-CN"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time</a:t>
            </a:r>
            <a:r>
              <a:rPr lang="en-US" altLang="zh-CN" b="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p>
          <a:p>
            <a:pPr algn="ctr">
              <a:lnSpc>
                <a:spcPct val="90000"/>
              </a:lnSpc>
              <a:spcBef>
                <a:spcPct val="10000"/>
              </a:spcBef>
              <a:buSzTx/>
              <a:buFont typeface="Arial" panose="020B0604020202020204" pitchFamily="34" charset="0"/>
              <a:buNone/>
            </a:pP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所以此时</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快</a:t>
            </a:r>
          </a:p>
          <a:p>
            <a:pPr marL="457200" indent="-457200" algn="just">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spTree>
    <p:extLst>
      <p:ext uri="{BB962C8B-B14F-4D97-AF65-F5344CB8AC3E}">
        <p14:creationId xmlns:p14="http://schemas.microsoft.com/office/powerpoint/2010/main" val="26340733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825202" y="930084"/>
            <a:ext cx="7488832" cy="46384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5570CD73-AFD4-6848-B84F-D317B2DFBE04}"/>
              </a:ext>
            </a:extLst>
          </p:cNvPr>
          <p:cNvSpPr/>
          <p:nvPr/>
        </p:nvSpPr>
        <p:spPr>
          <a:xfrm>
            <a:off x="249138" y="1506053"/>
            <a:ext cx="8640959" cy="4672048"/>
          </a:xfrm>
          <a:prstGeom prst="rect">
            <a:avLst/>
          </a:prstGeom>
        </p:spPr>
        <p:txBody>
          <a:bodyPr wrap="square">
            <a:spAutoFit/>
          </a:bodyPr>
          <a:lstStyle/>
          <a:p>
            <a:pPr marL="457200" indent="-457200" algn="just">
              <a:buFont typeface="Wingdings" panose="05000000000000000000" pitchFamily="2" charset="2"/>
              <a:buChar char="u"/>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Answer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t>
            </a:r>
          </a:p>
          <a:p>
            <a:pPr marL="457200" indent="-457200" algn="just">
              <a:lnSpc>
                <a:spcPct val="100000"/>
              </a:lnSpc>
              <a:buSzTx/>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If CPU A were only 1.1 times faster, then Clock cycle times is 1.10 Clock cycle </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timeA</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and the performance of CPU B is: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如果</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CPU A</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只比</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CPU B</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快</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1.1</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倍</a:t>
            </a:r>
          </a:p>
          <a:p>
            <a:pPr algn="ctr">
              <a:lnSpc>
                <a:spcPct val="100000"/>
              </a:lnSpc>
              <a:spcBef>
                <a:spcPct val="20000"/>
              </a:spcBef>
              <a:buSzTx/>
              <a:buFont typeface="Arial" panose="020B0604020202020204" pitchFamily="34" charset="0"/>
              <a:buNone/>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CPU </a:t>
            </a:r>
            <a:r>
              <a:rPr lang="en-US" altLang="zh-CN"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time</a:t>
            </a:r>
            <a:r>
              <a:rPr lang="en-US" altLang="zh-CN" b="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a:t>
            </a: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a:t>
            </a:r>
            <a:r>
              <a:rPr lang="en-US" altLang="zh-CN"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IC</a:t>
            </a:r>
            <a:r>
              <a:rPr lang="en-US" altLang="zh-CN" b="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a:t>
            </a:r>
            <a:r>
              <a:rPr lang="en-US" altLang="zh-CN"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CPI</a:t>
            </a:r>
            <a:r>
              <a:rPr lang="en-US" altLang="zh-CN" b="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a:t>
            </a:r>
            <a:r>
              <a:rPr lang="en-US" altLang="zh-CN"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Clock</a:t>
            </a: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cycle </a:t>
            </a:r>
            <a:r>
              <a:rPr lang="en-US" altLang="zh-CN"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time</a:t>
            </a:r>
            <a:r>
              <a:rPr lang="en-US" altLang="zh-CN" b="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a:t>
            </a: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p>
          <a:p>
            <a:pPr algn="ctr">
              <a:lnSpc>
                <a:spcPct val="100000"/>
              </a:lnSpc>
              <a:spcBef>
                <a:spcPct val="20000"/>
              </a:spcBef>
              <a:buSzTx/>
              <a:buFont typeface="Arial" panose="020B0604020202020204" pitchFamily="34" charset="0"/>
              <a:buNone/>
            </a:pP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0.8IC</a:t>
            </a:r>
            <a:r>
              <a:rPr lang="en-US" altLang="zh-CN" b="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1.25(1.10Clock cycle </a:t>
            </a:r>
            <a:r>
              <a:rPr lang="en-US" altLang="zh-CN"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time</a:t>
            </a:r>
            <a:r>
              <a:rPr lang="en-US" altLang="zh-CN" b="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algn="ctr">
              <a:lnSpc>
                <a:spcPct val="100000"/>
              </a:lnSpc>
              <a:spcBef>
                <a:spcPct val="20000"/>
              </a:spcBef>
              <a:buSzTx/>
              <a:buFont typeface="Arial" panose="020B0604020202020204" pitchFamily="34" charset="0"/>
              <a:buNone/>
            </a:pP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 1.10IC</a:t>
            </a:r>
            <a:r>
              <a:rPr lang="en-US" altLang="zh-CN" b="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Clock cycle </a:t>
            </a:r>
            <a:r>
              <a:rPr lang="en-US" altLang="zh-CN"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time</a:t>
            </a:r>
            <a:r>
              <a:rPr lang="en-US" altLang="zh-CN" b="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endParaRPr lang="en-US" altLang="zh-CN" b="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algn="ctr">
              <a:lnSpc>
                <a:spcPct val="100000"/>
              </a:lnSpc>
              <a:spcBef>
                <a:spcPct val="20000"/>
              </a:spcBef>
              <a:buSzTx/>
              <a:buFont typeface="Arial" panose="020B0604020202020204" pitchFamily="34" charset="0"/>
              <a:buNone/>
            </a:pP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&lt; CPU </a:t>
            </a:r>
            <a:r>
              <a:rPr lang="en-US" altLang="zh-CN"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time</a:t>
            </a:r>
            <a:r>
              <a:rPr lang="en-US" altLang="zh-CN" b="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a:t>
            </a: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p>
          <a:p>
            <a:pPr algn="ctr">
              <a:lnSpc>
                <a:spcPct val="100000"/>
              </a:lnSpc>
              <a:spcBef>
                <a:spcPct val="20000"/>
              </a:spcBef>
              <a:buSzTx/>
              <a:buFont typeface="Arial" panose="020B0604020202020204" pitchFamily="34" charset="0"/>
              <a:buNone/>
            </a:pPr>
            <a:r>
              <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所以此时</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快</a:t>
            </a:r>
          </a:p>
          <a:p>
            <a:pPr>
              <a:lnSpc>
                <a:spcPct val="100000"/>
              </a:lnSpc>
              <a:spcBef>
                <a:spcPct val="20000"/>
              </a:spcBef>
              <a:buSzTx/>
              <a:buFont typeface="Arial" panose="020B0604020202020204" pitchFamily="34" charset="0"/>
              <a:buNone/>
            </a:pPr>
            <a:endPar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a:lnSpc>
                <a:spcPct val="100000"/>
              </a:lnSpc>
              <a:spcBef>
                <a:spcPct val="20000"/>
              </a:spcBef>
              <a:buSzTx/>
              <a:buFont typeface="Arial" panose="020B0604020202020204" pitchFamily="34" charset="0"/>
              <a:buNone/>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spTree>
    <p:extLst>
      <p:ext uri="{BB962C8B-B14F-4D97-AF65-F5344CB8AC3E}">
        <p14:creationId xmlns:p14="http://schemas.microsoft.com/office/powerpoint/2010/main" val="944953824"/>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825202" y="930084"/>
            <a:ext cx="7488832" cy="46384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Locality of Reference  </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引用局部性</a:t>
            </a:r>
          </a:p>
        </p:txBody>
      </p:sp>
      <p:sp>
        <p:nvSpPr>
          <p:cNvPr id="11" name="矩形 10">
            <a:extLst>
              <a:ext uri="{FF2B5EF4-FFF2-40B4-BE49-F238E27FC236}">
                <a16:creationId xmlns:a16="http://schemas.microsoft.com/office/drawing/2014/main" id="{5570CD73-AFD4-6848-B84F-D317B2DFBE04}"/>
              </a:ext>
            </a:extLst>
          </p:cNvPr>
          <p:cNvSpPr/>
          <p:nvPr/>
        </p:nvSpPr>
        <p:spPr>
          <a:xfrm>
            <a:off x="249138" y="1506053"/>
            <a:ext cx="8640959" cy="4979825"/>
          </a:xfrm>
          <a:prstGeom prst="rect">
            <a:avLst/>
          </a:prstGeom>
        </p:spPr>
        <p:txBody>
          <a:bodyPr wrap="square">
            <a:spAutoFit/>
          </a:bodyPr>
          <a:lstStyle/>
          <a:p>
            <a:pPr marL="457200" indent="-457200" algn="just">
              <a:spcAft>
                <a:spcPts val="1200"/>
              </a:spcAft>
              <a:buFont typeface="Wingdings" panose="05000000000000000000" pitchFamily="2" charset="2"/>
              <a:buChar char="u"/>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Locality of Reference: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Programs tend to reuse data and instructions they have used recently.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程序倾向于重用刚用过的数据和指令。</a:t>
            </a:r>
          </a:p>
          <a:p>
            <a:pPr marL="457200" indent="-457200" algn="just">
              <a:spcAft>
                <a:spcPts val="1200"/>
              </a:spcAf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 widely held rule of thumb is that a program spends 90% of its execution time in only 10% of the code.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经验：</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90%</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的时间运行于</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10%</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的程序上</a:t>
            </a:r>
          </a:p>
          <a:p>
            <a:pPr marL="457200" indent="-457200" algn="jus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We can predict with reasonable accuracy what instructions and data a program will use in the near future based on its accesses in the recent past.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可根据最近的访问，以合理的精确度预测，未来会用到哪些指令和数据。 </a:t>
            </a:r>
          </a:p>
          <a:p>
            <a:pPr>
              <a:lnSpc>
                <a:spcPct val="100000"/>
              </a:lnSpc>
              <a:spcBef>
                <a:spcPct val="20000"/>
              </a:spcBef>
              <a:buSzTx/>
              <a:buFont typeface="Arial" panose="020B0604020202020204" pitchFamily="34" charset="0"/>
              <a:buNone/>
            </a:pPr>
            <a:endPar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a:lnSpc>
                <a:spcPct val="100000"/>
              </a:lnSpc>
              <a:spcBef>
                <a:spcPct val="20000"/>
              </a:spcBef>
              <a:buSzTx/>
              <a:buFont typeface="Arial" panose="020B0604020202020204" pitchFamily="34" charset="0"/>
              <a:buNone/>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spTree>
    <p:extLst>
      <p:ext uri="{BB962C8B-B14F-4D97-AF65-F5344CB8AC3E}">
        <p14:creationId xmlns:p14="http://schemas.microsoft.com/office/powerpoint/2010/main" val="39180671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825202" y="930084"/>
            <a:ext cx="7488832" cy="46384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Locality of Reference  </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引用局部性</a:t>
            </a:r>
          </a:p>
        </p:txBody>
      </p:sp>
      <p:sp>
        <p:nvSpPr>
          <p:cNvPr id="9" name="Rectangle 5"/>
          <p:cNvSpPr txBox="1">
            <a:spLocks noChangeArrowheads="1"/>
          </p:cNvSpPr>
          <p:nvPr/>
        </p:nvSpPr>
        <p:spPr bwMode="auto">
          <a:xfrm>
            <a:off x="341480" y="1484784"/>
            <a:ext cx="8551000" cy="199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rgbClr val="0000CC"/>
              </a:buClr>
              <a:buFont typeface="Wingdings" panose="05000000000000000000"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rgbClr val="0000CC"/>
              </a:buClr>
              <a:buFont typeface="Wingdings" panose="05000000000000000000"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rgbClr val="0000CC"/>
              </a:buClr>
              <a:buFont typeface="Wingdings" panose="05000000000000000000"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rgbClr val="0000CC"/>
              </a:buClr>
              <a:buFont typeface="Wingdings" panose="05000000000000000000"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mn-lt"/>
                <a:ea typeface="+mn-ea"/>
              </a:defRPr>
            </a:lvl5pPr>
            <a:lvl6pPr marL="25511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9pPr>
          </a:lstStyle>
          <a:p>
            <a:pPr marL="469900" marR="0" lvl="0" indent="-469900" algn="l" defTabSz="914400" rtl="0" eaLnBrk="1" fontAlgn="base" latinLnBrk="0" hangingPunct="1">
              <a:spcBef>
                <a:spcPts val="0"/>
              </a:spcBef>
              <a:spcAft>
                <a:spcPct val="0"/>
              </a:spcAft>
              <a:buClr>
                <a:srgbClr val="0000CC"/>
              </a:buClr>
              <a:buSzTx/>
              <a:buFont typeface="Wingdings" panose="05000000000000000000" pitchFamily="2" charset="2"/>
              <a:buChar char="o"/>
              <a:tabLst/>
              <a:defRPr/>
            </a:pP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程序局部性包括：</a:t>
            </a:r>
          </a:p>
          <a:p>
            <a:pPr marL="908050" marR="0" lvl="1" indent="-436563" algn="l" defTabSz="914400" rtl="0" eaLnBrk="1" fontAlgn="base" latinLnBrk="0" hangingPunct="1">
              <a:spcBef>
                <a:spcPts val="0"/>
              </a:spcBef>
              <a:spcAft>
                <a:spcPct val="0"/>
              </a:spcAft>
              <a:buClr>
                <a:srgbClr val="0000CC"/>
              </a:buClr>
              <a:buSzTx/>
              <a:buFont typeface="Wingdings" panose="05000000000000000000" pitchFamily="2" charset="2"/>
              <a:buChar char="n"/>
              <a:tabLst/>
              <a:defRPr/>
            </a:pPr>
            <a:r>
              <a:rPr kumimoji="0" lang="zh-CN" altLang="en-US" sz="2400" b="1" i="0" u="none" strike="noStrike" kern="0" cap="none" spc="0" normalizeH="0" baseline="0" noProof="0" dirty="0">
                <a:ln>
                  <a:noFill/>
                </a:ln>
                <a:solidFill>
                  <a:srgbClr val="800000"/>
                </a:solidFill>
                <a:effectLst/>
                <a:uLnTx/>
                <a:uFillTx/>
                <a:latin typeface="Times New Roman" panose="02020603050405020304" pitchFamily="18" charset="0"/>
                <a:ea typeface="华文中宋"/>
                <a:cs typeface="Times New Roman" panose="02020603050405020304" pitchFamily="18" charset="0"/>
              </a:rPr>
              <a:t>程序的时间局部性</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：程序即将用到的信息很可能就是目前正在使用的信息。</a:t>
            </a:r>
          </a:p>
          <a:p>
            <a:pPr marL="908050" marR="0" lvl="1" indent="-436563" algn="l" defTabSz="914400" rtl="0" eaLnBrk="1" fontAlgn="base" latinLnBrk="0" hangingPunct="1">
              <a:spcBef>
                <a:spcPts val="0"/>
              </a:spcBef>
              <a:spcAft>
                <a:spcPct val="0"/>
              </a:spcAft>
              <a:buClr>
                <a:srgbClr val="0000CC"/>
              </a:buClr>
              <a:buSzTx/>
              <a:buFont typeface="Wingdings" panose="05000000000000000000" pitchFamily="2" charset="2"/>
              <a:buChar char="n"/>
              <a:tabLst/>
              <a:defRPr/>
            </a:pPr>
            <a:r>
              <a:rPr kumimoji="0" lang="zh-CN" altLang="en-US" sz="2400" b="1" i="0" u="none" strike="noStrike" kern="0" cap="none" spc="0" normalizeH="0" baseline="0" noProof="0" dirty="0">
                <a:ln>
                  <a:noFill/>
                </a:ln>
                <a:solidFill>
                  <a:srgbClr val="800000"/>
                </a:solidFill>
                <a:effectLst/>
                <a:uLnTx/>
                <a:uFillTx/>
                <a:latin typeface="Times New Roman" panose="02020603050405020304" pitchFamily="18" charset="0"/>
                <a:ea typeface="华文中宋"/>
                <a:cs typeface="Times New Roman" panose="02020603050405020304" pitchFamily="18" charset="0"/>
              </a:rPr>
              <a:t>程序的空间局部性</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：程序即将用到的信息很可能与目前正在使用的信息在空间上相邻或者临近。</a:t>
            </a:r>
          </a:p>
        </p:txBody>
      </p:sp>
      <p:grpSp>
        <p:nvGrpSpPr>
          <p:cNvPr id="12" name="Group 29"/>
          <p:cNvGrpSpPr>
            <a:grpSpLocks/>
          </p:cNvGrpSpPr>
          <p:nvPr/>
        </p:nvGrpSpPr>
        <p:grpSpPr bwMode="auto">
          <a:xfrm>
            <a:off x="1663046" y="3932808"/>
            <a:ext cx="1202502" cy="2547083"/>
            <a:chOff x="561" y="1661"/>
            <a:chExt cx="931" cy="1972"/>
          </a:xfrm>
        </p:grpSpPr>
        <p:sp>
          <p:nvSpPr>
            <p:cNvPr id="13" name="Rectangle 13"/>
            <p:cNvSpPr>
              <a:spLocks noChangeArrowheads="1"/>
            </p:cNvSpPr>
            <p:nvPr/>
          </p:nvSpPr>
          <p:spPr bwMode="auto">
            <a:xfrm>
              <a:off x="561" y="2453"/>
              <a:ext cx="931" cy="542"/>
            </a:xfrm>
            <a:prstGeom prst="rect">
              <a:avLst/>
            </a:prstGeom>
            <a:noFill/>
            <a:ln w="12700">
              <a:noFill/>
              <a:miter lim="800000"/>
              <a:headEnd/>
              <a:tailEnd/>
            </a:ln>
            <a:effectLst/>
          </p:spPr>
          <p:txBody>
            <a:bodyPr wrap="none" lIns="90488" tIns="44450" rIns="90488" bIns="44450">
              <a:spAutoFit/>
            </a:bodyPr>
            <a:lstStyle/>
            <a:p>
              <a:pPr algn="ctr">
                <a:defRPr/>
              </a:pPr>
              <a:r>
                <a:rPr kumimoji="1" lang="zh-CN" altLang="en-US" sz="1800" b="1">
                  <a:solidFill>
                    <a:srgbClr val="000066"/>
                  </a:solidFill>
                  <a:effectLst>
                    <a:outerShdw blurRad="38100" dist="38100" dir="2700000" algn="tl">
                      <a:srgbClr val="C0C0C0"/>
                    </a:outerShdw>
                  </a:effectLst>
                  <a:latin typeface="华文中宋" pitchFamily="2" charset="-122"/>
                  <a:ea typeface="华文中宋" pitchFamily="2" charset="-122"/>
                </a:rPr>
                <a:t>存储器</a:t>
              </a:r>
            </a:p>
            <a:p>
              <a:pPr algn="ctr">
                <a:defRPr/>
              </a:pPr>
              <a:r>
                <a:rPr kumimoji="1" lang="zh-CN" altLang="en-US" sz="1800" b="1">
                  <a:solidFill>
                    <a:srgbClr val="000066"/>
                  </a:solidFill>
                  <a:effectLst>
                    <a:outerShdw blurRad="38100" dist="38100" dir="2700000" algn="tl">
                      <a:srgbClr val="C0C0C0"/>
                    </a:outerShdw>
                  </a:effectLst>
                  <a:latin typeface="华文中宋" pitchFamily="2" charset="-122"/>
                  <a:ea typeface="华文中宋" pitchFamily="2" charset="-122"/>
                </a:rPr>
                <a:t>层次结构</a:t>
              </a:r>
            </a:p>
          </p:txBody>
        </p:sp>
        <p:sp>
          <p:nvSpPr>
            <p:cNvPr id="18" name="Line 14"/>
            <p:cNvSpPr>
              <a:spLocks noChangeShapeType="1"/>
            </p:cNvSpPr>
            <p:nvPr/>
          </p:nvSpPr>
          <p:spPr bwMode="auto">
            <a:xfrm flipV="1">
              <a:off x="1027" y="1661"/>
              <a:ext cx="0" cy="824"/>
            </a:xfrm>
            <a:prstGeom prst="line">
              <a:avLst/>
            </a:prstGeom>
            <a:noFill/>
            <a:ln w="254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800"/>
            </a:p>
          </p:txBody>
        </p:sp>
        <p:sp>
          <p:nvSpPr>
            <p:cNvPr id="19" name="Line 15"/>
            <p:cNvSpPr>
              <a:spLocks noChangeShapeType="1"/>
            </p:cNvSpPr>
            <p:nvPr/>
          </p:nvSpPr>
          <p:spPr bwMode="auto">
            <a:xfrm>
              <a:off x="1027" y="2869"/>
              <a:ext cx="0" cy="764"/>
            </a:xfrm>
            <a:prstGeom prst="line">
              <a:avLst/>
            </a:prstGeom>
            <a:noFill/>
            <a:ln w="254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800"/>
            </a:p>
          </p:txBody>
        </p:sp>
      </p:grpSp>
      <p:grpSp>
        <p:nvGrpSpPr>
          <p:cNvPr id="20" name="Group 28"/>
          <p:cNvGrpSpPr>
            <a:grpSpLocks/>
          </p:cNvGrpSpPr>
          <p:nvPr/>
        </p:nvGrpSpPr>
        <p:grpSpPr bwMode="auto">
          <a:xfrm>
            <a:off x="2483768" y="3501008"/>
            <a:ext cx="4536182" cy="3168352"/>
            <a:chOff x="1175" y="1389"/>
            <a:chExt cx="3512" cy="2453"/>
          </a:xfrm>
        </p:grpSpPr>
        <p:sp>
          <p:nvSpPr>
            <p:cNvPr id="21" name="Rectangle 7"/>
            <p:cNvSpPr>
              <a:spLocks noChangeArrowheads="1"/>
            </p:cNvSpPr>
            <p:nvPr/>
          </p:nvSpPr>
          <p:spPr bwMode="auto">
            <a:xfrm>
              <a:off x="1175" y="1389"/>
              <a:ext cx="3512" cy="314"/>
            </a:xfrm>
            <a:prstGeom prst="rect">
              <a:avLst/>
            </a:prstGeom>
            <a:gradFill rotWithShape="0">
              <a:gsLst>
                <a:gs pos="0">
                  <a:srgbClr val="454545"/>
                </a:gs>
                <a:gs pos="50000">
                  <a:srgbClr val="969696"/>
                </a:gs>
                <a:gs pos="100000">
                  <a:srgbClr val="454545"/>
                </a:gs>
              </a:gsLst>
              <a:lin ang="5400000" scaled="1"/>
            </a:gradFill>
            <a:ln w="12700">
              <a:solidFill>
                <a:srgbClr val="0000CC"/>
              </a:solidFill>
              <a:miter lim="800000"/>
              <a:headEnd/>
              <a:tailEnd/>
            </a:ln>
          </p:spPr>
          <p:txBody>
            <a:bodyPr wrap="none" anchor="ct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400" b="0">
                <a:ea typeface="宋体" panose="02010600030101010101" pitchFamily="2" charset="-122"/>
              </a:endParaRPr>
            </a:p>
          </p:txBody>
        </p:sp>
        <p:sp>
          <p:nvSpPr>
            <p:cNvPr id="22" name="Rectangle 8"/>
            <p:cNvSpPr>
              <a:spLocks noChangeArrowheads="1"/>
            </p:cNvSpPr>
            <p:nvPr/>
          </p:nvSpPr>
          <p:spPr bwMode="auto">
            <a:xfrm>
              <a:off x="2443" y="1439"/>
              <a:ext cx="971" cy="230"/>
            </a:xfrm>
            <a:prstGeom prst="rect">
              <a:avLst/>
            </a:prstGeom>
            <a:noFill/>
            <a:ln w="12700">
              <a:noFill/>
              <a:miter lim="800000"/>
              <a:headEnd/>
              <a:tailEnd/>
            </a:ln>
            <a:effectLst/>
          </p:spPr>
          <p:txBody>
            <a:bodyPr wrap="none" lIns="63500" tIns="25400" rIns="63500" bIns="25400">
              <a:spAutoFit/>
            </a:bodyPr>
            <a:lstStyle/>
            <a:p>
              <a:pPr>
                <a:lnSpc>
                  <a:spcPct val="90000"/>
                </a:lnSpc>
                <a:defRPr/>
              </a:pPr>
              <a:r>
                <a:rPr kumimoji="1" lang="zh-CN" altLang="en-US" sz="1600" b="1">
                  <a:solidFill>
                    <a:srgbClr val="FFFF00"/>
                  </a:solidFill>
                  <a:effectLst>
                    <a:outerShdw blurRad="38100" dist="38100" dir="2700000" algn="tl">
                      <a:srgbClr val="C0C0C0"/>
                    </a:outerShdw>
                  </a:effectLst>
                  <a:latin typeface="华文中宋" pitchFamily="2" charset="-122"/>
                  <a:ea typeface="华文中宋" pitchFamily="2" charset="-122"/>
                </a:rPr>
                <a:t>磁盘、磁带</a:t>
              </a:r>
            </a:p>
          </p:txBody>
        </p:sp>
        <p:sp>
          <p:nvSpPr>
            <p:cNvPr id="23" name="Rectangle 17"/>
            <p:cNvSpPr>
              <a:spLocks noChangeArrowheads="1"/>
            </p:cNvSpPr>
            <p:nvPr/>
          </p:nvSpPr>
          <p:spPr bwMode="auto">
            <a:xfrm>
              <a:off x="1843" y="3633"/>
              <a:ext cx="1584" cy="144"/>
            </a:xfrm>
            <a:prstGeom prst="rect">
              <a:avLst/>
            </a:prstGeom>
            <a:solidFill>
              <a:srgbClr val="339966"/>
            </a:solidFill>
            <a:ln w="9525">
              <a:miter lim="800000"/>
              <a:headEnd/>
              <a:tailEnd/>
            </a:ln>
            <a:scene3d>
              <a:camera prst="legacyObliqueTopRight">
                <a:rot lat="21299994" lon="0" rev="0"/>
              </a:camera>
              <a:lightRig rig="legacyFlat3" dir="b"/>
            </a:scene3d>
            <a:sp3d extrusionH="1801800" prstMaterial="legacyMatte">
              <a:bevelT w="13500" h="13500" prst="angle"/>
              <a:bevelB w="13500" h="13500" prst="angle"/>
              <a:extrusionClr>
                <a:srgbClr val="00CC99"/>
              </a:extrusionClr>
              <a:contourClr>
                <a:srgbClr val="339966"/>
              </a:contourClr>
            </a:sp3d>
          </p:spPr>
          <p:txBody>
            <a:bodyPr wrap="none" anchor="ctr">
              <a:flatTx/>
            </a:bodyP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400" b="0">
                <a:ea typeface="宋体" panose="02010600030101010101" pitchFamily="2" charset="-122"/>
              </a:endParaRPr>
            </a:p>
          </p:txBody>
        </p:sp>
        <p:sp>
          <p:nvSpPr>
            <p:cNvPr id="24" name="Rectangle 18"/>
            <p:cNvSpPr>
              <a:spLocks noChangeArrowheads="1"/>
            </p:cNvSpPr>
            <p:nvPr/>
          </p:nvSpPr>
          <p:spPr bwMode="auto">
            <a:xfrm>
              <a:off x="2131" y="3105"/>
              <a:ext cx="1440" cy="384"/>
            </a:xfrm>
            <a:prstGeom prst="rect">
              <a:avLst/>
            </a:prstGeom>
            <a:solidFill>
              <a:srgbClr val="808080"/>
            </a:solidFill>
            <a:ln w="9525">
              <a:miter lim="800000"/>
              <a:headEnd/>
              <a:tailEnd/>
            </a:ln>
            <a:scene3d>
              <a:camera prst="legacyObliqueTopRight">
                <a:rot lat="21299994" lon="0" rev="0"/>
              </a:camera>
              <a:lightRig rig="legacyFlat1" dir="t"/>
            </a:scene3d>
            <a:sp3d extrusionH="100000" prstMaterial="legacyMetal">
              <a:bevelT w="13500" h="13500" prst="angle"/>
              <a:bevelB w="13500" h="13500" prst="angle"/>
              <a:extrusionClr>
                <a:srgbClr val="808080"/>
              </a:extrusionClr>
              <a:contourClr>
                <a:srgbClr val="808080"/>
              </a:contourClr>
            </a:sp3d>
          </p:spPr>
          <p:txBody>
            <a:bodyPr wrap="none" anchor="ctr">
              <a:flatTx/>
            </a:bodyP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400" b="0">
                <a:ea typeface="宋体" panose="02010600030101010101" pitchFamily="2" charset="-122"/>
              </a:endParaRPr>
            </a:p>
          </p:txBody>
        </p:sp>
        <p:sp>
          <p:nvSpPr>
            <p:cNvPr id="25" name="Rectangle 19"/>
            <p:cNvSpPr>
              <a:spLocks noChangeArrowheads="1"/>
            </p:cNvSpPr>
            <p:nvPr/>
          </p:nvSpPr>
          <p:spPr bwMode="auto">
            <a:xfrm>
              <a:off x="2483" y="3201"/>
              <a:ext cx="897" cy="230"/>
            </a:xfrm>
            <a:prstGeom prst="rect">
              <a:avLst/>
            </a:prstGeom>
            <a:noFill/>
            <a:ln w="12700">
              <a:noFill/>
              <a:miter lim="800000"/>
              <a:headEnd/>
              <a:tailEnd/>
            </a:ln>
            <a:effectLst/>
          </p:spPr>
          <p:txBody>
            <a:bodyPr wrap="none" lIns="63500" tIns="25400" rIns="63500" bIns="25400">
              <a:spAutoFit/>
            </a:bodyPr>
            <a:lstStyle/>
            <a:p>
              <a:pPr>
                <a:lnSpc>
                  <a:spcPct val="90000"/>
                </a:lnSpc>
                <a:defRPr/>
              </a:pPr>
              <a:r>
                <a:rPr kumimoji="1" lang="en-US" altLang="zh-CN" sz="1600" b="1">
                  <a:solidFill>
                    <a:srgbClr val="0000CC"/>
                  </a:solidFill>
                  <a:effectLst>
                    <a:outerShdw blurRad="38100" dist="38100" dir="2700000" algn="tl">
                      <a:srgbClr val="C0C0C0"/>
                    </a:outerShdw>
                  </a:effectLst>
                  <a:latin typeface="华文中宋" pitchFamily="2" charset="-122"/>
                  <a:ea typeface="华文中宋" pitchFamily="2" charset="-122"/>
                </a:rPr>
                <a:t>L1 Cache</a:t>
              </a:r>
            </a:p>
          </p:txBody>
        </p:sp>
        <p:sp>
          <p:nvSpPr>
            <p:cNvPr id="26" name="Rectangle 20"/>
            <p:cNvSpPr>
              <a:spLocks noChangeArrowheads="1"/>
            </p:cNvSpPr>
            <p:nvPr/>
          </p:nvSpPr>
          <p:spPr bwMode="auto">
            <a:xfrm>
              <a:off x="2483" y="3612"/>
              <a:ext cx="478" cy="230"/>
            </a:xfrm>
            <a:prstGeom prst="rect">
              <a:avLst/>
            </a:prstGeom>
            <a:noFill/>
            <a:ln w="12700">
              <a:noFill/>
              <a:miter lim="800000"/>
              <a:headEnd/>
              <a:tailEnd/>
            </a:ln>
            <a:effectLst/>
          </p:spPr>
          <p:txBody>
            <a:bodyPr wrap="none" lIns="63500" tIns="25400" rIns="63500" bIns="25400">
              <a:spAutoFit/>
            </a:bodyPr>
            <a:lstStyle/>
            <a:p>
              <a:pPr>
                <a:lnSpc>
                  <a:spcPct val="90000"/>
                </a:lnSpc>
                <a:defRPr/>
              </a:pPr>
              <a:r>
                <a:rPr kumimoji="1" lang="en-US" altLang="zh-CN" sz="1600" b="1">
                  <a:effectLst>
                    <a:outerShdw blurRad="38100" dist="38100" dir="2700000" algn="tl">
                      <a:srgbClr val="C0C0C0"/>
                    </a:outerShdw>
                  </a:effectLst>
                  <a:latin typeface="华文中宋" pitchFamily="2" charset="-122"/>
                  <a:ea typeface="华文中宋" pitchFamily="2" charset="-122"/>
                </a:rPr>
                <a:t>CPU</a:t>
              </a:r>
            </a:p>
          </p:txBody>
        </p:sp>
        <p:sp>
          <p:nvSpPr>
            <p:cNvPr id="27" name="Rectangle 21"/>
            <p:cNvSpPr>
              <a:spLocks noChangeArrowheads="1"/>
            </p:cNvSpPr>
            <p:nvPr/>
          </p:nvSpPr>
          <p:spPr bwMode="auto">
            <a:xfrm>
              <a:off x="1843" y="2433"/>
              <a:ext cx="2112" cy="576"/>
            </a:xfrm>
            <a:prstGeom prst="rect">
              <a:avLst/>
            </a:prstGeom>
            <a:solidFill>
              <a:srgbClr val="808080"/>
            </a:solidFill>
            <a:ln w="9525">
              <a:miter lim="800000"/>
              <a:headEnd/>
              <a:tailEnd/>
            </a:ln>
            <a:scene3d>
              <a:camera prst="legacyObliqueTopRight">
                <a:rot lat="21299994" lon="0" rev="0"/>
              </a:camera>
              <a:lightRig rig="legacyFlat1" dir="t"/>
            </a:scene3d>
            <a:sp3d extrusionH="100000" prstMaterial="legacyMetal">
              <a:bevelT w="13500" h="13500" prst="angle"/>
              <a:bevelB w="13500" h="13500" prst="angle"/>
              <a:extrusionClr>
                <a:srgbClr val="808080"/>
              </a:extrusionClr>
              <a:contourClr>
                <a:srgbClr val="808080"/>
              </a:contourClr>
            </a:sp3d>
          </p:spPr>
          <p:txBody>
            <a:bodyPr wrap="none" anchor="ctr">
              <a:flatTx/>
            </a:bodyP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400" b="0">
                <a:ea typeface="宋体" panose="02010600030101010101" pitchFamily="2" charset="-122"/>
              </a:endParaRPr>
            </a:p>
          </p:txBody>
        </p:sp>
        <p:sp>
          <p:nvSpPr>
            <p:cNvPr id="28" name="Rectangle 22"/>
            <p:cNvSpPr>
              <a:spLocks noChangeArrowheads="1"/>
            </p:cNvSpPr>
            <p:nvPr/>
          </p:nvSpPr>
          <p:spPr bwMode="auto">
            <a:xfrm>
              <a:off x="2483" y="2673"/>
              <a:ext cx="897" cy="230"/>
            </a:xfrm>
            <a:prstGeom prst="rect">
              <a:avLst/>
            </a:prstGeom>
            <a:noFill/>
            <a:ln w="12700">
              <a:noFill/>
              <a:miter lim="800000"/>
              <a:headEnd/>
              <a:tailEnd/>
            </a:ln>
            <a:effectLst/>
          </p:spPr>
          <p:txBody>
            <a:bodyPr wrap="none" lIns="63500" tIns="25400" rIns="63500" bIns="25400">
              <a:spAutoFit/>
            </a:bodyPr>
            <a:lstStyle/>
            <a:p>
              <a:pPr>
                <a:lnSpc>
                  <a:spcPct val="90000"/>
                </a:lnSpc>
                <a:defRPr/>
              </a:pPr>
              <a:r>
                <a:rPr kumimoji="1" lang="en-US" altLang="zh-CN" sz="1600" b="1">
                  <a:solidFill>
                    <a:srgbClr val="0000CC"/>
                  </a:solidFill>
                  <a:effectLst>
                    <a:outerShdw blurRad="38100" dist="38100" dir="2700000" algn="tl">
                      <a:srgbClr val="C0C0C0"/>
                    </a:outerShdw>
                  </a:effectLst>
                  <a:latin typeface="华文中宋" pitchFamily="2" charset="-122"/>
                  <a:ea typeface="华文中宋" pitchFamily="2" charset="-122"/>
                </a:rPr>
                <a:t>L2 Cache</a:t>
              </a:r>
            </a:p>
          </p:txBody>
        </p:sp>
        <p:sp>
          <p:nvSpPr>
            <p:cNvPr id="29" name="Rectangle 23"/>
            <p:cNvSpPr>
              <a:spLocks noChangeArrowheads="1"/>
            </p:cNvSpPr>
            <p:nvPr/>
          </p:nvSpPr>
          <p:spPr bwMode="auto">
            <a:xfrm>
              <a:off x="1459" y="1809"/>
              <a:ext cx="2784" cy="528"/>
            </a:xfrm>
            <a:prstGeom prst="rect">
              <a:avLst/>
            </a:prstGeom>
            <a:solidFill>
              <a:srgbClr val="808080"/>
            </a:solidFill>
            <a:ln w="9525">
              <a:miter lim="800000"/>
              <a:headEnd/>
              <a:tailEnd/>
            </a:ln>
            <a:scene3d>
              <a:camera prst="legacyObliqueTopRight">
                <a:rot lat="21299994" lon="0" rev="0"/>
              </a:camera>
              <a:lightRig rig="legacyFlat1" dir="t"/>
            </a:scene3d>
            <a:sp3d extrusionH="100000" prstMaterial="legacyMetal">
              <a:bevelT w="13500" h="13500" prst="angle"/>
              <a:bevelB w="13500" h="13500" prst="angle"/>
              <a:extrusionClr>
                <a:srgbClr val="808080"/>
              </a:extrusionClr>
              <a:contourClr>
                <a:srgbClr val="808080"/>
              </a:contourClr>
            </a:sp3d>
          </p:spPr>
          <p:txBody>
            <a:bodyPr wrap="none" anchor="ctr">
              <a:flatTx/>
            </a:bodyP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400" b="0">
                <a:ea typeface="宋体" panose="02010600030101010101" pitchFamily="2" charset="-122"/>
              </a:endParaRPr>
            </a:p>
          </p:txBody>
        </p:sp>
        <p:sp>
          <p:nvSpPr>
            <p:cNvPr id="30" name="Rectangle 24"/>
            <p:cNvSpPr>
              <a:spLocks noChangeArrowheads="1"/>
            </p:cNvSpPr>
            <p:nvPr/>
          </p:nvSpPr>
          <p:spPr bwMode="auto">
            <a:xfrm>
              <a:off x="2587" y="2001"/>
              <a:ext cx="648" cy="230"/>
            </a:xfrm>
            <a:prstGeom prst="rect">
              <a:avLst/>
            </a:prstGeom>
            <a:noFill/>
            <a:ln w="12700">
              <a:noFill/>
              <a:miter lim="800000"/>
              <a:headEnd/>
              <a:tailEnd/>
            </a:ln>
            <a:effectLst/>
          </p:spPr>
          <p:txBody>
            <a:bodyPr wrap="none" lIns="63500" tIns="25400" rIns="63500" bIns="25400">
              <a:spAutoFit/>
            </a:bodyPr>
            <a:lstStyle/>
            <a:p>
              <a:pPr>
                <a:lnSpc>
                  <a:spcPct val="90000"/>
                </a:lnSpc>
                <a:defRPr/>
              </a:pPr>
              <a:r>
                <a:rPr kumimoji="1" lang="en-US" altLang="zh-CN" sz="1600" b="1" dirty="0">
                  <a:solidFill>
                    <a:srgbClr val="0000CC"/>
                  </a:solidFill>
                  <a:effectLst>
                    <a:outerShdw blurRad="38100" dist="38100" dir="2700000" algn="tl">
                      <a:srgbClr val="C0C0C0"/>
                    </a:outerShdw>
                  </a:effectLst>
                  <a:latin typeface="华文中宋" pitchFamily="2" charset="-122"/>
                  <a:ea typeface="华文中宋" pitchFamily="2" charset="-122"/>
                </a:rPr>
                <a:t>DRAM</a:t>
              </a:r>
            </a:p>
          </p:txBody>
        </p:sp>
      </p:grpSp>
    </p:spTree>
    <p:extLst>
      <p:ext uri="{BB962C8B-B14F-4D97-AF65-F5344CB8AC3E}">
        <p14:creationId xmlns:p14="http://schemas.microsoft.com/office/powerpoint/2010/main" val="40042757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3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amond(ou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1737193" y="1237626"/>
            <a:ext cx="5812489" cy="1836400"/>
          </a:xfrm>
        </p:spPr>
        <p:txBody>
          <a:bodyPr anchor="ctr"/>
          <a:lstStyle/>
          <a:p>
            <a:pPr algn="ctr">
              <a:lnSpc>
                <a:spcPct val="100000"/>
              </a:lnSpc>
            </a:pPr>
            <a:br>
              <a:rPr lang="en-US" altLang="zh-CN" dirty="0">
                <a:solidFill>
                  <a:srgbClr val="C00000"/>
                </a:solidFill>
                <a:latin typeface="Times New Roman" panose="02020603050405020304" pitchFamily="18" charset="0"/>
                <a:ea typeface="宋体" panose="02010600030101010101" pitchFamily="2" charset="-122"/>
              </a:rPr>
            </a:br>
            <a:r>
              <a:rPr lang="en-US" altLang="zh-CN" sz="4400" dirty="0">
                <a:solidFill>
                  <a:srgbClr val="C00000"/>
                </a:solidFill>
                <a:latin typeface="Times New Roman" panose="02020603050405020304" pitchFamily="18" charset="0"/>
                <a:ea typeface="宋体" panose="02010600030101010101" pitchFamily="2" charset="-122"/>
              </a:rPr>
              <a:t>Computer Architecture</a:t>
            </a:r>
            <a:br>
              <a:rPr lang="en-US" altLang="zh-CN" sz="4400" dirty="0">
                <a:solidFill>
                  <a:srgbClr val="C00000"/>
                </a:solidFill>
                <a:latin typeface="Times New Roman" panose="02020603050405020304" pitchFamily="18" charset="0"/>
                <a:ea typeface="宋体" panose="02010600030101010101" pitchFamily="2" charset="-122"/>
              </a:rPr>
            </a:br>
            <a:r>
              <a:rPr lang="zh-CN" altLang="en-US" sz="4800" dirty="0">
                <a:solidFill>
                  <a:srgbClr val="C00000"/>
                </a:solidFill>
                <a:latin typeface="华文隶书" panose="02010800040101010101" pitchFamily="2" charset="-122"/>
                <a:ea typeface="华文隶书" panose="02010800040101010101" pitchFamily="2" charset="-122"/>
              </a:rPr>
              <a:t>计算机体系结构</a:t>
            </a:r>
          </a:p>
        </p:txBody>
      </p:sp>
      <p:sp>
        <p:nvSpPr>
          <p:cNvPr id="14339" name="Text Box 8"/>
          <p:cNvSpPr txBox="1">
            <a:spLocks noChangeArrowheads="1"/>
          </p:cNvSpPr>
          <p:nvPr/>
        </p:nvSpPr>
        <p:spPr bwMode="auto">
          <a:xfrm>
            <a:off x="323850" y="3484563"/>
            <a:ext cx="8640763"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School of Computer and Information Technology                        Beijing </a:t>
            </a:r>
            <a:r>
              <a:rPr lang="en-US" altLang="zh-CN" sz="2800" dirty="0" err="1">
                <a:latin typeface="Times New Roman" panose="02020603050405020304" pitchFamily="18" charset="0"/>
                <a:ea typeface="宋体" panose="02010600030101010101" pitchFamily="2" charset="-122"/>
              </a:rPr>
              <a:t>Jiaotong</a:t>
            </a:r>
            <a:r>
              <a:rPr lang="en-US" altLang="zh-CN" sz="2800" dirty="0">
                <a:latin typeface="Times New Roman" panose="02020603050405020304" pitchFamily="18" charset="0"/>
                <a:ea typeface="宋体" panose="02010600030101010101" pitchFamily="2" charset="-122"/>
              </a:rPr>
              <a:t> </a:t>
            </a:r>
            <a:r>
              <a:rPr lang="en-US" altLang="zh-CN" sz="2800" dirty="0" err="1">
                <a:latin typeface="Times New Roman" panose="02020603050405020304" pitchFamily="18" charset="0"/>
                <a:ea typeface="宋体" panose="02010600030101010101" pitchFamily="2" charset="-122"/>
              </a:rPr>
              <a:t>Univeristy</a:t>
            </a:r>
            <a:endParaRPr lang="en-US" altLang="zh-CN" sz="2800" dirty="0">
              <a:latin typeface="Times New Roman" panose="02020603050405020304" pitchFamily="18" charset="0"/>
              <a:ea typeface="宋体" panose="02010600030101010101" pitchFamily="2" charset="-122"/>
            </a:endParaRPr>
          </a:p>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Yi Tian</a:t>
            </a:r>
          </a:p>
        </p:txBody>
      </p:sp>
    </p:spTree>
    <p:extLst>
      <p:ext uri="{BB962C8B-B14F-4D97-AF65-F5344CB8AC3E}">
        <p14:creationId xmlns:p14="http://schemas.microsoft.com/office/powerpoint/2010/main" val="4021389451"/>
      </p:ext>
    </p:extLst>
  </p:cSld>
  <p:clrMapOvr>
    <a:masterClrMapping/>
  </p:clrMapOvr>
  <p:transition advTm="1874"/>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212724" y="981746"/>
            <a:ext cx="8713787"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Make Common Case Fast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加快经常性事件原则</a:t>
            </a:r>
          </a:p>
        </p:txBody>
      </p:sp>
      <p:sp>
        <p:nvSpPr>
          <p:cNvPr id="9" name="矩形 8"/>
          <p:cNvSpPr>
            <a:spLocks noChangeArrowheads="1"/>
          </p:cNvSpPr>
          <p:nvPr/>
        </p:nvSpPr>
        <p:spPr bwMode="auto">
          <a:xfrm>
            <a:off x="323528" y="1670932"/>
            <a:ext cx="8602984" cy="4024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914400" indent="-4572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In making a design trade-off, favor the frequent case over the infrequent case.</a:t>
            </a:r>
          </a:p>
          <a:p>
            <a:pPr algn="just" eaLnBrk="1" hangingPunct="1">
              <a:lnSpc>
                <a:spcPct val="100000"/>
              </a:lnSpc>
              <a:spcBef>
                <a:spcPct val="0"/>
              </a:spcBef>
              <a:buFont typeface="Wingdings" panose="05000000000000000000" pitchFamily="2" charset="2"/>
              <a:buChar char="u"/>
            </a:pPr>
            <a:r>
              <a:rPr lang="zh-CN" altLang="en-US" dirty="0">
                <a:solidFill>
                  <a:schemeClr val="accent2"/>
                </a:solidFill>
                <a:latin typeface="Times New Roman" panose="02020603050405020304" pitchFamily="18" charset="0"/>
                <a:cs typeface="Times New Roman" panose="02020603050405020304" pitchFamily="18" charset="0"/>
              </a:rPr>
              <a:t>对于大概率事件（最常见的事件），赋予它优先的处理权和资源使用权，以获得全局的最优结果。 </a:t>
            </a:r>
            <a:endParaRPr lang="en-US" altLang="zh-CN" dirty="0">
              <a:solidFill>
                <a:schemeClr val="accent2"/>
              </a:solidFill>
              <a:latin typeface="Times New Roman" panose="02020603050405020304" pitchFamily="18" charset="0"/>
              <a:cs typeface="Times New Roman" panose="02020603050405020304" pitchFamily="18" charset="0"/>
            </a:endParaRPr>
          </a:p>
          <a:p>
            <a:pPr algn="just" eaLnBrk="1" hangingPunct="1">
              <a:lnSpc>
                <a:spcPct val="100000"/>
              </a:lnSpc>
              <a:spcBef>
                <a:spcPct val="0"/>
              </a:spcBef>
              <a:buFont typeface="Wingdings" panose="05000000000000000000" pitchFamily="2" charset="2"/>
              <a:buChar char="u"/>
            </a:pPr>
            <a:endParaRPr lang="en-US" altLang="zh-CN" dirty="0">
              <a:solidFill>
                <a:schemeClr val="accent2"/>
              </a:solidFill>
              <a:latin typeface="Times New Roman" panose="02020603050405020304" pitchFamily="18" charset="0"/>
              <a:cs typeface="Times New Roman" panose="02020603050405020304" pitchFamily="18" charset="0"/>
            </a:endParaRPr>
          </a:p>
          <a:p>
            <a:pPr marL="744300" lvl="2" indent="-342900" algn="just" eaLnBrk="1" hangingPunct="1">
              <a:lnSpc>
                <a:spcPts val="2900"/>
              </a:lnSpc>
              <a:spcBef>
                <a:spcPts val="0"/>
              </a:spcBef>
              <a:spcAft>
                <a:spcPts val="600"/>
              </a:spcAft>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The most important principle of computer design.</a:t>
            </a:r>
          </a:p>
          <a:p>
            <a:pPr marL="744300" lvl="2" indent="-342900" algn="just" eaLnBrk="1" hangingPunct="1">
              <a:lnSpc>
                <a:spcPts val="2900"/>
              </a:lnSpc>
              <a:spcBef>
                <a:spcPts val="0"/>
              </a:spcBef>
              <a:spcAft>
                <a:spcPts val="1200"/>
              </a:spcAft>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The frequent case is often simpler and can be done faster than the infrequent case</a:t>
            </a:r>
          </a:p>
          <a:p>
            <a:pPr marL="0" indent="0" algn="just" eaLnBrk="1" hangingPunct="1">
              <a:lnSpc>
                <a:spcPct val="100000"/>
              </a:lnSpc>
              <a:spcBef>
                <a:spcPct val="0"/>
              </a:spcBef>
              <a:buNone/>
            </a:pPr>
            <a:endParaRPr lang="en-US" altLang="zh-CN"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916055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1561888" y="952898"/>
            <a:ext cx="6015460"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Amdahl’s Law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阿姆达尔定律</a:t>
            </a:r>
          </a:p>
        </p:txBody>
      </p:sp>
      <p:sp>
        <p:nvSpPr>
          <p:cNvPr id="8" name="矩形 3"/>
          <p:cNvSpPr>
            <a:spLocks noChangeArrowheads="1"/>
          </p:cNvSpPr>
          <p:nvPr/>
        </p:nvSpPr>
        <p:spPr bwMode="auto">
          <a:xfrm>
            <a:off x="405556" y="1613236"/>
            <a:ext cx="832812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 typeface="Wingdings" panose="05000000000000000000" pitchFamily="2" charset="2"/>
              <a:buChar char="u"/>
            </a:pPr>
            <a:r>
              <a:rPr lang="en-US" altLang="zh-CN" sz="24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Amdahl’s Law:</a:t>
            </a:r>
            <a:r>
              <a:rPr lang="zh-CN" altLang="en-US" sz="24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The performance improvement to be gained from using some faster mode of execution is limited by the fraction of the time the faster mode can be used. </a:t>
            </a:r>
          </a:p>
          <a:p>
            <a:pPr lvl="1" algn="just" eaLnBrk="1" hangingPunct="1">
              <a:lnSpc>
                <a:spcPct val="100000"/>
              </a:lnSpc>
              <a:spcBef>
                <a:spcPct val="0"/>
              </a:spcBef>
              <a:spcAft>
                <a:spcPts val="1200"/>
              </a:spcAft>
              <a:buNone/>
            </a:pP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加快某部件执行速度所获得的系统性能提高（加速比）与该部件在系统中的总执行时间的比例有关。</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31867508-36DB-1DFF-9665-54363A6A2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28" y="4346247"/>
            <a:ext cx="8054356" cy="1257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1435027"/>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778562" y="972990"/>
            <a:ext cx="7582112"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p>
        </p:txBody>
      </p:sp>
      <p:sp>
        <p:nvSpPr>
          <p:cNvPr id="10" name="矩形 9">
            <a:extLst>
              <a:ext uri="{FF2B5EF4-FFF2-40B4-BE49-F238E27FC236}">
                <a16:creationId xmlns:a16="http://schemas.microsoft.com/office/drawing/2014/main" id="{5570CD73-AFD4-6848-B84F-D317B2DFBE04}"/>
              </a:ext>
            </a:extLst>
          </p:cNvPr>
          <p:cNvSpPr/>
          <p:nvPr/>
        </p:nvSpPr>
        <p:spPr>
          <a:xfrm>
            <a:off x="179513" y="1628800"/>
            <a:ext cx="8640959" cy="4007251"/>
          </a:xfrm>
          <a:prstGeom prst="rect">
            <a:avLst/>
          </a:prstGeom>
        </p:spPr>
        <p:txBody>
          <a:bodyPr wrap="square">
            <a:spAutoFit/>
          </a:bodyPr>
          <a:lstStyle/>
          <a:p>
            <a:pPr marL="457200" indent="-457200" algn="just">
              <a:spcBef>
                <a:spcPct val="20000"/>
              </a:spcBef>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This allows us to use CPI in the execution time formula</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Expanding the first formula as:</a:t>
            </a:r>
          </a:p>
          <a:p>
            <a:pPr marL="457200" indent="-457200" algn="just">
              <a:spcBef>
                <a:spcPct val="20000"/>
              </a:spcBef>
              <a:buFont typeface="Wingdings" panose="05000000000000000000" pitchFamily="2" charset="2"/>
              <a:buChar char="u"/>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pic>
        <p:nvPicPr>
          <p:cNvPr id="11" name="图片 10">
            <a:extLst>
              <a:ext uri="{FF2B5EF4-FFF2-40B4-BE49-F238E27FC236}">
                <a16:creationId xmlns:a16="http://schemas.microsoft.com/office/drawing/2014/main" id="{CE5558E6-33CB-5D4C-A15D-A4DE5DAF249A}"/>
              </a:ext>
            </a:extLst>
          </p:cNvPr>
          <p:cNvPicPr>
            <a:picLocks noChangeAspect="1"/>
          </p:cNvPicPr>
          <p:nvPr/>
        </p:nvPicPr>
        <p:blipFill>
          <a:blip r:embed="rId3"/>
          <a:stretch>
            <a:fillRect/>
          </a:stretch>
        </p:blipFill>
        <p:spPr>
          <a:xfrm>
            <a:off x="470107" y="2098542"/>
            <a:ext cx="8059770" cy="700849"/>
          </a:xfrm>
          <a:prstGeom prst="rect">
            <a:avLst/>
          </a:prstGeom>
        </p:spPr>
      </p:pic>
      <p:pic>
        <p:nvPicPr>
          <p:cNvPr id="12" name="图片 11">
            <a:extLst>
              <a:ext uri="{FF2B5EF4-FFF2-40B4-BE49-F238E27FC236}">
                <a16:creationId xmlns:a16="http://schemas.microsoft.com/office/drawing/2014/main" id="{12EA6C4E-79F7-8B42-B609-42DE66A88F95}"/>
              </a:ext>
            </a:extLst>
          </p:cNvPr>
          <p:cNvPicPr>
            <a:picLocks noChangeAspect="1"/>
          </p:cNvPicPr>
          <p:nvPr/>
        </p:nvPicPr>
        <p:blipFill>
          <a:blip r:embed="rId4"/>
          <a:stretch>
            <a:fillRect/>
          </a:stretch>
        </p:blipFill>
        <p:spPr>
          <a:xfrm>
            <a:off x="743227" y="5325054"/>
            <a:ext cx="7851447" cy="944780"/>
          </a:xfrm>
          <a:prstGeom prst="rect">
            <a:avLst/>
          </a:prstGeom>
        </p:spPr>
      </p:pic>
      <p:pic>
        <p:nvPicPr>
          <p:cNvPr id="4" name="图片 3"/>
          <p:cNvPicPr>
            <a:picLocks noChangeAspect="1"/>
          </p:cNvPicPr>
          <p:nvPr/>
        </p:nvPicPr>
        <p:blipFill rotWithShape="1">
          <a:blip r:embed="rId5"/>
          <a:srcRect t="14700" b="9300"/>
          <a:stretch/>
        </p:blipFill>
        <p:spPr>
          <a:xfrm>
            <a:off x="967157" y="2913292"/>
            <a:ext cx="7627517" cy="1694320"/>
          </a:xfrm>
          <a:prstGeom prst="rect">
            <a:avLst/>
          </a:prstGeom>
        </p:spPr>
      </p:pic>
    </p:spTree>
    <p:extLst>
      <p:ext uri="{BB962C8B-B14F-4D97-AF65-F5344CB8AC3E}">
        <p14:creationId xmlns:p14="http://schemas.microsoft.com/office/powerpoint/2010/main" val="291866606"/>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825202" y="930084"/>
            <a:ext cx="7488832" cy="46384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Locality of Reference  </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引用局部性</a:t>
            </a:r>
          </a:p>
        </p:txBody>
      </p:sp>
      <p:sp>
        <p:nvSpPr>
          <p:cNvPr id="9" name="Rectangle 5"/>
          <p:cNvSpPr txBox="1">
            <a:spLocks noChangeArrowheads="1"/>
          </p:cNvSpPr>
          <p:nvPr/>
        </p:nvSpPr>
        <p:spPr bwMode="auto">
          <a:xfrm>
            <a:off x="341480" y="1484784"/>
            <a:ext cx="8551000" cy="199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rgbClr val="0000CC"/>
              </a:buClr>
              <a:buFont typeface="Wingdings" panose="05000000000000000000"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rgbClr val="0000CC"/>
              </a:buClr>
              <a:buFont typeface="Wingdings" panose="05000000000000000000"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rgbClr val="0000CC"/>
              </a:buClr>
              <a:buFont typeface="Wingdings" panose="05000000000000000000"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rgbClr val="0000CC"/>
              </a:buClr>
              <a:buFont typeface="Wingdings" panose="05000000000000000000"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mn-lt"/>
                <a:ea typeface="+mn-ea"/>
              </a:defRPr>
            </a:lvl5pPr>
            <a:lvl6pPr marL="25511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9pPr>
          </a:lstStyle>
          <a:p>
            <a:pPr marL="469900" marR="0" lvl="0" indent="-469900" algn="l" defTabSz="914400" rtl="0" eaLnBrk="1" fontAlgn="base" latinLnBrk="0" hangingPunct="1">
              <a:spcBef>
                <a:spcPts val="0"/>
              </a:spcBef>
              <a:spcAft>
                <a:spcPct val="0"/>
              </a:spcAft>
              <a:buClr>
                <a:srgbClr val="0000CC"/>
              </a:buClr>
              <a:buSzTx/>
              <a:buFont typeface="Wingdings" panose="05000000000000000000" pitchFamily="2" charset="2"/>
              <a:buChar char="o"/>
              <a:tabLst/>
              <a:defRPr/>
            </a:pP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程序局部性包括：</a:t>
            </a:r>
          </a:p>
          <a:p>
            <a:pPr marL="908050" marR="0" lvl="1" indent="-436563" algn="l" defTabSz="914400" rtl="0" eaLnBrk="1" fontAlgn="base" latinLnBrk="0" hangingPunct="1">
              <a:spcBef>
                <a:spcPts val="0"/>
              </a:spcBef>
              <a:spcAft>
                <a:spcPct val="0"/>
              </a:spcAft>
              <a:buClr>
                <a:srgbClr val="0000CC"/>
              </a:buClr>
              <a:buSzTx/>
              <a:buFont typeface="Wingdings" panose="05000000000000000000" pitchFamily="2" charset="2"/>
              <a:buChar char="n"/>
              <a:tabLst/>
              <a:defRPr/>
            </a:pPr>
            <a:r>
              <a:rPr kumimoji="0" lang="zh-CN" altLang="en-US" sz="2400" b="1" i="0" u="none" strike="noStrike" kern="0" cap="none" spc="0" normalizeH="0" baseline="0" noProof="0" dirty="0">
                <a:ln>
                  <a:noFill/>
                </a:ln>
                <a:solidFill>
                  <a:srgbClr val="800000"/>
                </a:solidFill>
                <a:effectLst/>
                <a:uLnTx/>
                <a:uFillTx/>
                <a:latin typeface="Times New Roman" panose="02020603050405020304" pitchFamily="18" charset="0"/>
                <a:ea typeface="华文中宋"/>
                <a:cs typeface="Times New Roman" panose="02020603050405020304" pitchFamily="18" charset="0"/>
              </a:rPr>
              <a:t>程序的时间局部性</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：程序即将用到的信息很可能就是目前正在使用的信息。</a:t>
            </a:r>
          </a:p>
          <a:p>
            <a:pPr marL="908050" marR="0" lvl="1" indent="-436563" algn="l" defTabSz="914400" rtl="0" eaLnBrk="1" fontAlgn="base" latinLnBrk="0" hangingPunct="1">
              <a:spcBef>
                <a:spcPts val="0"/>
              </a:spcBef>
              <a:spcAft>
                <a:spcPct val="0"/>
              </a:spcAft>
              <a:buClr>
                <a:srgbClr val="0000CC"/>
              </a:buClr>
              <a:buSzTx/>
              <a:buFont typeface="Wingdings" panose="05000000000000000000" pitchFamily="2" charset="2"/>
              <a:buChar char="n"/>
              <a:tabLst/>
              <a:defRPr/>
            </a:pPr>
            <a:r>
              <a:rPr kumimoji="0" lang="zh-CN" altLang="en-US" sz="2400" b="1" i="0" u="none" strike="noStrike" kern="0" cap="none" spc="0" normalizeH="0" baseline="0" noProof="0" dirty="0">
                <a:ln>
                  <a:noFill/>
                </a:ln>
                <a:solidFill>
                  <a:srgbClr val="800000"/>
                </a:solidFill>
                <a:effectLst/>
                <a:uLnTx/>
                <a:uFillTx/>
                <a:latin typeface="Times New Roman" panose="02020603050405020304" pitchFamily="18" charset="0"/>
                <a:ea typeface="华文中宋"/>
                <a:cs typeface="Times New Roman" panose="02020603050405020304" pitchFamily="18" charset="0"/>
              </a:rPr>
              <a:t>程序的空间局部性</a:t>
            </a:r>
            <a:r>
              <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华文中宋"/>
                <a:cs typeface="Times New Roman" panose="02020603050405020304" pitchFamily="18" charset="0"/>
              </a:rPr>
              <a:t>：程序即将用到的信息很可能与目前正在使用的信息在空间上相邻或者临近。</a:t>
            </a:r>
          </a:p>
        </p:txBody>
      </p:sp>
      <p:grpSp>
        <p:nvGrpSpPr>
          <p:cNvPr id="12" name="Group 29"/>
          <p:cNvGrpSpPr>
            <a:grpSpLocks/>
          </p:cNvGrpSpPr>
          <p:nvPr/>
        </p:nvGrpSpPr>
        <p:grpSpPr bwMode="auto">
          <a:xfrm>
            <a:off x="1663046" y="3932808"/>
            <a:ext cx="1202502" cy="2547083"/>
            <a:chOff x="561" y="1661"/>
            <a:chExt cx="931" cy="1972"/>
          </a:xfrm>
        </p:grpSpPr>
        <p:sp>
          <p:nvSpPr>
            <p:cNvPr id="13" name="Rectangle 13"/>
            <p:cNvSpPr>
              <a:spLocks noChangeArrowheads="1"/>
            </p:cNvSpPr>
            <p:nvPr/>
          </p:nvSpPr>
          <p:spPr bwMode="auto">
            <a:xfrm>
              <a:off x="561" y="2453"/>
              <a:ext cx="931" cy="542"/>
            </a:xfrm>
            <a:prstGeom prst="rect">
              <a:avLst/>
            </a:prstGeom>
            <a:noFill/>
            <a:ln w="12700">
              <a:noFill/>
              <a:miter lim="800000"/>
              <a:headEnd/>
              <a:tailEnd/>
            </a:ln>
            <a:effectLst/>
          </p:spPr>
          <p:txBody>
            <a:bodyPr wrap="none" lIns="90488" tIns="44450" rIns="90488" bIns="44450">
              <a:spAutoFit/>
            </a:bodyPr>
            <a:lstStyle/>
            <a:p>
              <a:pPr algn="ctr">
                <a:defRPr/>
              </a:pPr>
              <a:r>
                <a:rPr kumimoji="1" lang="zh-CN" altLang="en-US" sz="1800" b="1">
                  <a:solidFill>
                    <a:srgbClr val="000066"/>
                  </a:solidFill>
                  <a:effectLst>
                    <a:outerShdw blurRad="38100" dist="38100" dir="2700000" algn="tl">
                      <a:srgbClr val="C0C0C0"/>
                    </a:outerShdw>
                  </a:effectLst>
                  <a:latin typeface="华文中宋" pitchFamily="2" charset="-122"/>
                  <a:ea typeface="华文中宋" pitchFamily="2" charset="-122"/>
                </a:rPr>
                <a:t>存储器</a:t>
              </a:r>
            </a:p>
            <a:p>
              <a:pPr algn="ctr">
                <a:defRPr/>
              </a:pPr>
              <a:r>
                <a:rPr kumimoji="1" lang="zh-CN" altLang="en-US" sz="1800" b="1">
                  <a:solidFill>
                    <a:srgbClr val="000066"/>
                  </a:solidFill>
                  <a:effectLst>
                    <a:outerShdw blurRad="38100" dist="38100" dir="2700000" algn="tl">
                      <a:srgbClr val="C0C0C0"/>
                    </a:outerShdw>
                  </a:effectLst>
                  <a:latin typeface="华文中宋" pitchFamily="2" charset="-122"/>
                  <a:ea typeface="华文中宋" pitchFamily="2" charset="-122"/>
                </a:rPr>
                <a:t>层次结构</a:t>
              </a:r>
            </a:p>
          </p:txBody>
        </p:sp>
        <p:sp>
          <p:nvSpPr>
            <p:cNvPr id="18" name="Line 14"/>
            <p:cNvSpPr>
              <a:spLocks noChangeShapeType="1"/>
            </p:cNvSpPr>
            <p:nvPr/>
          </p:nvSpPr>
          <p:spPr bwMode="auto">
            <a:xfrm flipV="1">
              <a:off x="1027" y="1661"/>
              <a:ext cx="0" cy="824"/>
            </a:xfrm>
            <a:prstGeom prst="line">
              <a:avLst/>
            </a:prstGeom>
            <a:noFill/>
            <a:ln w="254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800"/>
            </a:p>
          </p:txBody>
        </p:sp>
        <p:sp>
          <p:nvSpPr>
            <p:cNvPr id="19" name="Line 15"/>
            <p:cNvSpPr>
              <a:spLocks noChangeShapeType="1"/>
            </p:cNvSpPr>
            <p:nvPr/>
          </p:nvSpPr>
          <p:spPr bwMode="auto">
            <a:xfrm>
              <a:off x="1027" y="2869"/>
              <a:ext cx="0" cy="764"/>
            </a:xfrm>
            <a:prstGeom prst="line">
              <a:avLst/>
            </a:prstGeom>
            <a:noFill/>
            <a:ln w="254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800"/>
            </a:p>
          </p:txBody>
        </p:sp>
      </p:grpSp>
      <p:grpSp>
        <p:nvGrpSpPr>
          <p:cNvPr id="20" name="Group 28"/>
          <p:cNvGrpSpPr>
            <a:grpSpLocks/>
          </p:cNvGrpSpPr>
          <p:nvPr/>
        </p:nvGrpSpPr>
        <p:grpSpPr bwMode="auto">
          <a:xfrm>
            <a:off x="2483768" y="3501008"/>
            <a:ext cx="4536182" cy="3168352"/>
            <a:chOff x="1175" y="1389"/>
            <a:chExt cx="3512" cy="2453"/>
          </a:xfrm>
        </p:grpSpPr>
        <p:sp>
          <p:nvSpPr>
            <p:cNvPr id="21" name="Rectangle 7"/>
            <p:cNvSpPr>
              <a:spLocks noChangeArrowheads="1"/>
            </p:cNvSpPr>
            <p:nvPr/>
          </p:nvSpPr>
          <p:spPr bwMode="auto">
            <a:xfrm>
              <a:off x="1175" y="1389"/>
              <a:ext cx="3512" cy="314"/>
            </a:xfrm>
            <a:prstGeom prst="rect">
              <a:avLst/>
            </a:prstGeom>
            <a:gradFill rotWithShape="0">
              <a:gsLst>
                <a:gs pos="0">
                  <a:srgbClr val="454545"/>
                </a:gs>
                <a:gs pos="50000">
                  <a:srgbClr val="969696"/>
                </a:gs>
                <a:gs pos="100000">
                  <a:srgbClr val="454545"/>
                </a:gs>
              </a:gsLst>
              <a:lin ang="5400000" scaled="1"/>
            </a:gradFill>
            <a:ln w="12700">
              <a:solidFill>
                <a:srgbClr val="0000CC"/>
              </a:solidFill>
              <a:miter lim="800000"/>
              <a:headEnd/>
              <a:tailEnd/>
            </a:ln>
          </p:spPr>
          <p:txBody>
            <a:bodyPr wrap="none" anchor="ct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400" b="0">
                <a:ea typeface="宋体" panose="02010600030101010101" pitchFamily="2" charset="-122"/>
              </a:endParaRPr>
            </a:p>
          </p:txBody>
        </p:sp>
        <p:sp>
          <p:nvSpPr>
            <p:cNvPr id="22" name="Rectangle 8"/>
            <p:cNvSpPr>
              <a:spLocks noChangeArrowheads="1"/>
            </p:cNvSpPr>
            <p:nvPr/>
          </p:nvSpPr>
          <p:spPr bwMode="auto">
            <a:xfrm>
              <a:off x="2443" y="1439"/>
              <a:ext cx="971" cy="230"/>
            </a:xfrm>
            <a:prstGeom prst="rect">
              <a:avLst/>
            </a:prstGeom>
            <a:noFill/>
            <a:ln w="12700">
              <a:noFill/>
              <a:miter lim="800000"/>
              <a:headEnd/>
              <a:tailEnd/>
            </a:ln>
            <a:effectLst/>
          </p:spPr>
          <p:txBody>
            <a:bodyPr wrap="none" lIns="63500" tIns="25400" rIns="63500" bIns="25400">
              <a:spAutoFit/>
            </a:bodyPr>
            <a:lstStyle/>
            <a:p>
              <a:pPr>
                <a:lnSpc>
                  <a:spcPct val="90000"/>
                </a:lnSpc>
                <a:defRPr/>
              </a:pPr>
              <a:r>
                <a:rPr kumimoji="1" lang="zh-CN" altLang="en-US" sz="1600" b="1">
                  <a:solidFill>
                    <a:srgbClr val="FFFF00"/>
                  </a:solidFill>
                  <a:effectLst>
                    <a:outerShdw blurRad="38100" dist="38100" dir="2700000" algn="tl">
                      <a:srgbClr val="C0C0C0"/>
                    </a:outerShdw>
                  </a:effectLst>
                  <a:latin typeface="华文中宋" pitchFamily="2" charset="-122"/>
                  <a:ea typeface="华文中宋" pitchFamily="2" charset="-122"/>
                </a:rPr>
                <a:t>磁盘、磁带</a:t>
              </a:r>
            </a:p>
          </p:txBody>
        </p:sp>
        <p:sp>
          <p:nvSpPr>
            <p:cNvPr id="23" name="Rectangle 17"/>
            <p:cNvSpPr>
              <a:spLocks noChangeArrowheads="1"/>
            </p:cNvSpPr>
            <p:nvPr/>
          </p:nvSpPr>
          <p:spPr bwMode="auto">
            <a:xfrm>
              <a:off x="1843" y="3633"/>
              <a:ext cx="1584" cy="144"/>
            </a:xfrm>
            <a:prstGeom prst="rect">
              <a:avLst/>
            </a:prstGeom>
            <a:solidFill>
              <a:srgbClr val="339966"/>
            </a:solidFill>
            <a:ln w="9525">
              <a:miter lim="800000"/>
              <a:headEnd/>
              <a:tailEnd/>
            </a:ln>
            <a:scene3d>
              <a:camera prst="legacyObliqueTopRight">
                <a:rot lat="21299994" lon="0" rev="0"/>
              </a:camera>
              <a:lightRig rig="legacyFlat3" dir="b"/>
            </a:scene3d>
            <a:sp3d extrusionH="1801800" prstMaterial="legacyMatte">
              <a:bevelT w="13500" h="13500" prst="angle"/>
              <a:bevelB w="13500" h="13500" prst="angle"/>
              <a:extrusionClr>
                <a:srgbClr val="00CC99"/>
              </a:extrusionClr>
              <a:contourClr>
                <a:srgbClr val="339966"/>
              </a:contourClr>
            </a:sp3d>
          </p:spPr>
          <p:txBody>
            <a:bodyPr wrap="none" anchor="ctr">
              <a:flatTx/>
            </a:bodyP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400" b="0">
                <a:ea typeface="宋体" panose="02010600030101010101" pitchFamily="2" charset="-122"/>
              </a:endParaRPr>
            </a:p>
          </p:txBody>
        </p:sp>
        <p:sp>
          <p:nvSpPr>
            <p:cNvPr id="24" name="Rectangle 18"/>
            <p:cNvSpPr>
              <a:spLocks noChangeArrowheads="1"/>
            </p:cNvSpPr>
            <p:nvPr/>
          </p:nvSpPr>
          <p:spPr bwMode="auto">
            <a:xfrm>
              <a:off x="2131" y="3105"/>
              <a:ext cx="1440" cy="384"/>
            </a:xfrm>
            <a:prstGeom prst="rect">
              <a:avLst/>
            </a:prstGeom>
            <a:solidFill>
              <a:srgbClr val="808080"/>
            </a:solidFill>
            <a:ln w="9525">
              <a:miter lim="800000"/>
              <a:headEnd/>
              <a:tailEnd/>
            </a:ln>
            <a:scene3d>
              <a:camera prst="legacyObliqueTopRight">
                <a:rot lat="21299994" lon="0" rev="0"/>
              </a:camera>
              <a:lightRig rig="legacyFlat1" dir="t"/>
            </a:scene3d>
            <a:sp3d extrusionH="100000" prstMaterial="legacyMetal">
              <a:bevelT w="13500" h="13500" prst="angle"/>
              <a:bevelB w="13500" h="13500" prst="angle"/>
              <a:extrusionClr>
                <a:srgbClr val="808080"/>
              </a:extrusionClr>
              <a:contourClr>
                <a:srgbClr val="808080"/>
              </a:contourClr>
            </a:sp3d>
          </p:spPr>
          <p:txBody>
            <a:bodyPr wrap="none" anchor="ctr">
              <a:flatTx/>
            </a:bodyP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400" b="0">
                <a:ea typeface="宋体" panose="02010600030101010101" pitchFamily="2" charset="-122"/>
              </a:endParaRPr>
            </a:p>
          </p:txBody>
        </p:sp>
        <p:sp>
          <p:nvSpPr>
            <p:cNvPr id="25" name="Rectangle 19"/>
            <p:cNvSpPr>
              <a:spLocks noChangeArrowheads="1"/>
            </p:cNvSpPr>
            <p:nvPr/>
          </p:nvSpPr>
          <p:spPr bwMode="auto">
            <a:xfrm>
              <a:off x="2483" y="3201"/>
              <a:ext cx="897" cy="230"/>
            </a:xfrm>
            <a:prstGeom prst="rect">
              <a:avLst/>
            </a:prstGeom>
            <a:noFill/>
            <a:ln w="12700">
              <a:noFill/>
              <a:miter lim="800000"/>
              <a:headEnd/>
              <a:tailEnd/>
            </a:ln>
            <a:effectLst/>
          </p:spPr>
          <p:txBody>
            <a:bodyPr wrap="none" lIns="63500" tIns="25400" rIns="63500" bIns="25400">
              <a:spAutoFit/>
            </a:bodyPr>
            <a:lstStyle/>
            <a:p>
              <a:pPr>
                <a:lnSpc>
                  <a:spcPct val="90000"/>
                </a:lnSpc>
                <a:defRPr/>
              </a:pPr>
              <a:r>
                <a:rPr kumimoji="1" lang="en-US" altLang="zh-CN" sz="1600" b="1">
                  <a:solidFill>
                    <a:srgbClr val="0000CC"/>
                  </a:solidFill>
                  <a:effectLst>
                    <a:outerShdw blurRad="38100" dist="38100" dir="2700000" algn="tl">
                      <a:srgbClr val="C0C0C0"/>
                    </a:outerShdw>
                  </a:effectLst>
                  <a:latin typeface="华文中宋" pitchFamily="2" charset="-122"/>
                  <a:ea typeface="华文中宋" pitchFamily="2" charset="-122"/>
                </a:rPr>
                <a:t>L1 Cache</a:t>
              </a:r>
            </a:p>
          </p:txBody>
        </p:sp>
        <p:sp>
          <p:nvSpPr>
            <p:cNvPr id="26" name="Rectangle 20"/>
            <p:cNvSpPr>
              <a:spLocks noChangeArrowheads="1"/>
            </p:cNvSpPr>
            <p:nvPr/>
          </p:nvSpPr>
          <p:spPr bwMode="auto">
            <a:xfrm>
              <a:off x="2483" y="3612"/>
              <a:ext cx="478" cy="230"/>
            </a:xfrm>
            <a:prstGeom prst="rect">
              <a:avLst/>
            </a:prstGeom>
            <a:noFill/>
            <a:ln w="12700">
              <a:noFill/>
              <a:miter lim="800000"/>
              <a:headEnd/>
              <a:tailEnd/>
            </a:ln>
            <a:effectLst/>
          </p:spPr>
          <p:txBody>
            <a:bodyPr wrap="none" lIns="63500" tIns="25400" rIns="63500" bIns="25400">
              <a:spAutoFit/>
            </a:bodyPr>
            <a:lstStyle/>
            <a:p>
              <a:pPr>
                <a:lnSpc>
                  <a:spcPct val="90000"/>
                </a:lnSpc>
                <a:defRPr/>
              </a:pPr>
              <a:r>
                <a:rPr kumimoji="1" lang="en-US" altLang="zh-CN" sz="1600" b="1">
                  <a:effectLst>
                    <a:outerShdw blurRad="38100" dist="38100" dir="2700000" algn="tl">
                      <a:srgbClr val="C0C0C0"/>
                    </a:outerShdw>
                  </a:effectLst>
                  <a:latin typeface="华文中宋" pitchFamily="2" charset="-122"/>
                  <a:ea typeface="华文中宋" pitchFamily="2" charset="-122"/>
                </a:rPr>
                <a:t>CPU</a:t>
              </a:r>
            </a:p>
          </p:txBody>
        </p:sp>
        <p:sp>
          <p:nvSpPr>
            <p:cNvPr id="27" name="Rectangle 21"/>
            <p:cNvSpPr>
              <a:spLocks noChangeArrowheads="1"/>
            </p:cNvSpPr>
            <p:nvPr/>
          </p:nvSpPr>
          <p:spPr bwMode="auto">
            <a:xfrm>
              <a:off x="1843" y="2433"/>
              <a:ext cx="2112" cy="576"/>
            </a:xfrm>
            <a:prstGeom prst="rect">
              <a:avLst/>
            </a:prstGeom>
            <a:solidFill>
              <a:srgbClr val="808080"/>
            </a:solidFill>
            <a:ln w="9525">
              <a:miter lim="800000"/>
              <a:headEnd/>
              <a:tailEnd/>
            </a:ln>
            <a:scene3d>
              <a:camera prst="legacyObliqueTopRight">
                <a:rot lat="21299994" lon="0" rev="0"/>
              </a:camera>
              <a:lightRig rig="legacyFlat1" dir="t"/>
            </a:scene3d>
            <a:sp3d extrusionH="100000" prstMaterial="legacyMetal">
              <a:bevelT w="13500" h="13500" prst="angle"/>
              <a:bevelB w="13500" h="13500" prst="angle"/>
              <a:extrusionClr>
                <a:srgbClr val="808080"/>
              </a:extrusionClr>
              <a:contourClr>
                <a:srgbClr val="808080"/>
              </a:contourClr>
            </a:sp3d>
          </p:spPr>
          <p:txBody>
            <a:bodyPr wrap="none" anchor="ctr">
              <a:flatTx/>
            </a:bodyP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400" b="0">
                <a:ea typeface="宋体" panose="02010600030101010101" pitchFamily="2" charset="-122"/>
              </a:endParaRPr>
            </a:p>
          </p:txBody>
        </p:sp>
        <p:sp>
          <p:nvSpPr>
            <p:cNvPr id="28" name="Rectangle 22"/>
            <p:cNvSpPr>
              <a:spLocks noChangeArrowheads="1"/>
            </p:cNvSpPr>
            <p:nvPr/>
          </p:nvSpPr>
          <p:spPr bwMode="auto">
            <a:xfrm>
              <a:off x="2483" y="2673"/>
              <a:ext cx="897" cy="230"/>
            </a:xfrm>
            <a:prstGeom prst="rect">
              <a:avLst/>
            </a:prstGeom>
            <a:noFill/>
            <a:ln w="12700">
              <a:noFill/>
              <a:miter lim="800000"/>
              <a:headEnd/>
              <a:tailEnd/>
            </a:ln>
            <a:effectLst/>
          </p:spPr>
          <p:txBody>
            <a:bodyPr wrap="none" lIns="63500" tIns="25400" rIns="63500" bIns="25400">
              <a:spAutoFit/>
            </a:bodyPr>
            <a:lstStyle/>
            <a:p>
              <a:pPr>
                <a:lnSpc>
                  <a:spcPct val="90000"/>
                </a:lnSpc>
                <a:defRPr/>
              </a:pPr>
              <a:r>
                <a:rPr kumimoji="1" lang="en-US" altLang="zh-CN" sz="1600" b="1">
                  <a:solidFill>
                    <a:srgbClr val="0000CC"/>
                  </a:solidFill>
                  <a:effectLst>
                    <a:outerShdw blurRad="38100" dist="38100" dir="2700000" algn="tl">
                      <a:srgbClr val="C0C0C0"/>
                    </a:outerShdw>
                  </a:effectLst>
                  <a:latin typeface="华文中宋" pitchFamily="2" charset="-122"/>
                  <a:ea typeface="华文中宋" pitchFamily="2" charset="-122"/>
                </a:rPr>
                <a:t>L2 Cache</a:t>
              </a:r>
            </a:p>
          </p:txBody>
        </p:sp>
        <p:sp>
          <p:nvSpPr>
            <p:cNvPr id="29" name="Rectangle 23"/>
            <p:cNvSpPr>
              <a:spLocks noChangeArrowheads="1"/>
            </p:cNvSpPr>
            <p:nvPr/>
          </p:nvSpPr>
          <p:spPr bwMode="auto">
            <a:xfrm>
              <a:off x="1459" y="1809"/>
              <a:ext cx="2784" cy="528"/>
            </a:xfrm>
            <a:prstGeom prst="rect">
              <a:avLst/>
            </a:prstGeom>
            <a:solidFill>
              <a:srgbClr val="808080"/>
            </a:solidFill>
            <a:ln w="9525">
              <a:miter lim="800000"/>
              <a:headEnd/>
              <a:tailEnd/>
            </a:ln>
            <a:scene3d>
              <a:camera prst="legacyObliqueTopRight">
                <a:rot lat="21299994" lon="0" rev="0"/>
              </a:camera>
              <a:lightRig rig="legacyFlat1" dir="t"/>
            </a:scene3d>
            <a:sp3d extrusionH="100000" prstMaterial="legacyMetal">
              <a:bevelT w="13500" h="13500" prst="angle"/>
              <a:bevelB w="13500" h="13500" prst="angle"/>
              <a:extrusionClr>
                <a:srgbClr val="808080"/>
              </a:extrusionClr>
              <a:contourClr>
                <a:srgbClr val="808080"/>
              </a:contourClr>
            </a:sp3d>
          </p:spPr>
          <p:txBody>
            <a:bodyPr wrap="none" anchor="ctr">
              <a:flatTx/>
            </a:bodyP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400" b="0">
                <a:ea typeface="宋体" panose="02010600030101010101" pitchFamily="2" charset="-122"/>
              </a:endParaRPr>
            </a:p>
          </p:txBody>
        </p:sp>
        <p:sp>
          <p:nvSpPr>
            <p:cNvPr id="30" name="Rectangle 24"/>
            <p:cNvSpPr>
              <a:spLocks noChangeArrowheads="1"/>
            </p:cNvSpPr>
            <p:nvPr/>
          </p:nvSpPr>
          <p:spPr bwMode="auto">
            <a:xfrm>
              <a:off x="2587" y="2001"/>
              <a:ext cx="648" cy="230"/>
            </a:xfrm>
            <a:prstGeom prst="rect">
              <a:avLst/>
            </a:prstGeom>
            <a:noFill/>
            <a:ln w="12700">
              <a:noFill/>
              <a:miter lim="800000"/>
              <a:headEnd/>
              <a:tailEnd/>
            </a:ln>
            <a:effectLst/>
          </p:spPr>
          <p:txBody>
            <a:bodyPr wrap="none" lIns="63500" tIns="25400" rIns="63500" bIns="25400">
              <a:spAutoFit/>
            </a:bodyPr>
            <a:lstStyle/>
            <a:p>
              <a:pPr>
                <a:lnSpc>
                  <a:spcPct val="90000"/>
                </a:lnSpc>
                <a:defRPr/>
              </a:pPr>
              <a:r>
                <a:rPr kumimoji="1" lang="en-US" altLang="zh-CN" sz="1600" b="1" dirty="0">
                  <a:solidFill>
                    <a:srgbClr val="0000CC"/>
                  </a:solidFill>
                  <a:effectLst>
                    <a:outerShdw blurRad="38100" dist="38100" dir="2700000" algn="tl">
                      <a:srgbClr val="C0C0C0"/>
                    </a:outerShdw>
                  </a:effectLst>
                  <a:latin typeface="华文中宋" pitchFamily="2" charset="-122"/>
                  <a:ea typeface="华文中宋" pitchFamily="2" charset="-122"/>
                </a:rPr>
                <a:t>DRAM</a:t>
              </a:r>
            </a:p>
          </p:txBody>
        </p:sp>
      </p:grpSp>
    </p:spTree>
    <p:extLst>
      <p:ext uri="{BB962C8B-B14F-4D97-AF65-F5344CB8AC3E}">
        <p14:creationId xmlns:p14="http://schemas.microsoft.com/office/powerpoint/2010/main" val="328511132"/>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1.6 Classification of Computer Architecture</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矩形 10">
            <a:extLst>
              <a:ext uri="{FF2B5EF4-FFF2-40B4-BE49-F238E27FC236}">
                <a16:creationId xmlns:a16="http://schemas.microsoft.com/office/drawing/2014/main" id="{5570CD73-AFD4-6848-B84F-D317B2DFBE04}"/>
              </a:ext>
            </a:extLst>
          </p:cNvPr>
          <p:cNvSpPr/>
          <p:nvPr/>
        </p:nvSpPr>
        <p:spPr>
          <a:xfrm>
            <a:off x="249138" y="1052736"/>
            <a:ext cx="8640959" cy="2763834"/>
          </a:xfrm>
          <a:prstGeom prst="rect">
            <a:avLst/>
          </a:prstGeom>
        </p:spPr>
        <p:txBody>
          <a:bodyPr wrap="square">
            <a:spAutoFit/>
          </a:bodyPr>
          <a:lstStyle/>
          <a:p>
            <a:pPr marL="457200" indent="-457200" algn="just">
              <a:spcAft>
                <a:spcPts val="1200"/>
              </a:spcAf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Michael Flynn</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弗林</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introduced a classification of various computer architectures based on notions of instruction and data streams. </a:t>
            </a:r>
          </a:p>
          <a:p>
            <a:pPr marL="457200" indent="-457200" algn="just">
              <a:spcAft>
                <a:spcPts val="1200"/>
              </a:spcAf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Flynn’s Classification:</a:t>
            </a:r>
          </a:p>
          <a:p>
            <a:pPr>
              <a:lnSpc>
                <a:spcPct val="100000"/>
              </a:lnSpc>
              <a:spcBef>
                <a:spcPct val="20000"/>
              </a:spcBef>
              <a:buSzTx/>
              <a:buFont typeface="Arial" panose="020B0604020202020204" pitchFamily="34" charset="0"/>
              <a:buNone/>
            </a:pPr>
            <a:endParaRPr lang="en-US" altLang="zh-CN"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a:lnSpc>
                <a:spcPct val="100000"/>
              </a:lnSpc>
              <a:spcBef>
                <a:spcPct val="20000"/>
              </a:spcBef>
              <a:buSzTx/>
              <a:buFont typeface="Arial" panose="020B0604020202020204" pitchFamily="34" charset="0"/>
              <a:buNone/>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sp>
        <p:nvSpPr>
          <p:cNvPr id="3" name="矩形 2"/>
          <p:cNvSpPr/>
          <p:nvPr/>
        </p:nvSpPr>
        <p:spPr>
          <a:xfrm>
            <a:off x="683568" y="2852936"/>
            <a:ext cx="8316417" cy="3046988"/>
          </a:xfrm>
          <a:prstGeom prst="rect">
            <a:avLst/>
          </a:prstGeom>
        </p:spPr>
        <p:txBody>
          <a:bodyPr wrap="square">
            <a:spAutoFit/>
          </a:bodyPr>
          <a:lstStyle/>
          <a:p>
            <a:pPr algn="just"/>
            <a:r>
              <a:rPr lang="en-US" altLang="zh-CN" dirty="0">
                <a:solidFill>
                  <a:srgbClr val="800000"/>
                </a:solidFill>
                <a:latin typeface="Times New Roman" panose="02020603050405020304" pitchFamily="18" charset="0"/>
                <a:cs typeface="Times New Roman" panose="02020603050405020304" pitchFamily="18" charset="0"/>
              </a:rPr>
              <a:t>SISD(single instruction stream over a single data stream) </a:t>
            </a:r>
          </a:p>
          <a:p>
            <a:pPr algn="just"/>
            <a:r>
              <a:rPr lang="zh-CN" altLang="en-US" dirty="0">
                <a:solidFill>
                  <a:srgbClr val="800000"/>
                </a:solidFill>
                <a:latin typeface="黑体" panose="02010609060101010101" pitchFamily="49" charset="-122"/>
                <a:ea typeface="黑体" panose="02010609060101010101" pitchFamily="49" charset="-122"/>
                <a:cs typeface="Times New Roman" panose="02020603050405020304" pitchFamily="18" charset="0"/>
              </a:rPr>
              <a:t>单指令流单数据流</a:t>
            </a:r>
            <a:endParaRPr lang="en-US" altLang="zh-CN" dirty="0">
              <a:solidFill>
                <a:srgbClr val="800000"/>
              </a:solidFill>
              <a:latin typeface="黑体" panose="02010609060101010101" pitchFamily="49" charset="-122"/>
              <a:ea typeface="黑体" panose="02010609060101010101" pitchFamily="49" charset="-122"/>
              <a:cs typeface="Times New Roman" panose="02020603050405020304" pitchFamily="18" charset="0"/>
            </a:endParaRPr>
          </a:p>
          <a:p>
            <a:pPr algn="just"/>
            <a:r>
              <a:rPr lang="en-US" altLang="zh-CN" dirty="0">
                <a:solidFill>
                  <a:srgbClr val="800000"/>
                </a:solidFill>
                <a:latin typeface="Times New Roman" panose="02020603050405020304" pitchFamily="18" charset="0"/>
                <a:cs typeface="Times New Roman" panose="02020603050405020304" pitchFamily="18" charset="0"/>
              </a:rPr>
              <a:t>SIMD(single instruction stream over multiple data stream) </a:t>
            </a:r>
          </a:p>
          <a:p>
            <a:pPr algn="just"/>
            <a:r>
              <a:rPr lang="zh-CN" altLang="en-US" dirty="0">
                <a:solidFill>
                  <a:srgbClr val="800000"/>
                </a:solidFill>
                <a:latin typeface="黑体" panose="02010609060101010101" pitchFamily="49" charset="-122"/>
                <a:ea typeface="黑体" panose="02010609060101010101" pitchFamily="49" charset="-122"/>
                <a:cs typeface="Times New Roman" panose="02020603050405020304" pitchFamily="18" charset="0"/>
              </a:rPr>
              <a:t>单指令流多数据流</a:t>
            </a:r>
          </a:p>
          <a:p>
            <a:pPr algn="just"/>
            <a:r>
              <a:rPr lang="en-US" altLang="zh-CN" dirty="0">
                <a:solidFill>
                  <a:srgbClr val="800000"/>
                </a:solidFill>
                <a:latin typeface="Times New Roman" panose="02020603050405020304" pitchFamily="18" charset="0"/>
                <a:cs typeface="Times New Roman" panose="02020603050405020304" pitchFamily="18" charset="0"/>
              </a:rPr>
              <a:t>MIMD(multiple instruction over multiple data streams) </a:t>
            </a:r>
          </a:p>
          <a:p>
            <a:pPr algn="just"/>
            <a:r>
              <a:rPr lang="zh-CN" altLang="en-US" dirty="0">
                <a:solidFill>
                  <a:srgbClr val="800000"/>
                </a:solidFill>
                <a:latin typeface="黑体" panose="02010609060101010101" pitchFamily="49" charset="-122"/>
                <a:ea typeface="黑体" panose="02010609060101010101" pitchFamily="49" charset="-122"/>
                <a:cs typeface="Times New Roman" panose="02020603050405020304" pitchFamily="18" charset="0"/>
              </a:rPr>
              <a:t>多指令流多数据流</a:t>
            </a:r>
          </a:p>
          <a:p>
            <a:pPr algn="just"/>
            <a:r>
              <a:rPr lang="en-US" altLang="zh-CN" dirty="0">
                <a:solidFill>
                  <a:srgbClr val="800000"/>
                </a:solidFill>
                <a:latin typeface="Times New Roman" panose="02020603050405020304" pitchFamily="18" charset="0"/>
                <a:cs typeface="Times New Roman" panose="02020603050405020304" pitchFamily="18" charset="0"/>
              </a:rPr>
              <a:t>MISD(multiple instruction streams and a single data stream) </a:t>
            </a:r>
            <a:r>
              <a:rPr lang="zh-CN" altLang="en-US" dirty="0">
                <a:solidFill>
                  <a:srgbClr val="800000"/>
                </a:solidFill>
                <a:latin typeface="黑体" panose="02010609060101010101" pitchFamily="49" charset="-122"/>
                <a:ea typeface="黑体" panose="02010609060101010101" pitchFamily="49" charset="-122"/>
                <a:cs typeface="Times New Roman" panose="02020603050405020304" pitchFamily="18" charset="0"/>
              </a:rPr>
              <a:t>多指令流单数据流</a:t>
            </a:r>
          </a:p>
        </p:txBody>
      </p:sp>
    </p:spTree>
    <p:extLst>
      <p:ext uri="{BB962C8B-B14F-4D97-AF65-F5344CB8AC3E}">
        <p14:creationId xmlns:p14="http://schemas.microsoft.com/office/powerpoint/2010/main" val="167194921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749925" cy="479425"/>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1.1 Layers of Computer systems</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4644008" y="1340768"/>
            <a:ext cx="4125335" cy="4729816"/>
            <a:chOff x="4788024" y="1340768"/>
            <a:chExt cx="4125335" cy="4729816"/>
          </a:xfrm>
        </p:grpSpPr>
        <p:sp>
          <p:nvSpPr>
            <p:cNvPr id="20483" name="Text Box 7"/>
            <p:cNvSpPr txBox="1">
              <a:spLocks noChangeArrowheads="1"/>
            </p:cNvSpPr>
            <p:nvPr/>
          </p:nvSpPr>
          <p:spPr bwMode="auto">
            <a:xfrm>
              <a:off x="4788024" y="1340768"/>
              <a:ext cx="4104455" cy="40229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Application Language Machine M5</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4" name="Text Box 8"/>
            <p:cNvSpPr txBox="1">
              <a:spLocks noChangeArrowheads="1"/>
            </p:cNvSpPr>
            <p:nvPr/>
          </p:nvSpPr>
          <p:spPr bwMode="auto">
            <a:xfrm>
              <a:off x="4792785" y="2205955"/>
              <a:ext cx="4101473" cy="40229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High-Level Language Machine M4</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5" name="Text Box 9"/>
            <p:cNvSpPr txBox="1">
              <a:spLocks noChangeArrowheads="1"/>
            </p:cNvSpPr>
            <p:nvPr/>
          </p:nvSpPr>
          <p:spPr bwMode="auto">
            <a:xfrm>
              <a:off x="4788024" y="3075905"/>
              <a:ext cx="4104455" cy="40229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Assembly Language Machine M3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6" name="Text Box 10"/>
            <p:cNvSpPr txBox="1">
              <a:spLocks noChangeArrowheads="1"/>
            </p:cNvSpPr>
            <p:nvPr/>
          </p:nvSpPr>
          <p:spPr bwMode="auto">
            <a:xfrm>
              <a:off x="4788024" y="3939505"/>
              <a:ext cx="4104455" cy="40229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Operating System Machine M2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7" name="Text Box 11"/>
            <p:cNvSpPr txBox="1">
              <a:spLocks noChangeArrowheads="1"/>
            </p:cNvSpPr>
            <p:nvPr/>
          </p:nvSpPr>
          <p:spPr bwMode="auto">
            <a:xfrm>
              <a:off x="4788024" y="4804693"/>
              <a:ext cx="4104455" cy="40229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Conventional Machine M1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8" name="Text Box 12"/>
            <p:cNvSpPr txBox="1">
              <a:spLocks noChangeArrowheads="1"/>
            </p:cNvSpPr>
            <p:nvPr/>
          </p:nvSpPr>
          <p:spPr bwMode="auto">
            <a:xfrm>
              <a:off x="4788025" y="5668293"/>
              <a:ext cx="4125334" cy="402291"/>
            </a:xfrm>
            <a:prstGeom prst="rect">
              <a:avLst/>
            </a:prstGeom>
            <a:solidFill>
              <a:srgbClr val="92D050"/>
            </a:solidFill>
            <a:ln w="12700">
              <a:solidFill>
                <a:schemeClr val="tx1"/>
              </a:solidFill>
              <a:miter lim="800000"/>
              <a:headEnd/>
              <a:tailEnd/>
            </a:ln>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Microprogram Machine M0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90" name="下箭头 2"/>
            <p:cNvSpPr>
              <a:spLocks noChangeArrowheads="1"/>
            </p:cNvSpPr>
            <p:nvPr/>
          </p:nvSpPr>
          <p:spPr bwMode="auto">
            <a:xfrm>
              <a:off x="6804248" y="1743059"/>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1" name="下箭头 20"/>
            <p:cNvSpPr>
              <a:spLocks noChangeArrowheads="1"/>
            </p:cNvSpPr>
            <p:nvPr/>
          </p:nvSpPr>
          <p:spPr bwMode="auto">
            <a:xfrm>
              <a:off x="6805835" y="2601897"/>
              <a:ext cx="378905"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2" name="下箭头 21"/>
            <p:cNvSpPr>
              <a:spLocks noChangeArrowheads="1"/>
            </p:cNvSpPr>
            <p:nvPr/>
          </p:nvSpPr>
          <p:spPr bwMode="auto">
            <a:xfrm>
              <a:off x="6804248" y="3486134"/>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3" name="下箭头 22"/>
            <p:cNvSpPr>
              <a:spLocks noChangeArrowheads="1"/>
            </p:cNvSpPr>
            <p:nvPr/>
          </p:nvSpPr>
          <p:spPr bwMode="auto">
            <a:xfrm>
              <a:off x="6804248" y="4330684"/>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4" name="下箭头 23"/>
            <p:cNvSpPr>
              <a:spLocks noChangeArrowheads="1"/>
            </p:cNvSpPr>
            <p:nvPr/>
          </p:nvSpPr>
          <p:spPr bwMode="auto">
            <a:xfrm>
              <a:off x="6804248" y="5195872"/>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grpSp>
      <p:sp>
        <p:nvSpPr>
          <p:cNvPr id="3" name="矩形 2"/>
          <p:cNvSpPr/>
          <p:nvPr/>
        </p:nvSpPr>
        <p:spPr>
          <a:xfrm>
            <a:off x="234157" y="1340768"/>
            <a:ext cx="4265835" cy="3416320"/>
          </a:xfrm>
          <a:prstGeom prst="rect">
            <a:avLst/>
          </a:prstGeom>
        </p:spPr>
        <p:txBody>
          <a:bodyPr wrap="square">
            <a:spAutoFit/>
          </a:bodyPr>
          <a:lstStyle/>
          <a:p>
            <a:pPr algn="just">
              <a:lnSpc>
                <a:spcPct val="100000"/>
              </a:lnSpc>
              <a:spcBef>
                <a:spcPct val="50000"/>
              </a:spcBef>
              <a:buSzTx/>
              <a:buFont typeface="Arial" panose="020B0604020202020204" pitchFamily="34" charset="0"/>
              <a:buNone/>
            </a:pPr>
            <a:r>
              <a:rPr lang="en-US" altLang="zh-CN" dirty="0">
                <a:solidFill>
                  <a:srgbClr val="800000"/>
                </a:solidFill>
                <a:latin typeface="Times New Roman" panose="02020603050405020304" pitchFamily="18" charset="0"/>
                <a:ea typeface="宋体" panose="02010600030101010101" pitchFamily="2" charset="-122"/>
              </a:rPr>
              <a:t>M0 </a:t>
            </a:r>
            <a:r>
              <a:rPr lang="zh-CN" altLang="en-US" dirty="0">
                <a:solidFill>
                  <a:srgbClr val="800000"/>
                </a:solidFill>
                <a:latin typeface="Times New Roman" panose="02020603050405020304" pitchFamily="18" charset="0"/>
                <a:ea typeface="宋体" panose="02010600030101010101" pitchFamily="2" charset="-122"/>
              </a:rPr>
              <a:t>微程序机</a:t>
            </a:r>
            <a:endParaRPr lang="en-US" altLang="zh-CN" dirty="0">
              <a:solidFill>
                <a:srgbClr val="800000"/>
              </a:solidFill>
              <a:latin typeface="Times New Roman" panose="02020603050405020304" pitchFamily="18" charset="0"/>
              <a:ea typeface="宋体" panose="02010600030101010101" pitchFamily="2" charset="-122"/>
            </a:endParaRPr>
          </a:p>
          <a:p>
            <a:pPr algn="just">
              <a:lnSpc>
                <a:spcPct val="100000"/>
              </a:lnSpc>
              <a:spcBef>
                <a:spcPct val="50000"/>
              </a:spcBef>
              <a:buSzTx/>
              <a:buFont typeface="Arial" panose="020B0604020202020204" pitchFamily="34" charset="0"/>
              <a:buNone/>
            </a:pPr>
            <a:r>
              <a:rPr lang="zh-CN" altLang="en-US" dirty="0">
                <a:solidFill>
                  <a:schemeClr val="tx1"/>
                </a:solidFill>
                <a:latin typeface="Times New Roman" panose="02020603050405020304" pitchFamily="18" charset="0"/>
                <a:ea typeface="宋体" panose="02010600030101010101" pitchFamily="2" charset="-122"/>
              </a:rPr>
              <a:t>是指具体存在的硬件层次，它执行机器指令，可以看做是指令系统层指令的解释器。</a:t>
            </a:r>
            <a:endParaRPr lang="en-US" altLang="zh-CN" dirty="0">
              <a:solidFill>
                <a:schemeClr val="tx1"/>
              </a:solidFill>
              <a:latin typeface="Times New Roman" panose="02020603050405020304" pitchFamily="18" charset="0"/>
              <a:ea typeface="宋体" panose="02010600030101010101" pitchFamily="2" charset="-122"/>
            </a:endParaRPr>
          </a:p>
          <a:p>
            <a:pPr algn="just">
              <a:lnSpc>
                <a:spcPct val="100000"/>
              </a:lnSpc>
              <a:spcBef>
                <a:spcPct val="50000"/>
              </a:spcBef>
              <a:buSzTx/>
              <a:buFont typeface="Arial" panose="020B0604020202020204" pitchFamily="34" charset="0"/>
              <a:buNone/>
            </a:pPr>
            <a:r>
              <a:rPr lang="zh-CN" altLang="en-US" dirty="0">
                <a:solidFill>
                  <a:schemeClr val="tx1"/>
                </a:solidFill>
                <a:latin typeface="Times New Roman" panose="02020603050405020304" pitchFamily="18" charset="0"/>
                <a:ea typeface="宋体" panose="02010600030101010101" pitchFamily="2" charset="-122"/>
              </a:rPr>
              <a:t>由微程序控制的计算机，微程序就是上一层指令的解释器。在硬件直接控制的计算机上，是由硬件直接解释执行指令。</a:t>
            </a:r>
          </a:p>
        </p:txBody>
      </p:sp>
    </p:spTree>
    <p:extLst>
      <p:ext uri="{BB962C8B-B14F-4D97-AF65-F5344CB8AC3E}">
        <p14:creationId xmlns:p14="http://schemas.microsoft.com/office/powerpoint/2010/main" val="3604666106"/>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1.6 Classification of Computer Architecture</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矩形 10">
            <a:extLst>
              <a:ext uri="{FF2B5EF4-FFF2-40B4-BE49-F238E27FC236}">
                <a16:creationId xmlns:a16="http://schemas.microsoft.com/office/drawing/2014/main" id="{5570CD73-AFD4-6848-B84F-D317B2DFBE04}"/>
              </a:ext>
            </a:extLst>
          </p:cNvPr>
          <p:cNvSpPr/>
          <p:nvPr/>
        </p:nvSpPr>
        <p:spPr>
          <a:xfrm>
            <a:off x="249138" y="1052736"/>
            <a:ext cx="8640959" cy="461665"/>
          </a:xfrm>
          <a:prstGeom prst="rect">
            <a:avLst/>
          </a:prstGeom>
        </p:spPr>
        <p:txBody>
          <a:bodyPr wrap="square">
            <a:spAutoFit/>
          </a:bodyPr>
          <a:lstStyle/>
          <a:p>
            <a:pPr marL="457200" indent="-457200" algn="just">
              <a:spcAft>
                <a:spcPts val="1200"/>
              </a:spcAft>
              <a:buFont typeface="Wingdings" panose="05000000000000000000" pitchFamily="2" charset="2"/>
              <a:buChar char="u"/>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SISD (single instruction stream over a single data stream)</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grpSp>
        <p:nvGrpSpPr>
          <p:cNvPr id="2" name="组合 1"/>
          <p:cNvGrpSpPr/>
          <p:nvPr/>
        </p:nvGrpSpPr>
        <p:grpSpPr>
          <a:xfrm>
            <a:off x="1979712" y="1988840"/>
            <a:ext cx="4876800" cy="1911646"/>
            <a:chOff x="2000250" y="2492375"/>
            <a:chExt cx="4876800" cy="1911646"/>
          </a:xfrm>
        </p:grpSpPr>
        <p:sp>
          <p:nvSpPr>
            <p:cNvPr id="8" name="Text Box 4"/>
            <p:cNvSpPr txBox="1">
              <a:spLocks noChangeArrowheads="1"/>
            </p:cNvSpPr>
            <p:nvPr/>
          </p:nvSpPr>
          <p:spPr bwMode="auto">
            <a:xfrm>
              <a:off x="2838450" y="3482975"/>
              <a:ext cx="7620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CU</a:t>
              </a:r>
            </a:p>
          </p:txBody>
        </p:sp>
        <p:sp>
          <p:nvSpPr>
            <p:cNvPr id="9" name="Text Box 5"/>
            <p:cNvSpPr txBox="1">
              <a:spLocks noChangeArrowheads="1"/>
            </p:cNvSpPr>
            <p:nvPr/>
          </p:nvSpPr>
          <p:spPr bwMode="auto">
            <a:xfrm>
              <a:off x="4286250" y="3482975"/>
              <a:ext cx="7620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PU</a:t>
              </a:r>
            </a:p>
          </p:txBody>
        </p:sp>
        <p:sp>
          <p:nvSpPr>
            <p:cNvPr id="10" name="Text Box 6"/>
            <p:cNvSpPr txBox="1">
              <a:spLocks noChangeArrowheads="1"/>
            </p:cNvSpPr>
            <p:nvPr/>
          </p:nvSpPr>
          <p:spPr bwMode="auto">
            <a:xfrm>
              <a:off x="5734050" y="3482975"/>
              <a:ext cx="762000" cy="46384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MU</a:t>
              </a:r>
            </a:p>
          </p:txBody>
        </p:sp>
        <p:sp>
          <p:nvSpPr>
            <p:cNvPr id="12" name="Line 7"/>
            <p:cNvSpPr>
              <a:spLocks noChangeShapeType="1"/>
            </p:cNvSpPr>
            <p:nvPr/>
          </p:nvSpPr>
          <p:spPr bwMode="auto">
            <a:xfrm>
              <a:off x="2305050" y="3559175"/>
              <a:ext cx="5334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3" name="Line 8"/>
            <p:cNvSpPr>
              <a:spLocks noChangeShapeType="1"/>
            </p:cNvSpPr>
            <p:nvPr/>
          </p:nvSpPr>
          <p:spPr bwMode="auto">
            <a:xfrm>
              <a:off x="2305050" y="3863975"/>
              <a:ext cx="5334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8" name="Line 9"/>
            <p:cNvSpPr>
              <a:spLocks noChangeShapeType="1"/>
            </p:cNvSpPr>
            <p:nvPr/>
          </p:nvSpPr>
          <p:spPr bwMode="auto">
            <a:xfrm>
              <a:off x="2305050" y="3787775"/>
              <a:ext cx="0" cy="152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9" name="Text Box 10"/>
            <p:cNvSpPr txBox="1">
              <a:spLocks noChangeArrowheads="1"/>
            </p:cNvSpPr>
            <p:nvPr/>
          </p:nvSpPr>
          <p:spPr bwMode="auto">
            <a:xfrm>
              <a:off x="2000250" y="3940175"/>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I/O</a:t>
              </a:r>
            </a:p>
          </p:txBody>
        </p:sp>
        <p:sp>
          <p:nvSpPr>
            <p:cNvPr id="20" name="Line 11"/>
            <p:cNvSpPr>
              <a:spLocks noChangeShapeType="1"/>
            </p:cNvSpPr>
            <p:nvPr/>
          </p:nvSpPr>
          <p:spPr bwMode="auto">
            <a:xfrm>
              <a:off x="3676650" y="3711575"/>
              <a:ext cx="6096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1" name="Text Box 12"/>
            <p:cNvSpPr txBox="1">
              <a:spLocks noChangeArrowheads="1"/>
            </p:cNvSpPr>
            <p:nvPr/>
          </p:nvSpPr>
          <p:spPr bwMode="auto">
            <a:xfrm>
              <a:off x="3676650" y="3254375"/>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IS</a:t>
              </a:r>
            </a:p>
          </p:txBody>
        </p:sp>
        <p:sp>
          <p:nvSpPr>
            <p:cNvPr id="22" name="Line 13"/>
            <p:cNvSpPr>
              <a:spLocks noChangeShapeType="1"/>
            </p:cNvSpPr>
            <p:nvPr/>
          </p:nvSpPr>
          <p:spPr bwMode="auto">
            <a:xfrm>
              <a:off x="5124450" y="3711575"/>
              <a:ext cx="6096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3" name="Text Box 14"/>
            <p:cNvSpPr txBox="1">
              <a:spLocks noChangeArrowheads="1"/>
            </p:cNvSpPr>
            <p:nvPr/>
          </p:nvSpPr>
          <p:spPr bwMode="auto">
            <a:xfrm>
              <a:off x="5124450" y="3254375"/>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DS</a:t>
              </a:r>
            </a:p>
          </p:txBody>
        </p:sp>
        <p:sp>
          <p:nvSpPr>
            <p:cNvPr id="24" name="Line 15"/>
            <p:cNvSpPr>
              <a:spLocks noChangeShapeType="1"/>
            </p:cNvSpPr>
            <p:nvPr/>
          </p:nvSpPr>
          <p:spPr bwMode="auto">
            <a:xfrm>
              <a:off x="6496050" y="3711575"/>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5" name="Line 16"/>
            <p:cNvSpPr>
              <a:spLocks noChangeShapeType="1"/>
            </p:cNvSpPr>
            <p:nvPr/>
          </p:nvSpPr>
          <p:spPr bwMode="auto">
            <a:xfrm flipV="1">
              <a:off x="6877050" y="2949575"/>
              <a:ext cx="0" cy="762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6" name="Line 17"/>
            <p:cNvSpPr>
              <a:spLocks noChangeShapeType="1"/>
            </p:cNvSpPr>
            <p:nvPr/>
          </p:nvSpPr>
          <p:spPr bwMode="auto">
            <a:xfrm flipH="1">
              <a:off x="4438650" y="2949575"/>
              <a:ext cx="24384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7" name="Line 18"/>
            <p:cNvSpPr>
              <a:spLocks noChangeShapeType="1"/>
            </p:cNvSpPr>
            <p:nvPr/>
          </p:nvSpPr>
          <p:spPr bwMode="auto">
            <a:xfrm flipH="1">
              <a:off x="2305050" y="2949575"/>
              <a:ext cx="2286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8" name="Line 19"/>
            <p:cNvSpPr>
              <a:spLocks noChangeShapeType="1"/>
            </p:cNvSpPr>
            <p:nvPr/>
          </p:nvSpPr>
          <p:spPr bwMode="auto">
            <a:xfrm>
              <a:off x="2305050" y="2949575"/>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29" name="Text Box 20"/>
            <p:cNvSpPr txBox="1">
              <a:spLocks noChangeArrowheads="1"/>
            </p:cNvSpPr>
            <p:nvPr/>
          </p:nvSpPr>
          <p:spPr bwMode="auto">
            <a:xfrm>
              <a:off x="4514850" y="2492375"/>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IS</a:t>
              </a:r>
            </a:p>
          </p:txBody>
        </p:sp>
      </p:grpSp>
      <p:sp>
        <p:nvSpPr>
          <p:cNvPr id="30" name="Text Box 21"/>
          <p:cNvSpPr txBox="1">
            <a:spLocks noChangeArrowheads="1"/>
          </p:cNvSpPr>
          <p:nvPr/>
        </p:nvSpPr>
        <p:spPr bwMode="auto">
          <a:xfrm>
            <a:off x="2914650" y="4018285"/>
            <a:ext cx="335280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8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CU = Control Unit</a:t>
            </a:r>
          </a:p>
          <a:p>
            <a:pPr>
              <a:lnSpc>
                <a:spcPct val="8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PU = Processing Unit</a:t>
            </a:r>
          </a:p>
          <a:p>
            <a:pPr>
              <a:lnSpc>
                <a:spcPct val="8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MU = Memory Unit</a:t>
            </a:r>
          </a:p>
          <a:p>
            <a:pPr>
              <a:lnSpc>
                <a:spcPct val="8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IS = Instruction Stream</a:t>
            </a:r>
          </a:p>
          <a:p>
            <a:pPr>
              <a:lnSpc>
                <a:spcPct val="8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DS = Data Stream</a:t>
            </a:r>
          </a:p>
        </p:txBody>
      </p:sp>
    </p:spTree>
    <p:extLst>
      <p:ext uri="{BB962C8B-B14F-4D97-AF65-F5344CB8AC3E}">
        <p14:creationId xmlns:p14="http://schemas.microsoft.com/office/powerpoint/2010/main" val="381261687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1.6 Classification of Computer Architecture</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矩形 10">
            <a:extLst>
              <a:ext uri="{FF2B5EF4-FFF2-40B4-BE49-F238E27FC236}">
                <a16:creationId xmlns:a16="http://schemas.microsoft.com/office/drawing/2014/main" id="{5570CD73-AFD4-6848-B84F-D317B2DFBE04}"/>
              </a:ext>
            </a:extLst>
          </p:cNvPr>
          <p:cNvSpPr/>
          <p:nvPr/>
        </p:nvSpPr>
        <p:spPr>
          <a:xfrm>
            <a:off x="249138" y="1052736"/>
            <a:ext cx="8640959" cy="461665"/>
          </a:xfrm>
          <a:prstGeom prst="rect">
            <a:avLst/>
          </a:prstGeom>
        </p:spPr>
        <p:txBody>
          <a:bodyPr wrap="square">
            <a:spAutoFit/>
          </a:bodyPr>
          <a:lstStyle/>
          <a:p>
            <a:pPr marL="457200" indent="-457200" algn="just">
              <a:spcAft>
                <a:spcPts val="1200"/>
              </a:spcAft>
              <a:buFont typeface="Wingdings" panose="05000000000000000000" pitchFamily="2" charset="2"/>
              <a:buChar char="u"/>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MISD (multiple instruction streams and a single data stream) </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grpSp>
        <p:nvGrpSpPr>
          <p:cNvPr id="3" name="组合 2"/>
          <p:cNvGrpSpPr/>
          <p:nvPr/>
        </p:nvGrpSpPr>
        <p:grpSpPr>
          <a:xfrm>
            <a:off x="779486" y="2276872"/>
            <a:ext cx="7848600" cy="3054646"/>
            <a:chOff x="762000" y="3621088"/>
            <a:chExt cx="7848600" cy="3054646"/>
          </a:xfrm>
        </p:grpSpPr>
        <p:sp>
          <p:nvSpPr>
            <p:cNvPr id="48" name="Text Box 4"/>
            <p:cNvSpPr txBox="1">
              <a:spLocks noChangeArrowheads="1"/>
            </p:cNvSpPr>
            <p:nvPr/>
          </p:nvSpPr>
          <p:spPr bwMode="auto">
            <a:xfrm>
              <a:off x="3124200" y="4114800"/>
              <a:ext cx="9144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CU1</a:t>
              </a:r>
            </a:p>
          </p:txBody>
        </p:sp>
        <p:sp>
          <p:nvSpPr>
            <p:cNvPr id="49" name="Text Box 5"/>
            <p:cNvSpPr txBox="1">
              <a:spLocks noChangeArrowheads="1"/>
            </p:cNvSpPr>
            <p:nvPr/>
          </p:nvSpPr>
          <p:spPr bwMode="auto">
            <a:xfrm>
              <a:off x="4724400" y="4114800"/>
              <a:ext cx="9144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CU2</a:t>
              </a:r>
            </a:p>
          </p:txBody>
        </p:sp>
        <p:sp>
          <p:nvSpPr>
            <p:cNvPr id="50" name="Text Box 6"/>
            <p:cNvSpPr txBox="1">
              <a:spLocks noChangeArrowheads="1"/>
            </p:cNvSpPr>
            <p:nvPr/>
          </p:nvSpPr>
          <p:spPr bwMode="auto">
            <a:xfrm>
              <a:off x="3581400" y="4764088"/>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IS</a:t>
              </a:r>
            </a:p>
          </p:txBody>
        </p:sp>
        <p:sp>
          <p:nvSpPr>
            <p:cNvPr id="51" name="Text Box 13"/>
            <p:cNvSpPr txBox="1">
              <a:spLocks noChangeArrowheads="1"/>
            </p:cNvSpPr>
            <p:nvPr/>
          </p:nvSpPr>
          <p:spPr bwMode="auto">
            <a:xfrm>
              <a:off x="4724400" y="5381625"/>
              <a:ext cx="9144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PU2</a:t>
              </a:r>
            </a:p>
          </p:txBody>
        </p:sp>
        <p:sp>
          <p:nvSpPr>
            <p:cNvPr id="52" name="Text Box 17"/>
            <p:cNvSpPr txBox="1">
              <a:spLocks noChangeArrowheads="1"/>
            </p:cNvSpPr>
            <p:nvPr/>
          </p:nvSpPr>
          <p:spPr bwMode="auto">
            <a:xfrm>
              <a:off x="3124200" y="5397500"/>
              <a:ext cx="9144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PU1</a:t>
              </a:r>
            </a:p>
          </p:txBody>
        </p:sp>
        <p:sp>
          <p:nvSpPr>
            <p:cNvPr id="53" name="Line 23"/>
            <p:cNvSpPr>
              <a:spLocks noChangeShapeType="1"/>
            </p:cNvSpPr>
            <p:nvPr/>
          </p:nvSpPr>
          <p:spPr bwMode="auto">
            <a:xfrm>
              <a:off x="2667000" y="5678488"/>
              <a:ext cx="457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4" name="Text Box 24"/>
            <p:cNvSpPr txBox="1">
              <a:spLocks noChangeArrowheads="1"/>
            </p:cNvSpPr>
            <p:nvPr/>
          </p:nvSpPr>
          <p:spPr bwMode="auto">
            <a:xfrm>
              <a:off x="914400" y="4459288"/>
              <a:ext cx="1752600" cy="130968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150000"/>
                </a:spcBef>
                <a:buSzTx/>
                <a:buFont typeface="Arial" panose="020B0604020202020204" pitchFamily="34" charset="0"/>
                <a:buNone/>
              </a:pPr>
              <a:r>
                <a:rPr lang="en-US" altLang="zh-CN">
                  <a:latin typeface="Times New Roman" panose="02020603050405020304" pitchFamily="18" charset="0"/>
                  <a:ea typeface="宋体" panose="02010600030101010101" pitchFamily="2" charset="-122"/>
                  <a:cs typeface="Times New Roman" panose="02020603050405020304" pitchFamily="18" charset="0"/>
                </a:rPr>
                <a:t>Memory</a:t>
              </a:r>
            </a:p>
            <a:p>
              <a:pPr>
                <a:lnSpc>
                  <a:spcPct val="100000"/>
                </a:lnSpc>
                <a:spcBef>
                  <a:spcPct val="30000"/>
                </a:spcBef>
                <a:spcAft>
                  <a:spcPct val="30000"/>
                </a:spcAft>
                <a:buSzTx/>
                <a:buFont typeface="Arial" panose="020B0604020202020204" pitchFamily="34" charset="0"/>
                <a:buNone/>
              </a:pPr>
              <a:r>
                <a:rPr lang="en-US" altLang="zh-CN">
                  <a:latin typeface="Times New Roman" panose="02020603050405020304" pitchFamily="18" charset="0"/>
                  <a:ea typeface="宋体" panose="02010600030101010101" pitchFamily="2" charset="-122"/>
                  <a:cs typeface="Times New Roman" panose="02020603050405020304" pitchFamily="18" charset="0"/>
                </a:rPr>
                <a:t>(Program and data)</a:t>
              </a:r>
            </a:p>
          </p:txBody>
        </p:sp>
        <p:sp>
          <p:nvSpPr>
            <p:cNvPr id="55" name="Line 25"/>
            <p:cNvSpPr>
              <a:spLocks noChangeShapeType="1"/>
            </p:cNvSpPr>
            <p:nvPr/>
          </p:nvSpPr>
          <p:spPr bwMode="auto">
            <a:xfrm>
              <a:off x="2362200" y="3925888"/>
              <a:ext cx="0" cy="533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6" name="Line 27"/>
            <p:cNvSpPr>
              <a:spLocks noChangeShapeType="1"/>
            </p:cNvSpPr>
            <p:nvPr/>
          </p:nvSpPr>
          <p:spPr bwMode="auto">
            <a:xfrm>
              <a:off x="2286000" y="6135688"/>
              <a:ext cx="6324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97" name="Line 28"/>
            <p:cNvSpPr>
              <a:spLocks noChangeShapeType="1"/>
            </p:cNvSpPr>
            <p:nvPr/>
          </p:nvSpPr>
          <p:spPr bwMode="auto">
            <a:xfrm>
              <a:off x="2057400" y="3773488"/>
              <a:ext cx="3124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98" name="Line 33"/>
            <p:cNvSpPr>
              <a:spLocks noChangeShapeType="1"/>
            </p:cNvSpPr>
            <p:nvPr/>
          </p:nvSpPr>
          <p:spPr bwMode="auto">
            <a:xfrm flipV="1">
              <a:off x="4114800" y="5678488"/>
              <a:ext cx="6096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99" name="Text Box 36"/>
            <p:cNvSpPr txBox="1">
              <a:spLocks noChangeArrowheads="1"/>
            </p:cNvSpPr>
            <p:nvPr/>
          </p:nvSpPr>
          <p:spPr bwMode="auto">
            <a:xfrm>
              <a:off x="4648200" y="6135688"/>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DS</a:t>
              </a:r>
            </a:p>
          </p:txBody>
        </p:sp>
        <p:sp>
          <p:nvSpPr>
            <p:cNvPr id="100" name="Text Box 44"/>
            <p:cNvSpPr txBox="1">
              <a:spLocks noChangeArrowheads="1"/>
            </p:cNvSpPr>
            <p:nvPr/>
          </p:nvSpPr>
          <p:spPr bwMode="auto">
            <a:xfrm>
              <a:off x="7239000" y="4114800"/>
              <a:ext cx="9144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CUn</a:t>
              </a:r>
            </a:p>
          </p:txBody>
        </p:sp>
        <p:sp>
          <p:nvSpPr>
            <p:cNvPr id="101" name="Text Box 45"/>
            <p:cNvSpPr txBox="1">
              <a:spLocks noChangeArrowheads="1"/>
            </p:cNvSpPr>
            <p:nvPr/>
          </p:nvSpPr>
          <p:spPr bwMode="auto">
            <a:xfrm>
              <a:off x="7239000" y="5373688"/>
              <a:ext cx="9144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PUn</a:t>
              </a:r>
            </a:p>
          </p:txBody>
        </p:sp>
        <p:sp>
          <p:nvSpPr>
            <p:cNvPr id="102" name="Line 46"/>
            <p:cNvSpPr>
              <a:spLocks noChangeShapeType="1"/>
            </p:cNvSpPr>
            <p:nvPr/>
          </p:nvSpPr>
          <p:spPr bwMode="auto">
            <a:xfrm flipV="1">
              <a:off x="2286000" y="5754688"/>
              <a:ext cx="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03" name="Line 47"/>
            <p:cNvSpPr>
              <a:spLocks noChangeShapeType="1"/>
            </p:cNvSpPr>
            <p:nvPr/>
          </p:nvSpPr>
          <p:spPr bwMode="auto">
            <a:xfrm>
              <a:off x="1295400" y="5754688"/>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04" name="Text Box 48"/>
            <p:cNvSpPr txBox="1">
              <a:spLocks noChangeArrowheads="1"/>
            </p:cNvSpPr>
            <p:nvPr/>
          </p:nvSpPr>
          <p:spPr bwMode="auto">
            <a:xfrm>
              <a:off x="762000" y="6211888"/>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I/O</a:t>
              </a:r>
            </a:p>
          </p:txBody>
        </p:sp>
        <p:sp>
          <p:nvSpPr>
            <p:cNvPr id="105" name="Line 49"/>
            <p:cNvSpPr>
              <a:spLocks noChangeShapeType="1"/>
            </p:cNvSpPr>
            <p:nvPr/>
          </p:nvSpPr>
          <p:spPr bwMode="auto">
            <a:xfrm>
              <a:off x="8153400" y="5602288"/>
              <a:ext cx="457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06" name="Line 50"/>
            <p:cNvSpPr>
              <a:spLocks noChangeShapeType="1"/>
            </p:cNvSpPr>
            <p:nvPr/>
          </p:nvSpPr>
          <p:spPr bwMode="auto">
            <a:xfrm>
              <a:off x="8610600" y="5602288"/>
              <a:ext cx="0" cy="533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07" name="Text Box 51"/>
            <p:cNvSpPr txBox="1">
              <a:spLocks noChangeArrowheads="1"/>
            </p:cNvSpPr>
            <p:nvPr/>
          </p:nvSpPr>
          <p:spPr bwMode="auto">
            <a:xfrm>
              <a:off x="2590800" y="5221288"/>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DS</a:t>
              </a:r>
            </a:p>
          </p:txBody>
        </p:sp>
        <p:sp>
          <p:nvSpPr>
            <p:cNvPr id="108" name="Line 52"/>
            <p:cNvSpPr>
              <a:spLocks noChangeShapeType="1"/>
            </p:cNvSpPr>
            <p:nvPr/>
          </p:nvSpPr>
          <p:spPr bwMode="auto">
            <a:xfrm>
              <a:off x="3581400" y="4611688"/>
              <a:ext cx="0" cy="762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09" name="Line 54"/>
            <p:cNvSpPr>
              <a:spLocks noChangeShapeType="1"/>
            </p:cNvSpPr>
            <p:nvPr/>
          </p:nvSpPr>
          <p:spPr bwMode="auto">
            <a:xfrm>
              <a:off x="3581400" y="3925888"/>
              <a:ext cx="0" cy="228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0" name="Line 55"/>
            <p:cNvSpPr>
              <a:spLocks noChangeShapeType="1"/>
            </p:cNvSpPr>
            <p:nvPr/>
          </p:nvSpPr>
          <p:spPr bwMode="auto">
            <a:xfrm>
              <a:off x="2362200" y="3925888"/>
              <a:ext cx="1219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1" name="Line 56"/>
            <p:cNvSpPr>
              <a:spLocks noChangeShapeType="1"/>
            </p:cNvSpPr>
            <p:nvPr/>
          </p:nvSpPr>
          <p:spPr bwMode="auto">
            <a:xfrm>
              <a:off x="2057400" y="3773488"/>
              <a:ext cx="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2" name="Line 57"/>
            <p:cNvSpPr>
              <a:spLocks noChangeShapeType="1"/>
            </p:cNvSpPr>
            <p:nvPr/>
          </p:nvSpPr>
          <p:spPr bwMode="auto">
            <a:xfrm>
              <a:off x="5181600" y="3773488"/>
              <a:ext cx="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3" name="Text Box 58"/>
            <p:cNvSpPr txBox="1">
              <a:spLocks noChangeArrowheads="1"/>
            </p:cNvSpPr>
            <p:nvPr/>
          </p:nvSpPr>
          <p:spPr bwMode="auto">
            <a:xfrm>
              <a:off x="1752600" y="3849688"/>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4" name="Text Box 59"/>
            <p:cNvSpPr txBox="1">
              <a:spLocks noChangeArrowheads="1"/>
            </p:cNvSpPr>
            <p:nvPr/>
          </p:nvSpPr>
          <p:spPr bwMode="auto">
            <a:xfrm>
              <a:off x="1600200" y="3849688"/>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 name="Text Box 60"/>
            <p:cNvSpPr txBox="1">
              <a:spLocks noChangeArrowheads="1"/>
            </p:cNvSpPr>
            <p:nvPr/>
          </p:nvSpPr>
          <p:spPr bwMode="auto">
            <a:xfrm>
              <a:off x="1447800" y="3849688"/>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6" name="Line 61"/>
            <p:cNvSpPr>
              <a:spLocks noChangeShapeType="1"/>
            </p:cNvSpPr>
            <p:nvPr/>
          </p:nvSpPr>
          <p:spPr bwMode="auto">
            <a:xfrm flipV="1">
              <a:off x="1219200" y="3621088"/>
              <a:ext cx="0" cy="838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7" name="Line 62"/>
            <p:cNvSpPr>
              <a:spLocks noChangeShapeType="1"/>
            </p:cNvSpPr>
            <p:nvPr/>
          </p:nvSpPr>
          <p:spPr bwMode="auto">
            <a:xfrm>
              <a:off x="1219200" y="3621088"/>
              <a:ext cx="647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8" name="Line 63"/>
            <p:cNvSpPr>
              <a:spLocks noChangeShapeType="1"/>
            </p:cNvSpPr>
            <p:nvPr/>
          </p:nvSpPr>
          <p:spPr bwMode="auto">
            <a:xfrm>
              <a:off x="7696200" y="3621088"/>
              <a:ext cx="0" cy="533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9" name="Text Box 64"/>
            <p:cNvSpPr txBox="1">
              <a:spLocks noChangeArrowheads="1"/>
            </p:cNvSpPr>
            <p:nvPr/>
          </p:nvSpPr>
          <p:spPr bwMode="auto">
            <a:xfrm>
              <a:off x="6477000" y="4148138"/>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0" name="Text Box 65"/>
            <p:cNvSpPr txBox="1">
              <a:spLocks noChangeArrowheads="1"/>
            </p:cNvSpPr>
            <p:nvPr/>
          </p:nvSpPr>
          <p:spPr bwMode="auto">
            <a:xfrm>
              <a:off x="6324600" y="4148138"/>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1" name="Text Box 66"/>
            <p:cNvSpPr txBox="1">
              <a:spLocks noChangeArrowheads="1"/>
            </p:cNvSpPr>
            <p:nvPr/>
          </p:nvSpPr>
          <p:spPr bwMode="auto">
            <a:xfrm>
              <a:off x="6172200" y="4148138"/>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2" name="Text Box 67"/>
            <p:cNvSpPr txBox="1">
              <a:spLocks noChangeArrowheads="1"/>
            </p:cNvSpPr>
            <p:nvPr/>
          </p:nvSpPr>
          <p:spPr bwMode="auto">
            <a:xfrm>
              <a:off x="6477000" y="5373688"/>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3" name="Text Box 68"/>
            <p:cNvSpPr txBox="1">
              <a:spLocks noChangeArrowheads="1"/>
            </p:cNvSpPr>
            <p:nvPr/>
          </p:nvSpPr>
          <p:spPr bwMode="auto">
            <a:xfrm>
              <a:off x="6324600" y="5373688"/>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4" name="Text Box 69"/>
            <p:cNvSpPr txBox="1">
              <a:spLocks noChangeArrowheads="1"/>
            </p:cNvSpPr>
            <p:nvPr/>
          </p:nvSpPr>
          <p:spPr bwMode="auto">
            <a:xfrm>
              <a:off x="6172200" y="5373688"/>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5" name="Line 70"/>
            <p:cNvSpPr>
              <a:spLocks noChangeShapeType="1"/>
            </p:cNvSpPr>
            <p:nvPr/>
          </p:nvSpPr>
          <p:spPr bwMode="auto">
            <a:xfrm>
              <a:off x="5105400" y="4611688"/>
              <a:ext cx="0" cy="762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26" name="Text Box 71"/>
            <p:cNvSpPr txBox="1">
              <a:spLocks noChangeArrowheads="1"/>
            </p:cNvSpPr>
            <p:nvPr/>
          </p:nvSpPr>
          <p:spPr bwMode="auto">
            <a:xfrm>
              <a:off x="5105400" y="4764088"/>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IS</a:t>
              </a:r>
            </a:p>
          </p:txBody>
        </p:sp>
        <p:sp>
          <p:nvSpPr>
            <p:cNvPr id="127" name="Text Box 72"/>
            <p:cNvSpPr txBox="1">
              <a:spLocks noChangeArrowheads="1"/>
            </p:cNvSpPr>
            <p:nvPr/>
          </p:nvSpPr>
          <p:spPr bwMode="auto">
            <a:xfrm>
              <a:off x="4038600" y="5221288"/>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DS</a:t>
              </a:r>
            </a:p>
          </p:txBody>
        </p:sp>
        <p:sp>
          <p:nvSpPr>
            <p:cNvPr id="128" name="Line 73"/>
            <p:cNvSpPr>
              <a:spLocks noChangeShapeType="1"/>
            </p:cNvSpPr>
            <p:nvPr/>
          </p:nvSpPr>
          <p:spPr bwMode="auto">
            <a:xfrm flipV="1">
              <a:off x="5638800" y="5678488"/>
              <a:ext cx="381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29" name="Text Box 74"/>
            <p:cNvSpPr txBox="1">
              <a:spLocks noChangeArrowheads="1"/>
            </p:cNvSpPr>
            <p:nvPr/>
          </p:nvSpPr>
          <p:spPr bwMode="auto">
            <a:xfrm>
              <a:off x="5562600" y="5221288"/>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DS</a:t>
              </a:r>
            </a:p>
          </p:txBody>
        </p:sp>
        <p:sp>
          <p:nvSpPr>
            <p:cNvPr id="130" name="Line 75"/>
            <p:cNvSpPr>
              <a:spLocks noChangeShapeType="1"/>
            </p:cNvSpPr>
            <p:nvPr/>
          </p:nvSpPr>
          <p:spPr bwMode="auto">
            <a:xfrm flipV="1">
              <a:off x="6858000" y="5678488"/>
              <a:ext cx="381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Text Box 77"/>
            <p:cNvSpPr txBox="1">
              <a:spLocks noChangeArrowheads="1"/>
            </p:cNvSpPr>
            <p:nvPr/>
          </p:nvSpPr>
          <p:spPr bwMode="auto">
            <a:xfrm>
              <a:off x="762000" y="3925888"/>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IS</a:t>
              </a:r>
            </a:p>
          </p:txBody>
        </p:sp>
        <p:sp>
          <p:nvSpPr>
            <p:cNvPr id="132" name="Text Box 78"/>
            <p:cNvSpPr txBox="1">
              <a:spLocks noChangeArrowheads="1"/>
            </p:cNvSpPr>
            <p:nvPr/>
          </p:nvSpPr>
          <p:spPr bwMode="auto">
            <a:xfrm>
              <a:off x="2362200" y="3925888"/>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IS</a:t>
              </a:r>
            </a:p>
          </p:txBody>
        </p:sp>
        <p:sp>
          <p:nvSpPr>
            <p:cNvPr id="133" name="Text Box 79"/>
            <p:cNvSpPr txBox="1">
              <a:spLocks noChangeArrowheads="1"/>
            </p:cNvSpPr>
            <p:nvPr/>
          </p:nvSpPr>
          <p:spPr bwMode="auto">
            <a:xfrm>
              <a:off x="7696200" y="4764088"/>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IS</a:t>
              </a:r>
            </a:p>
          </p:txBody>
        </p:sp>
        <p:sp>
          <p:nvSpPr>
            <p:cNvPr id="134" name="Line 80"/>
            <p:cNvSpPr>
              <a:spLocks noChangeShapeType="1"/>
            </p:cNvSpPr>
            <p:nvPr/>
          </p:nvSpPr>
          <p:spPr bwMode="auto">
            <a:xfrm>
              <a:off x="7696200" y="4611688"/>
              <a:ext cx="0" cy="762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35649385"/>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1.6 Classification of Computer Architecture</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矩形 10">
            <a:extLst>
              <a:ext uri="{FF2B5EF4-FFF2-40B4-BE49-F238E27FC236}">
                <a16:creationId xmlns:a16="http://schemas.microsoft.com/office/drawing/2014/main" id="{5570CD73-AFD4-6848-B84F-D317B2DFBE04}"/>
              </a:ext>
            </a:extLst>
          </p:cNvPr>
          <p:cNvSpPr/>
          <p:nvPr/>
        </p:nvSpPr>
        <p:spPr>
          <a:xfrm>
            <a:off x="249138" y="1052736"/>
            <a:ext cx="8640959" cy="1058751"/>
          </a:xfrm>
          <a:prstGeom prst="rect">
            <a:avLst/>
          </a:prstGeom>
        </p:spPr>
        <p:txBody>
          <a:bodyPr wrap="square">
            <a:spAutoFit/>
          </a:bodyPr>
          <a:lstStyle/>
          <a:p>
            <a:pPr marL="457200" indent="-457200" algn="just">
              <a:spcAft>
                <a:spcPts val="1200"/>
              </a:spcAft>
              <a:buFont typeface="Wingdings" panose="05000000000000000000" pitchFamily="2" charset="2"/>
              <a:buChar char="u"/>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SIMD (single instruction stream over multiple data stream)</a:t>
            </a:r>
          </a:p>
          <a:p>
            <a:pPr>
              <a:lnSpc>
                <a:spcPct val="100000"/>
              </a:lnSpc>
              <a:spcBef>
                <a:spcPct val="20000"/>
              </a:spcBef>
              <a:buSzTx/>
              <a:buFont typeface="Arial" panose="020B0604020202020204" pitchFamily="34" charset="0"/>
              <a:buNone/>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sp>
        <p:nvSpPr>
          <p:cNvPr id="39" name="Text Box 21"/>
          <p:cNvSpPr txBox="1">
            <a:spLocks noChangeArrowheads="1"/>
          </p:cNvSpPr>
          <p:nvPr/>
        </p:nvSpPr>
        <p:spPr bwMode="auto">
          <a:xfrm>
            <a:off x="2709087" y="3594606"/>
            <a:ext cx="3352800" cy="74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80000"/>
              </a:lnSpc>
              <a:spcBef>
                <a:spcPct val="50000"/>
              </a:spcBef>
              <a:buSzTx/>
              <a:buFont typeface="Arial" panose="020B0604020202020204" pitchFamily="34" charset="0"/>
              <a:buNone/>
            </a:pPr>
            <a:r>
              <a:rPr lang="en-US" altLang="zh-CN" sz="200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PE = Processing Element</a:t>
            </a:r>
          </a:p>
          <a:p>
            <a:pPr>
              <a:lnSpc>
                <a:spcPct val="80000"/>
              </a:lnSpc>
              <a:spcBef>
                <a:spcPct val="50000"/>
              </a:spcBef>
              <a:buSzTx/>
              <a:buFont typeface="Arial" panose="020B0604020202020204" pitchFamily="34" charset="0"/>
              <a:buNone/>
            </a:pPr>
            <a:r>
              <a:rPr lang="en-US" altLang="zh-CN" sz="200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LM = Local Memory</a:t>
            </a:r>
          </a:p>
        </p:txBody>
      </p:sp>
      <p:grpSp>
        <p:nvGrpSpPr>
          <p:cNvPr id="3" name="组合 2"/>
          <p:cNvGrpSpPr/>
          <p:nvPr/>
        </p:nvGrpSpPr>
        <p:grpSpPr>
          <a:xfrm>
            <a:off x="1331640" y="1663700"/>
            <a:ext cx="5334000" cy="1765300"/>
            <a:chOff x="1600200" y="3284538"/>
            <a:chExt cx="5334000" cy="1765300"/>
          </a:xfrm>
        </p:grpSpPr>
        <p:sp>
          <p:nvSpPr>
            <p:cNvPr id="31" name="Text Box 4"/>
            <p:cNvSpPr txBox="1">
              <a:spLocks noChangeArrowheads="1"/>
            </p:cNvSpPr>
            <p:nvPr/>
          </p:nvSpPr>
          <p:spPr bwMode="auto">
            <a:xfrm>
              <a:off x="2133600" y="3970338"/>
              <a:ext cx="7620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CU</a:t>
              </a:r>
            </a:p>
          </p:txBody>
        </p:sp>
        <p:sp>
          <p:nvSpPr>
            <p:cNvPr id="32" name="Text Box 5"/>
            <p:cNvSpPr txBox="1">
              <a:spLocks noChangeArrowheads="1"/>
            </p:cNvSpPr>
            <p:nvPr/>
          </p:nvSpPr>
          <p:spPr bwMode="auto">
            <a:xfrm>
              <a:off x="3733800" y="3284538"/>
              <a:ext cx="9144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PE1</a:t>
              </a:r>
            </a:p>
          </p:txBody>
        </p:sp>
        <p:sp>
          <p:nvSpPr>
            <p:cNvPr id="33" name="Text Box 6"/>
            <p:cNvSpPr txBox="1">
              <a:spLocks noChangeArrowheads="1"/>
            </p:cNvSpPr>
            <p:nvPr/>
          </p:nvSpPr>
          <p:spPr bwMode="auto">
            <a:xfrm>
              <a:off x="5334000" y="3284538"/>
              <a:ext cx="9144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LM1</a:t>
              </a:r>
            </a:p>
          </p:txBody>
        </p:sp>
        <p:sp>
          <p:nvSpPr>
            <p:cNvPr id="34" name="Line 7"/>
            <p:cNvSpPr>
              <a:spLocks noChangeShapeType="1"/>
            </p:cNvSpPr>
            <p:nvPr/>
          </p:nvSpPr>
          <p:spPr bwMode="auto">
            <a:xfrm>
              <a:off x="1600200" y="4198938"/>
              <a:ext cx="5334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5" name="Line 11"/>
            <p:cNvSpPr>
              <a:spLocks noChangeShapeType="1"/>
            </p:cNvSpPr>
            <p:nvPr/>
          </p:nvSpPr>
          <p:spPr bwMode="auto">
            <a:xfrm>
              <a:off x="2895600" y="4198938"/>
              <a:ext cx="457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6" name="Text Box 12"/>
            <p:cNvSpPr txBox="1">
              <a:spLocks noChangeArrowheads="1"/>
            </p:cNvSpPr>
            <p:nvPr/>
          </p:nvSpPr>
          <p:spPr bwMode="auto">
            <a:xfrm>
              <a:off x="2895600" y="3741738"/>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IS</a:t>
              </a:r>
            </a:p>
          </p:txBody>
        </p:sp>
        <p:sp>
          <p:nvSpPr>
            <p:cNvPr id="37" name="Line 13"/>
            <p:cNvSpPr>
              <a:spLocks noChangeShapeType="1"/>
            </p:cNvSpPr>
            <p:nvPr/>
          </p:nvSpPr>
          <p:spPr bwMode="auto">
            <a:xfrm>
              <a:off x="4648200" y="3436938"/>
              <a:ext cx="6858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8" name="Text Box 14"/>
            <p:cNvSpPr txBox="1">
              <a:spLocks noChangeArrowheads="1"/>
            </p:cNvSpPr>
            <p:nvPr/>
          </p:nvSpPr>
          <p:spPr bwMode="auto">
            <a:xfrm>
              <a:off x="4724400" y="3436938"/>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DS</a:t>
              </a:r>
            </a:p>
          </p:txBody>
        </p:sp>
        <p:sp>
          <p:nvSpPr>
            <p:cNvPr id="40" name="Text Box 22"/>
            <p:cNvSpPr txBox="1">
              <a:spLocks noChangeArrowheads="1"/>
            </p:cNvSpPr>
            <p:nvPr/>
          </p:nvSpPr>
          <p:spPr bwMode="auto">
            <a:xfrm>
              <a:off x="4038600" y="3748088"/>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Text Box 23"/>
            <p:cNvSpPr txBox="1">
              <a:spLocks noChangeArrowheads="1"/>
            </p:cNvSpPr>
            <p:nvPr/>
          </p:nvSpPr>
          <p:spPr bwMode="auto">
            <a:xfrm>
              <a:off x="4038600" y="3976688"/>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Text Box 24"/>
            <p:cNvSpPr txBox="1">
              <a:spLocks noChangeArrowheads="1"/>
            </p:cNvSpPr>
            <p:nvPr/>
          </p:nvSpPr>
          <p:spPr bwMode="auto">
            <a:xfrm>
              <a:off x="4038600" y="4205288"/>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Text Box 25"/>
            <p:cNvSpPr txBox="1">
              <a:spLocks noChangeArrowheads="1"/>
            </p:cNvSpPr>
            <p:nvPr/>
          </p:nvSpPr>
          <p:spPr bwMode="auto">
            <a:xfrm>
              <a:off x="3733800" y="4579938"/>
              <a:ext cx="9144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PEn</a:t>
              </a:r>
            </a:p>
          </p:txBody>
        </p:sp>
        <p:sp>
          <p:nvSpPr>
            <p:cNvPr id="44" name="Line 26"/>
            <p:cNvSpPr>
              <a:spLocks noChangeShapeType="1"/>
            </p:cNvSpPr>
            <p:nvPr/>
          </p:nvSpPr>
          <p:spPr bwMode="auto">
            <a:xfrm>
              <a:off x="3352800" y="3513138"/>
              <a:ext cx="0" cy="1295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5" name="Line 27"/>
            <p:cNvSpPr>
              <a:spLocks noChangeShapeType="1"/>
            </p:cNvSpPr>
            <p:nvPr/>
          </p:nvSpPr>
          <p:spPr bwMode="auto">
            <a:xfrm>
              <a:off x="3352800" y="3513138"/>
              <a:ext cx="381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6" name="Line 28"/>
            <p:cNvSpPr>
              <a:spLocks noChangeShapeType="1"/>
            </p:cNvSpPr>
            <p:nvPr/>
          </p:nvSpPr>
          <p:spPr bwMode="auto">
            <a:xfrm>
              <a:off x="3352800" y="4808538"/>
              <a:ext cx="381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7" name="Text Box 29"/>
            <p:cNvSpPr txBox="1">
              <a:spLocks noChangeArrowheads="1"/>
            </p:cNvSpPr>
            <p:nvPr/>
          </p:nvSpPr>
          <p:spPr bwMode="auto">
            <a:xfrm>
              <a:off x="4724400" y="4427538"/>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DS</a:t>
              </a:r>
            </a:p>
          </p:txBody>
        </p:sp>
        <p:sp>
          <p:nvSpPr>
            <p:cNvPr id="48" name="Line 30"/>
            <p:cNvSpPr>
              <a:spLocks noChangeShapeType="1"/>
            </p:cNvSpPr>
            <p:nvPr/>
          </p:nvSpPr>
          <p:spPr bwMode="auto">
            <a:xfrm>
              <a:off x="4648200" y="4884738"/>
              <a:ext cx="6858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9" name="Text Box 31"/>
            <p:cNvSpPr txBox="1">
              <a:spLocks noChangeArrowheads="1"/>
            </p:cNvSpPr>
            <p:nvPr/>
          </p:nvSpPr>
          <p:spPr bwMode="auto">
            <a:xfrm>
              <a:off x="5334000" y="4567238"/>
              <a:ext cx="914400" cy="46384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LMn</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 name="Text Box 32"/>
            <p:cNvSpPr txBox="1">
              <a:spLocks noChangeArrowheads="1"/>
            </p:cNvSpPr>
            <p:nvPr/>
          </p:nvSpPr>
          <p:spPr bwMode="auto">
            <a:xfrm>
              <a:off x="5715000" y="3741738"/>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 name="Text Box 33"/>
            <p:cNvSpPr txBox="1">
              <a:spLocks noChangeArrowheads="1"/>
            </p:cNvSpPr>
            <p:nvPr/>
          </p:nvSpPr>
          <p:spPr bwMode="auto">
            <a:xfrm>
              <a:off x="5715000" y="3970338"/>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Text Box 34"/>
            <p:cNvSpPr txBox="1">
              <a:spLocks noChangeArrowheads="1"/>
            </p:cNvSpPr>
            <p:nvPr/>
          </p:nvSpPr>
          <p:spPr bwMode="auto">
            <a:xfrm>
              <a:off x="5715000" y="4198938"/>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 name="Text Box 35"/>
            <p:cNvSpPr txBox="1">
              <a:spLocks noChangeArrowheads="1"/>
            </p:cNvSpPr>
            <p:nvPr/>
          </p:nvSpPr>
          <p:spPr bwMode="auto">
            <a:xfrm>
              <a:off x="6248400" y="3436938"/>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DS</a:t>
              </a:r>
            </a:p>
          </p:txBody>
        </p:sp>
        <p:sp>
          <p:nvSpPr>
            <p:cNvPr id="54" name="Line 36"/>
            <p:cNvSpPr>
              <a:spLocks noChangeShapeType="1"/>
            </p:cNvSpPr>
            <p:nvPr/>
          </p:nvSpPr>
          <p:spPr bwMode="auto">
            <a:xfrm>
              <a:off x="6248400" y="3436938"/>
              <a:ext cx="6858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5" name="Text Box 37"/>
            <p:cNvSpPr txBox="1">
              <a:spLocks noChangeArrowheads="1"/>
            </p:cNvSpPr>
            <p:nvPr/>
          </p:nvSpPr>
          <p:spPr bwMode="auto">
            <a:xfrm>
              <a:off x="6248400" y="4427538"/>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DS</a:t>
              </a:r>
            </a:p>
          </p:txBody>
        </p:sp>
        <p:sp>
          <p:nvSpPr>
            <p:cNvPr id="56" name="Line 38"/>
            <p:cNvSpPr>
              <a:spLocks noChangeShapeType="1"/>
            </p:cNvSpPr>
            <p:nvPr/>
          </p:nvSpPr>
          <p:spPr bwMode="auto">
            <a:xfrm>
              <a:off x="6248400" y="4884738"/>
              <a:ext cx="6858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pic>
        <p:nvPicPr>
          <p:cNvPr id="4" name="图片 3">
            <a:extLst>
              <a:ext uri="{FF2B5EF4-FFF2-40B4-BE49-F238E27FC236}">
                <a16:creationId xmlns:a16="http://schemas.microsoft.com/office/drawing/2014/main" id="{62BF200E-8D35-2946-D5CB-3D41A2F79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370" y="4352275"/>
            <a:ext cx="5309260" cy="2482327"/>
          </a:xfrm>
          <a:prstGeom prst="rect">
            <a:avLst/>
          </a:prstGeom>
        </p:spPr>
      </p:pic>
    </p:spTree>
    <p:extLst>
      <p:ext uri="{BB962C8B-B14F-4D97-AF65-F5344CB8AC3E}">
        <p14:creationId xmlns:p14="http://schemas.microsoft.com/office/powerpoint/2010/main" val="3874386026"/>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789396D-47FF-59F8-6992-A203C751BD45}"/>
              </a:ext>
            </a:extLst>
          </p:cNvPr>
          <p:cNvPicPr>
            <a:picLocks noChangeAspect="1"/>
          </p:cNvPicPr>
          <p:nvPr/>
        </p:nvPicPr>
        <p:blipFill>
          <a:blip r:embed="rId2"/>
          <a:stretch>
            <a:fillRect/>
          </a:stretch>
        </p:blipFill>
        <p:spPr>
          <a:xfrm>
            <a:off x="-1774" y="173771"/>
            <a:ext cx="9144000" cy="3255229"/>
          </a:xfrm>
          <a:prstGeom prst="rect">
            <a:avLst/>
          </a:prstGeom>
        </p:spPr>
      </p:pic>
      <p:pic>
        <p:nvPicPr>
          <p:cNvPr id="7" name="图片 6">
            <a:extLst>
              <a:ext uri="{FF2B5EF4-FFF2-40B4-BE49-F238E27FC236}">
                <a16:creationId xmlns:a16="http://schemas.microsoft.com/office/drawing/2014/main" id="{C8F4249E-1A8C-9601-F028-9AD6DF1D40B1}"/>
              </a:ext>
            </a:extLst>
          </p:cNvPr>
          <p:cNvPicPr>
            <a:picLocks noChangeAspect="1"/>
          </p:cNvPicPr>
          <p:nvPr/>
        </p:nvPicPr>
        <p:blipFill>
          <a:blip r:embed="rId3"/>
          <a:stretch>
            <a:fillRect/>
          </a:stretch>
        </p:blipFill>
        <p:spPr>
          <a:xfrm>
            <a:off x="107504" y="3479026"/>
            <a:ext cx="8928992" cy="3205203"/>
          </a:xfrm>
          <a:prstGeom prst="rect">
            <a:avLst/>
          </a:prstGeom>
        </p:spPr>
      </p:pic>
    </p:spTree>
    <p:extLst>
      <p:ext uri="{BB962C8B-B14F-4D97-AF65-F5344CB8AC3E}">
        <p14:creationId xmlns:p14="http://schemas.microsoft.com/office/powerpoint/2010/main" val="28595033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1.6 Classification of Computer Architecture</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矩形 10">
            <a:extLst>
              <a:ext uri="{FF2B5EF4-FFF2-40B4-BE49-F238E27FC236}">
                <a16:creationId xmlns:a16="http://schemas.microsoft.com/office/drawing/2014/main" id="{5570CD73-AFD4-6848-B84F-D317B2DFBE04}"/>
              </a:ext>
            </a:extLst>
          </p:cNvPr>
          <p:cNvSpPr/>
          <p:nvPr/>
        </p:nvSpPr>
        <p:spPr>
          <a:xfrm>
            <a:off x="249138" y="1052736"/>
            <a:ext cx="8640959" cy="1058751"/>
          </a:xfrm>
          <a:prstGeom prst="rect">
            <a:avLst/>
          </a:prstGeom>
        </p:spPr>
        <p:txBody>
          <a:bodyPr wrap="square">
            <a:spAutoFit/>
          </a:bodyPr>
          <a:lstStyle/>
          <a:p>
            <a:pPr marL="457200" indent="-457200" algn="just">
              <a:spcAft>
                <a:spcPts val="1200"/>
              </a:spcAft>
              <a:buFont typeface="Wingdings" panose="05000000000000000000" pitchFamily="2" charset="2"/>
              <a:buChar char="u"/>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MIMD (multiple instruction multiple data streams)</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00000"/>
              </a:lnSpc>
              <a:spcBef>
                <a:spcPct val="20000"/>
              </a:spcBef>
              <a:buSzTx/>
              <a:buFont typeface="Arial" panose="020B0604020202020204" pitchFamily="34" charset="0"/>
              <a:buNone/>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sp>
        <p:nvSpPr>
          <p:cNvPr id="62" name="Text Box 12"/>
          <p:cNvSpPr txBox="1">
            <a:spLocks noChangeArrowheads="1"/>
          </p:cNvSpPr>
          <p:nvPr/>
        </p:nvSpPr>
        <p:spPr bwMode="auto">
          <a:xfrm>
            <a:off x="1143000" y="5169893"/>
            <a:ext cx="28194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8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CU = Control Unit</a:t>
            </a:r>
          </a:p>
          <a:p>
            <a:pPr>
              <a:lnSpc>
                <a:spcPct val="8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PU = Processing Unit</a:t>
            </a:r>
          </a:p>
          <a:p>
            <a:pPr>
              <a:lnSpc>
                <a:spcPct val="8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MU = Memory Unit</a:t>
            </a:r>
          </a:p>
        </p:txBody>
      </p:sp>
      <p:grpSp>
        <p:nvGrpSpPr>
          <p:cNvPr id="2" name="组合 1"/>
          <p:cNvGrpSpPr/>
          <p:nvPr/>
        </p:nvGrpSpPr>
        <p:grpSpPr>
          <a:xfrm>
            <a:off x="1407317" y="2111487"/>
            <a:ext cx="6324600" cy="2597446"/>
            <a:chOff x="1371600" y="2246313"/>
            <a:chExt cx="6324600" cy="2597446"/>
          </a:xfrm>
        </p:grpSpPr>
        <p:sp>
          <p:nvSpPr>
            <p:cNvPr id="57" name="Text Box 4"/>
            <p:cNvSpPr txBox="1">
              <a:spLocks noChangeArrowheads="1"/>
            </p:cNvSpPr>
            <p:nvPr/>
          </p:nvSpPr>
          <p:spPr bwMode="auto">
            <a:xfrm>
              <a:off x="2514600" y="2627313"/>
              <a:ext cx="7620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CU</a:t>
              </a:r>
            </a:p>
          </p:txBody>
        </p:sp>
        <p:sp>
          <p:nvSpPr>
            <p:cNvPr id="58" name="Text Box 5"/>
            <p:cNvSpPr txBox="1">
              <a:spLocks noChangeArrowheads="1"/>
            </p:cNvSpPr>
            <p:nvPr/>
          </p:nvSpPr>
          <p:spPr bwMode="auto">
            <a:xfrm>
              <a:off x="4114800" y="2627313"/>
              <a:ext cx="9144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PU1</a:t>
              </a:r>
            </a:p>
          </p:txBody>
        </p:sp>
        <p:sp>
          <p:nvSpPr>
            <p:cNvPr id="59" name="Text Box 9"/>
            <p:cNvSpPr txBox="1">
              <a:spLocks noChangeArrowheads="1"/>
            </p:cNvSpPr>
            <p:nvPr/>
          </p:nvSpPr>
          <p:spPr bwMode="auto">
            <a:xfrm>
              <a:off x="3429000" y="2855913"/>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dirty="0">
                  <a:latin typeface="Times New Roman" panose="02020603050405020304" pitchFamily="18" charset="0"/>
                  <a:ea typeface="宋体" panose="02010600030101010101" pitchFamily="2" charset="-122"/>
                  <a:cs typeface="Times New Roman" panose="02020603050405020304" pitchFamily="18" charset="0"/>
                </a:rPr>
                <a:t>IS</a:t>
              </a:r>
            </a:p>
          </p:txBody>
        </p:sp>
        <p:sp>
          <p:nvSpPr>
            <p:cNvPr id="60" name="Line 10"/>
            <p:cNvSpPr>
              <a:spLocks noChangeShapeType="1"/>
            </p:cNvSpPr>
            <p:nvPr/>
          </p:nvSpPr>
          <p:spPr bwMode="auto">
            <a:xfrm>
              <a:off x="5029200" y="2751138"/>
              <a:ext cx="6858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1" name="Text Box 11"/>
            <p:cNvSpPr txBox="1">
              <a:spLocks noChangeArrowheads="1"/>
            </p:cNvSpPr>
            <p:nvPr/>
          </p:nvSpPr>
          <p:spPr bwMode="auto">
            <a:xfrm>
              <a:off x="5105400" y="2751138"/>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DS</a:t>
              </a:r>
            </a:p>
          </p:txBody>
        </p:sp>
        <p:sp>
          <p:nvSpPr>
            <p:cNvPr id="63" name="Text Box 13"/>
            <p:cNvSpPr txBox="1">
              <a:spLocks noChangeArrowheads="1"/>
            </p:cNvSpPr>
            <p:nvPr/>
          </p:nvSpPr>
          <p:spPr bwMode="auto">
            <a:xfrm>
              <a:off x="4419600" y="3062288"/>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4" name="Text Box 14"/>
            <p:cNvSpPr txBox="1">
              <a:spLocks noChangeArrowheads="1"/>
            </p:cNvSpPr>
            <p:nvPr/>
          </p:nvSpPr>
          <p:spPr bwMode="auto">
            <a:xfrm>
              <a:off x="4419600" y="3290888"/>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5" name="Text Box 15"/>
            <p:cNvSpPr txBox="1">
              <a:spLocks noChangeArrowheads="1"/>
            </p:cNvSpPr>
            <p:nvPr/>
          </p:nvSpPr>
          <p:spPr bwMode="auto">
            <a:xfrm>
              <a:off x="4419600" y="3519488"/>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6" name="Text Box 16"/>
            <p:cNvSpPr txBox="1">
              <a:spLocks noChangeArrowheads="1"/>
            </p:cNvSpPr>
            <p:nvPr/>
          </p:nvSpPr>
          <p:spPr bwMode="auto">
            <a:xfrm>
              <a:off x="4114800" y="3894138"/>
              <a:ext cx="9144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PUn</a:t>
              </a:r>
            </a:p>
          </p:txBody>
        </p:sp>
        <p:sp>
          <p:nvSpPr>
            <p:cNvPr id="67" name="Line 18"/>
            <p:cNvSpPr>
              <a:spLocks noChangeShapeType="1"/>
            </p:cNvSpPr>
            <p:nvPr/>
          </p:nvSpPr>
          <p:spPr bwMode="auto">
            <a:xfrm>
              <a:off x="3276600" y="2855913"/>
              <a:ext cx="838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8" name="Text Box 20"/>
            <p:cNvSpPr txBox="1">
              <a:spLocks noChangeArrowheads="1"/>
            </p:cNvSpPr>
            <p:nvPr/>
          </p:nvSpPr>
          <p:spPr bwMode="auto">
            <a:xfrm>
              <a:off x="5105400" y="3741738"/>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DS</a:t>
              </a:r>
            </a:p>
          </p:txBody>
        </p:sp>
        <p:sp>
          <p:nvSpPr>
            <p:cNvPr id="69" name="Line 21"/>
            <p:cNvSpPr>
              <a:spLocks noChangeShapeType="1"/>
            </p:cNvSpPr>
            <p:nvPr/>
          </p:nvSpPr>
          <p:spPr bwMode="auto">
            <a:xfrm>
              <a:off x="5029200" y="4198938"/>
              <a:ext cx="6858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0" name="Text Box 30"/>
            <p:cNvSpPr txBox="1">
              <a:spLocks noChangeArrowheads="1"/>
            </p:cNvSpPr>
            <p:nvPr/>
          </p:nvSpPr>
          <p:spPr bwMode="auto">
            <a:xfrm>
              <a:off x="2514600" y="3910013"/>
              <a:ext cx="7620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CU</a:t>
              </a:r>
            </a:p>
          </p:txBody>
        </p:sp>
        <p:sp>
          <p:nvSpPr>
            <p:cNvPr id="71" name="Line 31"/>
            <p:cNvSpPr>
              <a:spLocks noChangeShapeType="1"/>
            </p:cNvSpPr>
            <p:nvPr/>
          </p:nvSpPr>
          <p:spPr bwMode="auto">
            <a:xfrm>
              <a:off x="1828800" y="3008313"/>
              <a:ext cx="6858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2" name="Text Box 32"/>
            <p:cNvSpPr txBox="1">
              <a:spLocks noChangeArrowheads="1"/>
            </p:cNvSpPr>
            <p:nvPr/>
          </p:nvSpPr>
          <p:spPr bwMode="auto">
            <a:xfrm>
              <a:off x="1371600" y="2703513"/>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I/O</a:t>
              </a:r>
            </a:p>
          </p:txBody>
        </p:sp>
        <p:sp>
          <p:nvSpPr>
            <p:cNvPr id="73" name="Line 33"/>
            <p:cNvSpPr>
              <a:spLocks noChangeShapeType="1"/>
            </p:cNvSpPr>
            <p:nvPr/>
          </p:nvSpPr>
          <p:spPr bwMode="auto">
            <a:xfrm>
              <a:off x="2057400" y="2703513"/>
              <a:ext cx="457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4" name="Line 34"/>
            <p:cNvSpPr>
              <a:spLocks noChangeShapeType="1"/>
            </p:cNvSpPr>
            <p:nvPr/>
          </p:nvSpPr>
          <p:spPr bwMode="auto">
            <a:xfrm>
              <a:off x="1828800" y="3998913"/>
              <a:ext cx="6858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5" name="Text Box 35"/>
            <p:cNvSpPr txBox="1">
              <a:spLocks noChangeArrowheads="1"/>
            </p:cNvSpPr>
            <p:nvPr/>
          </p:nvSpPr>
          <p:spPr bwMode="auto">
            <a:xfrm>
              <a:off x="1371600" y="3694113"/>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I/O</a:t>
              </a:r>
            </a:p>
          </p:txBody>
        </p:sp>
        <p:sp>
          <p:nvSpPr>
            <p:cNvPr id="76" name="Line 36"/>
            <p:cNvSpPr>
              <a:spLocks noChangeShapeType="1"/>
            </p:cNvSpPr>
            <p:nvPr/>
          </p:nvSpPr>
          <p:spPr bwMode="auto">
            <a:xfrm>
              <a:off x="2057400" y="4303713"/>
              <a:ext cx="457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Text Box 37"/>
            <p:cNvSpPr txBox="1">
              <a:spLocks noChangeArrowheads="1"/>
            </p:cNvSpPr>
            <p:nvPr/>
          </p:nvSpPr>
          <p:spPr bwMode="auto">
            <a:xfrm>
              <a:off x="5791200" y="2398713"/>
              <a:ext cx="1371600" cy="211296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a:lnSpc>
                  <a:spcPct val="100000"/>
                </a:lnSpc>
                <a:spcBef>
                  <a:spcPct val="50000"/>
                </a:spcBef>
                <a:buSzTx/>
                <a:buFont typeface="Arial" panose="020B0604020202020204" pitchFamily="34" charset="0"/>
                <a:buNone/>
              </a:pPr>
              <a:r>
                <a:rPr lang="en-US" altLang="zh-CN">
                  <a:latin typeface="Times New Roman" panose="02020603050405020304" pitchFamily="18" charset="0"/>
                  <a:ea typeface="宋体" panose="02010600030101010101" pitchFamily="2" charset="-122"/>
                  <a:cs typeface="Times New Roman" panose="02020603050405020304" pitchFamily="18" charset="0"/>
                </a:rPr>
                <a:t>Shared</a:t>
              </a:r>
            </a:p>
            <a:p>
              <a:pPr>
                <a:lnSpc>
                  <a:spcPct val="100000"/>
                </a:lnSpc>
                <a:spcBef>
                  <a:spcPct val="50000"/>
                </a:spcBef>
                <a:buSzTx/>
                <a:buFont typeface="Arial" panose="020B0604020202020204" pitchFamily="34" charset="0"/>
                <a:buNone/>
              </a:pPr>
              <a:r>
                <a:rPr lang="en-US" altLang="zh-CN">
                  <a:latin typeface="Times New Roman" panose="02020603050405020304" pitchFamily="18" charset="0"/>
                  <a:ea typeface="宋体" panose="02010600030101010101" pitchFamily="2" charset="-122"/>
                  <a:cs typeface="Times New Roman" panose="02020603050405020304" pitchFamily="18" charset="0"/>
                </a:rPr>
                <a:t>Memory</a:t>
              </a:r>
            </a:p>
            <a:p>
              <a:pPr>
                <a:lnSpc>
                  <a:spcPct val="100000"/>
                </a:lnSpc>
                <a:spcBef>
                  <a:spcPct val="50000"/>
                </a:spcBef>
                <a:buSzTx/>
                <a:buFont typeface="Arial" panose="020B0604020202020204" pitchFamily="34" charset="0"/>
                <a:buNone/>
              </a:pPr>
              <a:endParaRPr lang="en-US"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Line 38"/>
            <p:cNvSpPr>
              <a:spLocks noChangeShapeType="1"/>
            </p:cNvSpPr>
            <p:nvPr/>
          </p:nvSpPr>
          <p:spPr bwMode="auto">
            <a:xfrm>
              <a:off x="2057400" y="2246313"/>
              <a:ext cx="0" cy="457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9" name="Line 39"/>
            <p:cNvSpPr>
              <a:spLocks noChangeShapeType="1"/>
            </p:cNvSpPr>
            <p:nvPr/>
          </p:nvSpPr>
          <p:spPr bwMode="auto">
            <a:xfrm>
              <a:off x="2057400" y="4303713"/>
              <a:ext cx="0" cy="457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0" name="Line 40"/>
            <p:cNvSpPr>
              <a:spLocks noChangeShapeType="1"/>
            </p:cNvSpPr>
            <p:nvPr/>
          </p:nvSpPr>
          <p:spPr bwMode="auto">
            <a:xfrm>
              <a:off x="2057400" y="4760913"/>
              <a:ext cx="5638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1" name="Line 41"/>
            <p:cNvSpPr>
              <a:spLocks noChangeShapeType="1"/>
            </p:cNvSpPr>
            <p:nvPr/>
          </p:nvSpPr>
          <p:spPr bwMode="auto">
            <a:xfrm>
              <a:off x="2057400" y="2246313"/>
              <a:ext cx="5638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2" name="Line 42"/>
            <p:cNvSpPr>
              <a:spLocks noChangeShapeType="1"/>
            </p:cNvSpPr>
            <p:nvPr/>
          </p:nvSpPr>
          <p:spPr bwMode="auto">
            <a:xfrm>
              <a:off x="7696200" y="2246313"/>
              <a:ext cx="0" cy="457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3" name="Line 43"/>
            <p:cNvSpPr>
              <a:spLocks noChangeShapeType="1"/>
            </p:cNvSpPr>
            <p:nvPr/>
          </p:nvSpPr>
          <p:spPr bwMode="auto">
            <a:xfrm>
              <a:off x="7696200" y="4303713"/>
              <a:ext cx="0" cy="457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4" name="Line 44"/>
            <p:cNvSpPr>
              <a:spLocks noChangeShapeType="1"/>
            </p:cNvSpPr>
            <p:nvPr/>
          </p:nvSpPr>
          <p:spPr bwMode="auto">
            <a:xfrm flipH="1">
              <a:off x="7162800" y="2703513"/>
              <a:ext cx="53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5" name="Line 45"/>
            <p:cNvSpPr>
              <a:spLocks noChangeShapeType="1"/>
            </p:cNvSpPr>
            <p:nvPr/>
          </p:nvSpPr>
          <p:spPr bwMode="auto">
            <a:xfrm flipH="1">
              <a:off x="7162800" y="4303713"/>
              <a:ext cx="53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6" name="Line 46"/>
            <p:cNvSpPr>
              <a:spLocks noChangeShapeType="1"/>
            </p:cNvSpPr>
            <p:nvPr/>
          </p:nvSpPr>
          <p:spPr bwMode="auto">
            <a:xfrm>
              <a:off x="3276600" y="4227513"/>
              <a:ext cx="838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87" name="Text Box 47"/>
            <p:cNvSpPr txBox="1">
              <a:spLocks noChangeArrowheads="1"/>
            </p:cNvSpPr>
            <p:nvPr/>
          </p:nvSpPr>
          <p:spPr bwMode="auto">
            <a:xfrm>
              <a:off x="3429000" y="3770313"/>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IS</a:t>
              </a:r>
            </a:p>
          </p:txBody>
        </p:sp>
        <p:sp>
          <p:nvSpPr>
            <p:cNvPr id="88" name="Text Box 48"/>
            <p:cNvSpPr txBox="1">
              <a:spLocks noChangeArrowheads="1"/>
            </p:cNvSpPr>
            <p:nvPr/>
          </p:nvSpPr>
          <p:spPr bwMode="auto">
            <a:xfrm>
              <a:off x="2057400" y="2246313"/>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IS</a:t>
              </a:r>
            </a:p>
          </p:txBody>
        </p:sp>
        <p:sp>
          <p:nvSpPr>
            <p:cNvPr id="89" name="Text Box 49"/>
            <p:cNvSpPr txBox="1">
              <a:spLocks noChangeArrowheads="1"/>
            </p:cNvSpPr>
            <p:nvPr/>
          </p:nvSpPr>
          <p:spPr bwMode="auto">
            <a:xfrm>
              <a:off x="2057400" y="4379913"/>
              <a:ext cx="6096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rPr>
                <a:t>IS</a:t>
              </a:r>
            </a:p>
          </p:txBody>
        </p:sp>
        <p:sp>
          <p:nvSpPr>
            <p:cNvPr id="90" name="Text Box 54"/>
            <p:cNvSpPr txBox="1">
              <a:spLocks noChangeArrowheads="1"/>
            </p:cNvSpPr>
            <p:nvPr/>
          </p:nvSpPr>
          <p:spPr bwMode="auto">
            <a:xfrm>
              <a:off x="2743200" y="3078163"/>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1" name="Text Box 55"/>
            <p:cNvSpPr txBox="1">
              <a:spLocks noChangeArrowheads="1"/>
            </p:cNvSpPr>
            <p:nvPr/>
          </p:nvSpPr>
          <p:spPr bwMode="auto">
            <a:xfrm>
              <a:off x="2743200" y="3306763"/>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2" name="Text Box 56"/>
            <p:cNvSpPr txBox="1">
              <a:spLocks noChangeArrowheads="1"/>
            </p:cNvSpPr>
            <p:nvPr/>
          </p:nvSpPr>
          <p:spPr bwMode="auto">
            <a:xfrm>
              <a:off x="2743200" y="3535363"/>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3" name="Text Box 57"/>
            <p:cNvSpPr txBox="1">
              <a:spLocks noChangeArrowheads="1"/>
            </p:cNvSpPr>
            <p:nvPr/>
          </p:nvSpPr>
          <p:spPr bwMode="auto">
            <a:xfrm>
              <a:off x="7391400" y="3078163"/>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4" name="Text Box 58"/>
            <p:cNvSpPr txBox="1">
              <a:spLocks noChangeArrowheads="1"/>
            </p:cNvSpPr>
            <p:nvPr/>
          </p:nvSpPr>
          <p:spPr bwMode="auto">
            <a:xfrm>
              <a:off x="7391400" y="3306763"/>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5" name="Text Box 59"/>
            <p:cNvSpPr txBox="1">
              <a:spLocks noChangeArrowheads="1"/>
            </p:cNvSpPr>
            <p:nvPr/>
          </p:nvSpPr>
          <p:spPr bwMode="auto">
            <a:xfrm>
              <a:off x="7391400" y="3535363"/>
              <a:ext cx="152400" cy="39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b="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b="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96" name="Text Box 60"/>
          <p:cNvSpPr txBox="1">
            <a:spLocks noChangeArrowheads="1"/>
          </p:cNvSpPr>
          <p:nvPr/>
        </p:nvSpPr>
        <p:spPr bwMode="auto">
          <a:xfrm>
            <a:off x="5059040" y="5157192"/>
            <a:ext cx="3429000" cy="74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8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IS = Instruction Stream</a:t>
            </a:r>
          </a:p>
          <a:p>
            <a:pPr>
              <a:lnSpc>
                <a:spcPct val="8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DS = Data Stream</a:t>
            </a:r>
          </a:p>
        </p:txBody>
      </p:sp>
    </p:spTree>
    <p:extLst>
      <p:ext uri="{BB962C8B-B14F-4D97-AF65-F5344CB8AC3E}">
        <p14:creationId xmlns:p14="http://schemas.microsoft.com/office/powerpoint/2010/main" val="227811775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1.6 Classification of Computer Architecture</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矩形 10">
            <a:extLst>
              <a:ext uri="{FF2B5EF4-FFF2-40B4-BE49-F238E27FC236}">
                <a16:creationId xmlns:a16="http://schemas.microsoft.com/office/drawing/2014/main" id="{5570CD73-AFD4-6848-B84F-D317B2DFBE04}"/>
              </a:ext>
            </a:extLst>
          </p:cNvPr>
          <p:cNvSpPr/>
          <p:nvPr/>
        </p:nvSpPr>
        <p:spPr>
          <a:xfrm>
            <a:off x="249138" y="1412776"/>
            <a:ext cx="8640959" cy="3582519"/>
          </a:xfrm>
          <a:prstGeom prst="rect">
            <a:avLst/>
          </a:prstGeom>
        </p:spPr>
        <p:txBody>
          <a:bodyPr wrap="square">
            <a:spAutoFit/>
          </a:bodyPr>
          <a:lstStyle/>
          <a:p>
            <a:pPr marL="457200" indent="-457200" algn="just">
              <a:spcAft>
                <a:spcPts val="1200"/>
              </a:spcAf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Most parallel computers built in the past assumed the MIMD model for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general-purpose computations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marL="457200" indent="-457200" algn="just">
              <a:spcAft>
                <a:spcPts val="1200"/>
              </a:spcAf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SIMD and MISD models are more suitable for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special-purpose computations</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marL="457200" indent="-457200" algn="just">
              <a:spcAft>
                <a:spcPts val="1200"/>
              </a:spcAf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 this reason, MIMD is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most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popular model, SIMD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next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and MISD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least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popular model being applied in commercial machines.</a:t>
            </a:r>
          </a:p>
          <a:p>
            <a:pPr>
              <a:lnSpc>
                <a:spcPct val="100000"/>
              </a:lnSpc>
              <a:spcBef>
                <a:spcPct val="20000"/>
              </a:spcBef>
              <a:buSzTx/>
              <a:buFont typeface="Arial" panose="020B0604020202020204" pitchFamily="34" charset="0"/>
              <a:buNone/>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spTree>
    <p:extLst>
      <p:ext uri="{BB962C8B-B14F-4D97-AF65-F5344CB8AC3E}">
        <p14:creationId xmlns:p14="http://schemas.microsoft.com/office/powerpoint/2010/main" val="373752285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749925" cy="479425"/>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1.1 Layers of Computer systems</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4644008" y="1340768"/>
            <a:ext cx="4125335" cy="4729816"/>
            <a:chOff x="4788024" y="1340768"/>
            <a:chExt cx="4125335" cy="4729816"/>
          </a:xfrm>
        </p:grpSpPr>
        <p:sp>
          <p:nvSpPr>
            <p:cNvPr id="20483" name="Text Box 7"/>
            <p:cNvSpPr txBox="1">
              <a:spLocks noChangeArrowheads="1"/>
            </p:cNvSpPr>
            <p:nvPr/>
          </p:nvSpPr>
          <p:spPr bwMode="auto">
            <a:xfrm>
              <a:off x="4788024" y="1340768"/>
              <a:ext cx="4104455" cy="40229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Application Language Machine M5</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4" name="Text Box 8"/>
            <p:cNvSpPr txBox="1">
              <a:spLocks noChangeArrowheads="1"/>
            </p:cNvSpPr>
            <p:nvPr/>
          </p:nvSpPr>
          <p:spPr bwMode="auto">
            <a:xfrm>
              <a:off x="4792785" y="2205955"/>
              <a:ext cx="4101473" cy="40229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High-Level Language Machine M4</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5" name="Text Box 9"/>
            <p:cNvSpPr txBox="1">
              <a:spLocks noChangeArrowheads="1"/>
            </p:cNvSpPr>
            <p:nvPr/>
          </p:nvSpPr>
          <p:spPr bwMode="auto">
            <a:xfrm>
              <a:off x="4788024" y="3075905"/>
              <a:ext cx="4104455" cy="40229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Assembly Language Machine M3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6" name="Text Box 10"/>
            <p:cNvSpPr txBox="1">
              <a:spLocks noChangeArrowheads="1"/>
            </p:cNvSpPr>
            <p:nvPr/>
          </p:nvSpPr>
          <p:spPr bwMode="auto">
            <a:xfrm>
              <a:off x="4788024" y="3939505"/>
              <a:ext cx="4104455" cy="40229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Operating System Machine M2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7" name="Text Box 11"/>
            <p:cNvSpPr txBox="1">
              <a:spLocks noChangeArrowheads="1"/>
            </p:cNvSpPr>
            <p:nvPr/>
          </p:nvSpPr>
          <p:spPr bwMode="auto">
            <a:xfrm>
              <a:off x="4788024" y="4804693"/>
              <a:ext cx="4104455" cy="402291"/>
            </a:xfrm>
            <a:prstGeom prst="rect">
              <a:avLst/>
            </a:prstGeom>
            <a:solidFill>
              <a:srgbClr val="92D050"/>
            </a:solidFill>
            <a:ln w="12700">
              <a:solidFill>
                <a:schemeClr val="tx1"/>
              </a:solidFill>
              <a:miter lim="800000"/>
              <a:headEnd/>
              <a:tailEnd/>
            </a:ln>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Conventional Machine M1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8" name="Text Box 12"/>
            <p:cNvSpPr txBox="1">
              <a:spLocks noChangeArrowheads="1"/>
            </p:cNvSpPr>
            <p:nvPr/>
          </p:nvSpPr>
          <p:spPr bwMode="auto">
            <a:xfrm>
              <a:off x="4788025" y="5668293"/>
              <a:ext cx="4125334" cy="402291"/>
            </a:xfrm>
            <a:prstGeom prst="rect">
              <a:avLst/>
            </a:prstGeom>
            <a:noFill/>
            <a:ln w="12700">
              <a:solidFill>
                <a:schemeClr val="tx1"/>
              </a:solidFill>
              <a:miter lim="800000"/>
              <a:headEnd/>
              <a:tailEnd/>
            </a:ln>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Microprogram Machine M0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90" name="下箭头 2"/>
            <p:cNvSpPr>
              <a:spLocks noChangeArrowheads="1"/>
            </p:cNvSpPr>
            <p:nvPr/>
          </p:nvSpPr>
          <p:spPr bwMode="auto">
            <a:xfrm>
              <a:off x="6804248" y="1743059"/>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1" name="下箭头 20"/>
            <p:cNvSpPr>
              <a:spLocks noChangeArrowheads="1"/>
            </p:cNvSpPr>
            <p:nvPr/>
          </p:nvSpPr>
          <p:spPr bwMode="auto">
            <a:xfrm>
              <a:off x="6805835" y="2601897"/>
              <a:ext cx="378905"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2" name="下箭头 21"/>
            <p:cNvSpPr>
              <a:spLocks noChangeArrowheads="1"/>
            </p:cNvSpPr>
            <p:nvPr/>
          </p:nvSpPr>
          <p:spPr bwMode="auto">
            <a:xfrm>
              <a:off x="6804248" y="3486134"/>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3" name="下箭头 22"/>
            <p:cNvSpPr>
              <a:spLocks noChangeArrowheads="1"/>
            </p:cNvSpPr>
            <p:nvPr/>
          </p:nvSpPr>
          <p:spPr bwMode="auto">
            <a:xfrm>
              <a:off x="6804248" y="4330684"/>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4" name="下箭头 23"/>
            <p:cNvSpPr>
              <a:spLocks noChangeArrowheads="1"/>
            </p:cNvSpPr>
            <p:nvPr/>
          </p:nvSpPr>
          <p:spPr bwMode="auto">
            <a:xfrm>
              <a:off x="6804248" y="5195872"/>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grpSp>
      <p:sp>
        <p:nvSpPr>
          <p:cNvPr id="3" name="矩形 2"/>
          <p:cNvSpPr/>
          <p:nvPr/>
        </p:nvSpPr>
        <p:spPr>
          <a:xfrm>
            <a:off x="234157" y="1340768"/>
            <a:ext cx="4265835" cy="4339650"/>
          </a:xfrm>
          <a:prstGeom prst="rect">
            <a:avLst/>
          </a:prstGeom>
        </p:spPr>
        <p:txBody>
          <a:bodyPr wrap="square">
            <a:spAutoFit/>
          </a:bodyPr>
          <a:lstStyle/>
          <a:p>
            <a:pPr algn="just">
              <a:lnSpc>
                <a:spcPct val="100000"/>
              </a:lnSpc>
              <a:spcBef>
                <a:spcPct val="50000"/>
              </a:spcBef>
              <a:buSzTx/>
              <a:buFont typeface="Arial" panose="020B0604020202020204" pitchFamily="34" charset="0"/>
              <a:buNone/>
            </a:pPr>
            <a:r>
              <a:rPr lang="en-US" altLang="zh-CN" dirty="0">
                <a:solidFill>
                  <a:srgbClr val="800000"/>
                </a:solidFill>
                <a:latin typeface="Times New Roman" panose="02020603050405020304" pitchFamily="18" charset="0"/>
                <a:ea typeface="宋体" panose="02010600030101010101" pitchFamily="2" charset="-122"/>
              </a:rPr>
              <a:t>M1 </a:t>
            </a:r>
            <a:r>
              <a:rPr lang="zh-CN" altLang="en-US" dirty="0">
                <a:solidFill>
                  <a:srgbClr val="800000"/>
                </a:solidFill>
                <a:latin typeface="Times New Roman" panose="02020603050405020304" pitchFamily="18" charset="0"/>
                <a:ea typeface="宋体" panose="02010600030101010101" pitchFamily="2" charset="-122"/>
              </a:rPr>
              <a:t>传统机</a:t>
            </a:r>
            <a:endParaRPr lang="en-US" altLang="zh-CN" dirty="0">
              <a:solidFill>
                <a:srgbClr val="800000"/>
              </a:solidFill>
              <a:latin typeface="Times New Roman" panose="02020603050405020304" pitchFamily="18" charset="0"/>
              <a:ea typeface="宋体" panose="02010600030101010101" pitchFamily="2" charset="-122"/>
            </a:endParaRPr>
          </a:p>
          <a:p>
            <a:pPr algn="just">
              <a:lnSpc>
                <a:spcPct val="100000"/>
              </a:lnSpc>
              <a:spcBef>
                <a:spcPct val="50000"/>
              </a:spcBef>
              <a:buSzTx/>
              <a:buFont typeface="Arial" panose="020B0604020202020204" pitchFamily="34" charset="0"/>
              <a:buNone/>
            </a:pPr>
            <a:r>
              <a:rPr lang="zh-CN" altLang="en-US" dirty="0">
                <a:solidFill>
                  <a:schemeClr val="tx1"/>
                </a:solidFill>
                <a:latin typeface="Times New Roman" panose="02020603050405020304" pitchFamily="18" charset="0"/>
                <a:ea typeface="宋体" panose="02010600030101010101" pitchFamily="2" charset="-122"/>
              </a:rPr>
              <a:t>是机器语言程序员眼中所看到的计算机，这一层也称为</a:t>
            </a:r>
            <a:r>
              <a:rPr lang="zh-CN" altLang="en-US" dirty="0">
                <a:solidFill>
                  <a:srgbClr val="800000"/>
                </a:solidFill>
                <a:latin typeface="Times New Roman" panose="02020603050405020304" pitchFamily="18" charset="0"/>
                <a:ea typeface="宋体" panose="02010600030101010101" pitchFamily="2" charset="-122"/>
              </a:rPr>
              <a:t>指令系统层</a:t>
            </a:r>
            <a:r>
              <a:rPr lang="zh-CN" altLang="en-US" dirty="0">
                <a:solidFill>
                  <a:schemeClr val="tx1"/>
                </a:solidFill>
                <a:latin typeface="Times New Roman" panose="02020603050405020304" pitchFamily="18" charset="0"/>
                <a:ea typeface="宋体" panose="02010600030101010101" pitchFamily="2" charset="-122"/>
              </a:rPr>
              <a:t>。主要特征就是指令系统。</a:t>
            </a:r>
            <a:endParaRPr lang="en-US" altLang="zh-CN" dirty="0">
              <a:solidFill>
                <a:schemeClr val="tx1"/>
              </a:solidFill>
              <a:latin typeface="Times New Roman" panose="02020603050405020304" pitchFamily="18" charset="0"/>
              <a:ea typeface="宋体" panose="02010600030101010101" pitchFamily="2" charset="-122"/>
            </a:endParaRPr>
          </a:p>
          <a:p>
            <a:pPr algn="just">
              <a:lnSpc>
                <a:spcPct val="100000"/>
              </a:lnSpc>
              <a:spcBef>
                <a:spcPct val="50000"/>
              </a:spcBef>
              <a:buSzTx/>
              <a:buFont typeface="Arial" panose="020B0604020202020204" pitchFamily="34" charset="0"/>
              <a:buNone/>
            </a:pPr>
            <a:r>
              <a:rPr lang="zh-CN" altLang="en-US" dirty="0">
                <a:solidFill>
                  <a:schemeClr val="tx1"/>
                </a:solidFill>
                <a:latin typeface="Times New Roman" panose="02020603050405020304" pitchFamily="18" charset="0"/>
                <a:ea typeface="宋体" panose="02010600030101010101" pitchFamily="2" charset="-122"/>
              </a:rPr>
              <a:t>指令系统规定了由硬件实现的各种指令功能。</a:t>
            </a:r>
            <a:endParaRPr lang="en-US" altLang="zh-CN" dirty="0">
              <a:solidFill>
                <a:schemeClr val="tx1"/>
              </a:solidFill>
              <a:latin typeface="Times New Roman" panose="02020603050405020304" pitchFamily="18" charset="0"/>
              <a:ea typeface="宋体" panose="02010600030101010101" pitchFamily="2" charset="-122"/>
            </a:endParaRPr>
          </a:p>
          <a:p>
            <a:pPr algn="just">
              <a:lnSpc>
                <a:spcPct val="100000"/>
              </a:lnSpc>
              <a:spcBef>
                <a:spcPct val="50000"/>
              </a:spcBef>
              <a:buSzTx/>
              <a:buFont typeface="Arial" panose="020B0604020202020204" pitchFamily="34" charset="0"/>
              <a:buNone/>
            </a:pPr>
            <a:r>
              <a:rPr lang="zh-CN" altLang="en-US" dirty="0">
                <a:solidFill>
                  <a:schemeClr val="tx1"/>
                </a:solidFill>
                <a:latin typeface="Times New Roman" panose="02020603050405020304" pitchFamily="18" charset="0"/>
                <a:ea typeface="宋体" panose="02010600030101010101" pitchFamily="2" charset="-122"/>
              </a:rPr>
              <a:t>各种源程序必须通过</a:t>
            </a:r>
            <a:r>
              <a:rPr lang="zh-CN" altLang="en-US" dirty="0">
                <a:solidFill>
                  <a:srgbClr val="800000"/>
                </a:solidFill>
                <a:latin typeface="Times New Roman" panose="02020603050405020304" pitchFamily="18" charset="0"/>
                <a:ea typeface="宋体" panose="02010600030101010101" pitchFamily="2" charset="-122"/>
              </a:rPr>
              <a:t>编译</a:t>
            </a:r>
            <a:r>
              <a:rPr lang="zh-CN" altLang="en-US" dirty="0">
                <a:solidFill>
                  <a:schemeClr val="tx1"/>
                </a:solidFill>
                <a:latin typeface="Times New Roman" panose="02020603050405020304" pitchFamily="18" charset="0"/>
                <a:ea typeface="宋体" panose="02010600030101010101" pitchFamily="2" charset="-122"/>
              </a:rPr>
              <a:t>器或者</a:t>
            </a:r>
            <a:r>
              <a:rPr lang="zh-CN" altLang="en-US" dirty="0">
                <a:solidFill>
                  <a:srgbClr val="800000"/>
                </a:solidFill>
                <a:latin typeface="Times New Roman" panose="02020603050405020304" pitchFamily="18" charset="0"/>
                <a:ea typeface="宋体" panose="02010600030101010101" pitchFamily="2" charset="-122"/>
              </a:rPr>
              <a:t>解释</a:t>
            </a:r>
            <a:r>
              <a:rPr lang="zh-CN" altLang="en-US" dirty="0">
                <a:solidFill>
                  <a:schemeClr val="tx1"/>
                </a:solidFill>
                <a:latin typeface="Times New Roman" panose="02020603050405020304" pitchFamily="18" charset="0"/>
                <a:ea typeface="宋体" panose="02010600030101010101" pitchFamily="2" charset="-122"/>
              </a:rPr>
              <a:t>器转换为硬件能够识别与执行的指令序列。</a:t>
            </a:r>
          </a:p>
        </p:txBody>
      </p:sp>
    </p:spTree>
    <p:extLst>
      <p:ext uri="{BB962C8B-B14F-4D97-AF65-F5344CB8AC3E}">
        <p14:creationId xmlns:p14="http://schemas.microsoft.com/office/powerpoint/2010/main" val="210831002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749925" cy="479425"/>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1.1 Layers of Computer systems</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4644008" y="1340768"/>
            <a:ext cx="4125335" cy="4729816"/>
            <a:chOff x="4788024" y="1340768"/>
            <a:chExt cx="4125335" cy="4729816"/>
          </a:xfrm>
        </p:grpSpPr>
        <p:sp>
          <p:nvSpPr>
            <p:cNvPr id="20483" name="Text Box 7"/>
            <p:cNvSpPr txBox="1">
              <a:spLocks noChangeArrowheads="1"/>
            </p:cNvSpPr>
            <p:nvPr/>
          </p:nvSpPr>
          <p:spPr bwMode="auto">
            <a:xfrm>
              <a:off x="4788024" y="1340768"/>
              <a:ext cx="4104455" cy="40229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Application Language Machine M5</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4" name="Text Box 8"/>
            <p:cNvSpPr txBox="1">
              <a:spLocks noChangeArrowheads="1"/>
            </p:cNvSpPr>
            <p:nvPr/>
          </p:nvSpPr>
          <p:spPr bwMode="auto">
            <a:xfrm>
              <a:off x="4792785" y="2205955"/>
              <a:ext cx="4101473" cy="40229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High-Level Language Machine M4</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5" name="Text Box 9"/>
            <p:cNvSpPr txBox="1">
              <a:spLocks noChangeArrowheads="1"/>
            </p:cNvSpPr>
            <p:nvPr/>
          </p:nvSpPr>
          <p:spPr bwMode="auto">
            <a:xfrm>
              <a:off x="4788024" y="3075905"/>
              <a:ext cx="4104455" cy="40229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Assembly Language Machine M3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6" name="Text Box 10"/>
            <p:cNvSpPr txBox="1">
              <a:spLocks noChangeArrowheads="1"/>
            </p:cNvSpPr>
            <p:nvPr/>
          </p:nvSpPr>
          <p:spPr bwMode="auto">
            <a:xfrm>
              <a:off x="4788024" y="3939505"/>
              <a:ext cx="4104455" cy="402291"/>
            </a:xfrm>
            <a:prstGeom prst="rect">
              <a:avLst/>
            </a:prstGeom>
            <a:solidFill>
              <a:srgbClr val="92D050"/>
            </a:solidFill>
            <a:ln w="12700">
              <a:solidFill>
                <a:schemeClr val="tx1"/>
              </a:solidFill>
              <a:miter lim="800000"/>
              <a:headEnd/>
              <a:tailEnd/>
            </a:ln>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Operating System Machine M2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7" name="Text Box 11"/>
            <p:cNvSpPr txBox="1">
              <a:spLocks noChangeArrowheads="1"/>
            </p:cNvSpPr>
            <p:nvPr/>
          </p:nvSpPr>
          <p:spPr bwMode="auto">
            <a:xfrm>
              <a:off x="4788024" y="4804693"/>
              <a:ext cx="4104455" cy="402291"/>
            </a:xfrm>
            <a:prstGeom prst="rect">
              <a:avLst/>
            </a:prstGeom>
            <a:noFill/>
            <a:ln w="12700">
              <a:solidFill>
                <a:schemeClr val="tx1"/>
              </a:solidFill>
              <a:miter lim="800000"/>
              <a:headEnd/>
              <a:tailEnd/>
            </a:ln>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Conventional Machine M1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8" name="Text Box 12"/>
            <p:cNvSpPr txBox="1">
              <a:spLocks noChangeArrowheads="1"/>
            </p:cNvSpPr>
            <p:nvPr/>
          </p:nvSpPr>
          <p:spPr bwMode="auto">
            <a:xfrm>
              <a:off x="4788025" y="5668293"/>
              <a:ext cx="4125334" cy="402291"/>
            </a:xfrm>
            <a:prstGeom prst="rect">
              <a:avLst/>
            </a:prstGeom>
            <a:noFill/>
            <a:ln w="12700">
              <a:solidFill>
                <a:schemeClr val="tx1"/>
              </a:solidFill>
              <a:miter lim="800000"/>
              <a:headEnd/>
              <a:tailEnd/>
            </a:ln>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Microprogram Machine M0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90" name="下箭头 2"/>
            <p:cNvSpPr>
              <a:spLocks noChangeArrowheads="1"/>
            </p:cNvSpPr>
            <p:nvPr/>
          </p:nvSpPr>
          <p:spPr bwMode="auto">
            <a:xfrm>
              <a:off x="6804248" y="1743059"/>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1" name="下箭头 20"/>
            <p:cNvSpPr>
              <a:spLocks noChangeArrowheads="1"/>
            </p:cNvSpPr>
            <p:nvPr/>
          </p:nvSpPr>
          <p:spPr bwMode="auto">
            <a:xfrm>
              <a:off x="6805835" y="2601897"/>
              <a:ext cx="378905"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2" name="下箭头 21"/>
            <p:cNvSpPr>
              <a:spLocks noChangeArrowheads="1"/>
            </p:cNvSpPr>
            <p:nvPr/>
          </p:nvSpPr>
          <p:spPr bwMode="auto">
            <a:xfrm>
              <a:off x="6804248" y="3486134"/>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3" name="下箭头 22"/>
            <p:cNvSpPr>
              <a:spLocks noChangeArrowheads="1"/>
            </p:cNvSpPr>
            <p:nvPr/>
          </p:nvSpPr>
          <p:spPr bwMode="auto">
            <a:xfrm>
              <a:off x="6804248" y="4330684"/>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4" name="下箭头 23"/>
            <p:cNvSpPr>
              <a:spLocks noChangeArrowheads="1"/>
            </p:cNvSpPr>
            <p:nvPr/>
          </p:nvSpPr>
          <p:spPr bwMode="auto">
            <a:xfrm>
              <a:off x="6804248" y="5195872"/>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grpSp>
      <p:sp>
        <p:nvSpPr>
          <p:cNvPr id="3" name="矩形 2"/>
          <p:cNvSpPr/>
          <p:nvPr/>
        </p:nvSpPr>
        <p:spPr>
          <a:xfrm>
            <a:off x="234157" y="1340768"/>
            <a:ext cx="4265835" cy="2308324"/>
          </a:xfrm>
          <a:prstGeom prst="rect">
            <a:avLst/>
          </a:prstGeom>
        </p:spPr>
        <p:txBody>
          <a:bodyPr wrap="square">
            <a:spAutoFit/>
          </a:bodyPr>
          <a:lstStyle/>
          <a:p>
            <a:pPr algn="just">
              <a:lnSpc>
                <a:spcPct val="100000"/>
              </a:lnSpc>
              <a:spcBef>
                <a:spcPct val="50000"/>
              </a:spcBef>
              <a:buSzTx/>
              <a:buFont typeface="Arial" panose="020B0604020202020204" pitchFamily="34" charset="0"/>
              <a:buNone/>
            </a:pPr>
            <a:r>
              <a:rPr lang="en-US" altLang="zh-CN" dirty="0">
                <a:solidFill>
                  <a:srgbClr val="800000"/>
                </a:solidFill>
                <a:latin typeface="Times New Roman" panose="02020603050405020304" pitchFamily="18" charset="0"/>
                <a:ea typeface="宋体" panose="02010600030101010101" pitchFamily="2" charset="-122"/>
              </a:rPr>
              <a:t>M2 </a:t>
            </a:r>
            <a:r>
              <a:rPr lang="zh-CN" altLang="en-US" dirty="0">
                <a:solidFill>
                  <a:srgbClr val="800000"/>
                </a:solidFill>
                <a:latin typeface="Times New Roman" panose="02020603050405020304" pitchFamily="18" charset="0"/>
                <a:ea typeface="宋体" panose="02010600030101010101" pitchFamily="2" charset="-122"/>
              </a:rPr>
              <a:t>操作系统机</a:t>
            </a:r>
            <a:endParaRPr lang="en-US" altLang="zh-CN" dirty="0">
              <a:solidFill>
                <a:srgbClr val="800000"/>
              </a:solidFill>
              <a:latin typeface="Times New Roman" panose="02020603050405020304" pitchFamily="18" charset="0"/>
              <a:ea typeface="宋体" panose="02010600030101010101" pitchFamily="2" charset="-122"/>
            </a:endParaRPr>
          </a:p>
          <a:p>
            <a:pPr algn="just">
              <a:lnSpc>
                <a:spcPct val="100000"/>
              </a:lnSpc>
              <a:spcBef>
                <a:spcPct val="50000"/>
              </a:spcBef>
              <a:buSzTx/>
              <a:buFont typeface="Arial" panose="020B0604020202020204" pitchFamily="34" charset="0"/>
              <a:buNone/>
            </a:pPr>
            <a:r>
              <a:rPr lang="zh-CN" altLang="en-US" dirty="0">
                <a:solidFill>
                  <a:schemeClr val="tx1"/>
                </a:solidFill>
                <a:latin typeface="Times New Roman" panose="02020603050405020304" pitchFamily="18" charset="0"/>
                <a:ea typeface="宋体" panose="02010600030101010101" pitchFamily="2" charset="-122"/>
              </a:rPr>
              <a:t>从系统程序员的观点来看，操作系统层指令集包括指令系统层的指令和新增的指令。</a:t>
            </a:r>
            <a:endParaRPr lang="en-US" altLang="zh-CN" dirty="0">
              <a:solidFill>
                <a:schemeClr val="tx1"/>
              </a:solidFill>
              <a:latin typeface="Times New Roman" panose="02020603050405020304" pitchFamily="18" charset="0"/>
              <a:ea typeface="宋体" panose="02010600030101010101" pitchFamily="2" charset="-122"/>
            </a:endParaRPr>
          </a:p>
          <a:p>
            <a:pPr algn="just">
              <a:lnSpc>
                <a:spcPct val="100000"/>
              </a:lnSpc>
              <a:spcBef>
                <a:spcPct val="50000"/>
              </a:spcBef>
              <a:buSzTx/>
              <a:buFont typeface="Arial" panose="020B0604020202020204" pitchFamily="34" charset="0"/>
              <a:buNone/>
            </a:pPr>
            <a:r>
              <a:rPr lang="zh-CN" altLang="en-US" dirty="0">
                <a:solidFill>
                  <a:schemeClr val="tx1"/>
                </a:solidFill>
                <a:latin typeface="Times New Roman" panose="02020603050405020304" pitchFamily="18" charset="0"/>
                <a:ea typeface="宋体" panose="02010600030101010101" pitchFamily="2" charset="-122"/>
              </a:rPr>
              <a:t>新增的指令称为系统调度。</a:t>
            </a:r>
          </a:p>
        </p:txBody>
      </p:sp>
    </p:spTree>
    <p:extLst>
      <p:ext uri="{BB962C8B-B14F-4D97-AF65-F5344CB8AC3E}">
        <p14:creationId xmlns:p14="http://schemas.microsoft.com/office/powerpoint/2010/main" val="334736353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749925" cy="479425"/>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1.1 Layers of Computer systems</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4644008" y="1340768"/>
            <a:ext cx="4125335" cy="4729816"/>
            <a:chOff x="4788024" y="1340768"/>
            <a:chExt cx="4125335" cy="4729816"/>
          </a:xfrm>
        </p:grpSpPr>
        <p:sp>
          <p:nvSpPr>
            <p:cNvPr id="20483" name="Text Box 7"/>
            <p:cNvSpPr txBox="1">
              <a:spLocks noChangeArrowheads="1"/>
            </p:cNvSpPr>
            <p:nvPr/>
          </p:nvSpPr>
          <p:spPr bwMode="auto">
            <a:xfrm>
              <a:off x="4788024" y="1340768"/>
              <a:ext cx="4104455" cy="40229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Application Language Machine M5</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4" name="Text Box 8"/>
            <p:cNvSpPr txBox="1">
              <a:spLocks noChangeArrowheads="1"/>
            </p:cNvSpPr>
            <p:nvPr/>
          </p:nvSpPr>
          <p:spPr bwMode="auto">
            <a:xfrm>
              <a:off x="4792785" y="2205955"/>
              <a:ext cx="4101473" cy="40229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High-Level Language Machine M4</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5" name="Text Box 9"/>
            <p:cNvSpPr txBox="1">
              <a:spLocks noChangeArrowheads="1"/>
            </p:cNvSpPr>
            <p:nvPr/>
          </p:nvSpPr>
          <p:spPr bwMode="auto">
            <a:xfrm>
              <a:off x="4788024" y="3075905"/>
              <a:ext cx="4104455" cy="402291"/>
            </a:xfrm>
            <a:prstGeom prst="rect">
              <a:avLst/>
            </a:prstGeom>
            <a:solidFill>
              <a:srgbClr val="92D050"/>
            </a:solidFill>
            <a:ln w="12700">
              <a:solidFill>
                <a:schemeClr val="tx1"/>
              </a:solidFill>
              <a:miter lim="800000"/>
              <a:headEnd/>
              <a:tailEnd/>
            </a:ln>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Assembly Language Machine M3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6" name="Text Box 10"/>
            <p:cNvSpPr txBox="1">
              <a:spLocks noChangeArrowheads="1"/>
            </p:cNvSpPr>
            <p:nvPr/>
          </p:nvSpPr>
          <p:spPr bwMode="auto">
            <a:xfrm>
              <a:off x="4788024" y="3939505"/>
              <a:ext cx="4104455" cy="402291"/>
            </a:xfrm>
            <a:prstGeom prst="rect">
              <a:avLst/>
            </a:prstGeom>
            <a:noFill/>
            <a:ln w="12700">
              <a:solidFill>
                <a:schemeClr val="tx1"/>
              </a:solidFill>
              <a:miter lim="800000"/>
              <a:headEnd/>
              <a:tailEnd/>
            </a:ln>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Operating System Machine M2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7" name="Text Box 11"/>
            <p:cNvSpPr txBox="1">
              <a:spLocks noChangeArrowheads="1"/>
            </p:cNvSpPr>
            <p:nvPr/>
          </p:nvSpPr>
          <p:spPr bwMode="auto">
            <a:xfrm>
              <a:off x="4788024" y="4804693"/>
              <a:ext cx="4104455" cy="402291"/>
            </a:xfrm>
            <a:prstGeom prst="rect">
              <a:avLst/>
            </a:prstGeom>
            <a:noFill/>
            <a:ln w="12700">
              <a:solidFill>
                <a:schemeClr val="tx1"/>
              </a:solidFill>
              <a:miter lim="800000"/>
              <a:headEnd/>
              <a:tailEnd/>
            </a:ln>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Conventional Machine M1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8" name="Text Box 12"/>
            <p:cNvSpPr txBox="1">
              <a:spLocks noChangeArrowheads="1"/>
            </p:cNvSpPr>
            <p:nvPr/>
          </p:nvSpPr>
          <p:spPr bwMode="auto">
            <a:xfrm>
              <a:off x="4788025" y="5668293"/>
              <a:ext cx="4125334" cy="402291"/>
            </a:xfrm>
            <a:prstGeom prst="rect">
              <a:avLst/>
            </a:prstGeom>
            <a:noFill/>
            <a:ln w="12700">
              <a:solidFill>
                <a:schemeClr val="tx1"/>
              </a:solidFill>
              <a:miter lim="800000"/>
              <a:headEnd/>
              <a:tailEnd/>
            </a:ln>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Microprogram Machine M0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90" name="下箭头 2"/>
            <p:cNvSpPr>
              <a:spLocks noChangeArrowheads="1"/>
            </p:cNvSpPr>
            <p:nvPr/>
          </p:nvSpPr>
          <p:spPr bwMode="auto">
            <a:xfrm>
              <a:off x="6804248" y="1743059"/>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1" name="下箭头 20"/>
            <p:cNvSpPr>
              <a:spLocks noChangeArrowheads="1"/>
            </p:cNvSpPr>
            <p:nvPr/>
          </p:nvSpPr>
          <p:spPr bwMode="auto">
            <a:xfrm>
              <a:off x="6805835" y="2601897"/>
              <a:ext cx="378905"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2" name="下箭头 21"/>
            <p:cNvSpPr>
              <a:spLocks noChangeArrowheads="1"/>
            </p:cNvSpPr>
            <p:nvPr/>
          </p:nvSpPr>
          <p:spPr bwMode="auto">
            <a:xfrm>
              <a:off x="6804248" y="3486134"/>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3" name="下箭头 22"/>
            <p:cNvSpPr>
              <a:spLocks noChangeArrowheads="1"/>
            </p:cNvSpPr>
            <p:nvPr/>
          </p:nvSpPr>
          <p:spPr bwMode="auto">
            <a:xfrm>
              <a:off x="6804248" y="4330684"/>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4" name="下箭头 23"/>
            <p:cNvSpPr>
              <a:spLocks noChangeArrowheads="1"/>
            </p:cNvSpPr>
            <p:nvPr/>
          </p:nvSpPr>
          <p:spPr bwMode="auto">
            <a:xfrm>
              <a:off x="6804248" y="5195872"/>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grpSp>
      <p:sp>
        <p:nvSpPr>
          <p:cNvPr id="3" name="矩形 2"/>
          <p:cNvSpPr/>
          <p:nvPr/>
        </p:nvSpPr>
        <p:spPr>
          <a:xfrm>
            <a:off x="234157" y="1340768"/>
            <a:ext cx="4265835" cy="3785652"/>
          </a:xfrm>
          <a:prstGeom prst="rect">
            <a:avLst/>
          </a:prstGeom>
        </p:spPr>
        <p:txBody>
          <a:bodyPr wrap="square">
            <a:spAutoFit/>
          </a:bodyPr>
          <a:lstStyle/>
          <a:p>
            <a:pPr algn="just">
              <a:spcBef>
                <a:spcPct val="50000"/>
              </a:spcBef>
            </a:pPr>
            <a:r>
              <a:rPr lang="en-US" altLang="zh-CN" dirty="0">
                <a:solidFill>
                  <a:srgbClr val="800000"/>
                </a:solidFill>
                <a:latin typeface="Times New Roman" panose="02020603050405020304" pitchFamily="18" charset="0"/>
                <a:ea typeface="宋体" panose="02010600030101010101" pitchFamily="2" charset="-122"/>
              </a:rPr>
              <a:t>M3 </a:t>
            </a:r>
            <a:r>
              <a:rPr lang="zh-CN" altLang="en-US" dirty="0">
                <a:solidFill>
                  <a:srgbClr val="800000"/>
                </a:solidFill>
                <a:latin typeface="Times New Roman" panose="02020603050405020304" pitchFamily="18" charset="0"/>
                <a:ea typeface="宋体" panose="02010600030101010101" pitchFamily="2" charset="-122"/>
              </a:rPr>
              <a:t>汇编语言机</a:t>
            </a:r>
            <a:endParaRPr lang="en-US" altLang="zh-CN" dirty="0">
              <a:solidFill>
                <a:srgbClr val="800000"/>
              </a:solidFill>
              <a:latin typeface="Times New Roman" panose="02020603050405020304" pitchFamily="18" charset="0"/>
              <a:ea typeface="宋体" panose="02010600030101010101" pitchFamily="2" charset="-122"/>
            </a:endParaRPr>
          </a:p>
          <a:p>
            <a:pPr algn="just">
              <a:lnSpc>
                <a:spcPct val="100000"/>
              </a:lnSpc>
              <a:spcBef>
                <a:spcPct val="50000"/>
              </a:spcBef>
              <a:buSzTx/>
              <a:buFont typeface="Arial" panose="020B0604020202020204" pitchFamily="34" charset="0"/>
              <a:buNone/>
            </a:pPr>
            <a:r>
              <a:rPr lang="zh-CN" altLang="en-US" dirty="0">
                <a:solidFill>
                  <a:schemeClr val="tx1"/>
                </a:solidFill>
                <a:latin typeface="Times New Roman" panose="02020603050405020304" pitchFamily="18" charset="0"/>
                <a:ea typeface="宋体" panose="02010600030101010101" pitchFamily="2" charset="-122"/>
              </a:rPr>
              <a:t>每一种计算机都有一套自己的汇编语言、翻译它的汇编器，以及相应的程序设计与开发方法。</a:t>
            </a:r>
            <a:endParaRPr lang="en-US" altLang="zh-CN" dirty="0">
              <a:solidFill>
                <a:schemeClr val="tx1"/>
              </a:solidFill>
              <a:latin typeface="Times New Roman" panose="02020603050405020304" pitchFamily="18" charset="0"/>
              <a:ea typeface="宋体" panose="02010600030101010101" pitchFamily="2" charset="-122"/>
            </a:endParaRPr>
          </a:p>
          <a:p>
            <a:pPr algn="just">
              <a:lnSpc>
                <a:spcPct val="100000"/>
              </a:lnSpc>
              <a:spcBef>
                <a:spcPct val="50000"/>
              </a:spcBef>
              <a:buSzTx/>
              <a:buFont typeface="Arial" panose="020B0604020202020204" pitchFamily="34" charset="0"/>
              <a:buNone/>
            </a:pPr>
            <a:r>
              <a:rPr lang="zh-CN" altLang="en-US" dirty="0">
                <a:solidFill>
                  <a:schemeClr val="tx1"/>
                </a:solidFill>
                <a:latin typeface="Times New Roman" panose="02020603050405020304" pitchFamily="18" charset="0"/>
                <a:ea typeface="宋体" panose="02010600030101010101" pitchFamily="2" charset="-122"/>
              </a:rPr>
              <a:t>汇编语言程序通过汇编器</a:t>
            </a:r>
            <a:r>
              <a:rPr lang="zh-CN" altLang="en-US" dirty="0">
                <a:solidFill>
                  <a:srgbClr val="800000"/>
                </a:solidFill>
                <a:latin typeface="Times New Roman" panose="02020603050405020304" pitchFamily="18" charset="0"/>
                <a:ea typeface="宋体" panose="02010600030101010101" pitchFamily="2" charset="-122"/>
              </a:rPr>
              <a:t>翻译或解释</a:t>
            </a:r>
            <a:r>
              <a:rPr lang="zh-CN" altLang="en-US" dirty="0">
                <a:solidFill>
                  <a:schemeClr val="tx1"/>
                </a:solidFill>
                <a:latin typeface="Times New Roman" panose="02020603050405020304" pitchFamily="18" charset="0"/>
                <a:ea typeface="宋体" panose="02010600030101010101" pitchFamily="2" charset="-122"/>
              </a:rPr>
              <a:t>成机器语言，在操作系统的安排下再由微体系结构层执行。</a:t>
            </a:r>
          </a:p>
        </p:txBody>
      </p:sp>
    </p:spTree>
    <p:extLst>
      <p:ext uri="{BB962C8B-B14F-4D97-AF65-F5344CB8AC3E}">
        <p14:creationId xmlns:p14="http://schemas.microsoft.com/office/powerpoint/2010/main" val="426051129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749925" cy="479425"/>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1.1 Layers of Computer systems</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4644008" y="1340768"/>
            <a:ext cx="4125335" cy="4729816"/>
            <a:chOff x="4788024" y="1340768"/>
            <a:chExt cx="4125335" cy="4729816"/>
          </a:xfrm>
        </p:grpSpPr>
        <p:sp>
          <p:nvSpPr>
            <p:cNvPr id="20483" name="Text Box 7"/>
            <p:cNvSpPr txBox="1">
              <a:spLocks noChangeArrowheads="1"/>
            </p:cNvSpPr>
            <p:nvPr/>
          </p:nvSpPr>
          <p:spPr bwMode="auto">
            <a:xfrm>
              <a:off x="4788024" y="1340768"/>
              <a:ext cx="4104455" cy="40229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Application Language Machine M5</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4" name="Text Box 8"/>
            <p:cNvSpPr txBox="1">
              <a:spLocks noChangeArrowheads="1"/>
            </p:cNvSpPr>
            <p:nvPr/>
          </p:nvSpPr>
          <p:spPr bwMode="auto">
            <a:xfrm>
              <a:off x="4792785" y="2205955"/>
              <a:ext cx="4101473" cy="402291"/>
            </a:xfrm>
            <a:prstGeom prst="rect">
              <a:avLst/>
            </a:prstGeom>
            <a:solidFill>
              <a:srgbClr val="92D050"/>
            </a:solidFill>
            <a:ln w="12700">
              <a:solidFill>
                <a:schemeClr val="tx1"/>
              </a:solidFill>
              <a:miter lim="800000"/>
              <a:headEnd/>
              <a:tailEnd/>
            </a:ln>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High-Level Language Machine M4</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5" name="Text Box 9"/>
            <p:cNvSpPr txBox="1">
              <a:spLocks noChangeArrowheads="1"/>
            </p:cNvSpPr>
            <p:nvPr/>
          </p:nvSpPr>
          <p:spPr bwMode="auto">
            <a:xfrm>
              <a:off x="4788024" y="3075905"/>
              <a:ext cx="4104455" cy="402291"/>
            </a:xfrm>
            <a:prstGeom prst="rect">
              <a:avLst/>
            </a:prstGeom>
            <a:solidFill>
              <a:schemeClr val="bg1"/>
            </a:solidFill>
            <a:ln w="12700">
              <a:solidFill>
                <a:schemeClr val="tx1"/>
              </a:solidFill>
              <a:miter lim="800000"/>
              <a:headEnd/>
              <a:tailEnd/>
            </a:ln>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Assembly Language Machine M3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6" name="Text Box 10"/>
            <p:cNvSpPr txBox="1">
              <a:spLocks noChangeArrowheads="1"/>
            </p:cNvSpPr>
            <p:nvPr/>
          </p:nvSpPr>
          <p:spPr bwMode="auto">
            <a:xfrm>
              <a:off x="4788024" y="3939505"/>
              <a:ext cx="4104455" cy="402291"/>
            </a:xfrm>
            <a:prstGeom prst="rect">
              <a:avLst/>
            </a:prstGeom>
            <a:noFill/>
            <a:ln w="12700">
              <a:solidFill>
                <a:schemeClr val="tx1"/>
              </a:solidFill>
              <a:miter lim="800000"/>
              <a:headEnd/>
              <a:tailEnd/>
            </a:ln>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Operating System Machine M2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7" name="Text Box 11"/>
            <p:cNvSpPr txBox="1">
              <a:spLocks noChangeArrowheads="1"/>
            </p:cNvSpPr>
            <p:nvPr/>
          </p:nvSpPr>
          <p:spPr bwMode="auto">
            <a:xfrm>
              <a:off x="4788024" y="4804693"/>
              <a:ext cx="4104455" cy="402291"/>
            </a:xfrm>
            <a:prstGeom prst="rect">
              <a:avLst/>
            </a:prstGeom>
            <a:noFill/>
            <a:ln w="12700">
              <a:solidFill>
                <a:schemeClr val="tx1"/>
              </a:solidFill>
              <a:miter lim="800000"/>
              <a:headEnd/>
              <a:tailEnd/>
            </a:ln>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Conventional Machine M1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8" name="Text Box 12"/>
            <p:cNvSpPr txBox="1">
              <a:spLocks noChangeArrowheads="1"/>
            </p:cNvSpPr>
            <p:nvPr/>
          </p:nvSpPr>
          <p:spPr bwMode="auto">
            <a:xfrm>
              <a:off x="4788025" y="5668293"/>
              <a:ext cx="4125334" cy="402291"/>
            </a:xfrm>
            <a:prstGeom prst="rect">
              <a:avLst/>
            </a:prstGeom>
            <a:noFill/>
            <a:ln w="12700">
              <a:solidFill>
                <a:schemeClr val="tx1"/>
              </a:solidFill>
              <a:miter lim="800000"/>
              <a:headEnd/>
              <a:tailEnd/>
            </a:ln>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Microprogram Machine M0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90" name="下箭头 2"/>
            <p:cNvSpPr>
              <a:spLocks noChangeArrowheads="1"/>
            </p:cNvSpPr>
            <p:nvPr/>
          </p:nvSpPr>
          <p:spPr bwMode="auto">
            <a:xfrm>
              <a:off x="6804248" y="1743059"/>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1" name="下箭头 20"/>
            <p:cNvSpPr>
              <a:spLocks noChangeArrowheads="1"/>
            </p:cNvSpPr>
            <p:nvPr/>
          </p:nvSpPr>
          <p:spPr bwMode="auto">
            <a:xfrm>
              <a:off x="6805835" y="2601897"/>
              <a:ext cx="378905"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2" name="下箭头 21"/>
            <p:cNvSpPr>
              <a:spLocks noChangeArrowheads="1"/>
            </p:cNvSpPr>
            <p:nvPr/>
          </p:nvSpPr>
          <p:spPr bwMode="auto">
            <a:xfrm>
              <a:off x="6804248" y="3486134"/>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3" name="下箭头 22"/>
            <p:cNvSpPr>
              <a:spLocks noChangeArrowheads="1"/>
            </p:cNvSpPr>
            <p:nvPr/>
          </p:nvSpPr>
          <p:spPr bwMode="auto">
            <a:xfrm>
              <a:off x="6804248" y="4330684"/>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4" name="下箭头 23"/>
            <p:cNvSpPr>
              <a:spLocks noChangeArrowheads="1"/>
            </p:cNvSpPr>
            <p:nvPr/>
          </p:nvSpPr>
          <p:spPr bwMode="auto">
            <a:xfrm>
              <a:off x="6804248" y="5195872"/>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grpSp>
      <p:sp>
        <p:nvSpPr>
          <p:cNvPr id="3" name="矩形 2"/>
          <p:cNvSpPr/>
          <p:nvPr/>
        </p:nvSpPr>
        <p:spPr>
          <a:xfrm>
            <a:off x="234157" y="1340768"/>
            <a:ext cx="4265835" cy="3046988"/>
          </a:xfrm>
          <a:prstGeom prst="rect">
            <a:avLst/>
          </a:prstGeom>
        </p:spPr>
        <p:txBody>
          <a:bodyPr wrap="square">
            <a:spAutoFit/>
          </a:bodyPr>
          <a:lstStyle/>
          <a:p>
            <a:pPr algn="just">
              <a:spcBef>
                <a:spcPct val="50000"/>
              </a:spcBef>
            </a:pPr>
            <a:r>
              <a:rPr lang="en-US" altLang="zh-CN" dirty="0">
                <a:solidFill>
                  <a:srgbClr val="800000"/>
                </a:solidFill>
                <a:latin typeface="Times New Roman" panose="02020603050405020304" pitchFamily="18" charset="0"/>
                <a:ea typeface="宋体" panose="02010600030101010101" pitchFamily="2" charset="-122"/>
              </a:rPr>
              <a:t>M4 </a:t>
            </a:r>
            <a:r>
              <a:rPr lang="zh-CN" altLang="en-US" dirty="0">
                <a:solidFill>
                  <a:srgbClr val="800000"/>
                </a:solidFill>
                <a:latin typeface="Times New Roman" panose="02020603050405020304" pitchFamily="18" charset="0"/>
                <a:ea typeface="宋体" panose="02010600030101010101" pitchFamily="2" charset="-122"/>
              </a:rPr>
              <a:t>高级语言机</a:t>
            </a:r>
            <a:endParaRPr lang="en-US" altLang="zh-CN" dirty="0">
              <a:solidFill>
                <a:srgbClr val="800000"/>
              </a:solidFill>
              <a:latin typeface="Times New Roman" panose="02020603050405020304" pitchFamily="18" charset="0"/>
              <a:ea typeface="宋体" panose="02010600030101010101" pitchFamily="2" charset="-122"/>
            </a:endParaRPr>
          </a:p>
          <a:p>
            <a:pPr algn="just">
              <a:lnSpc>
                <a:spcPct val="100000"/>
              </a:lnSpc>
              <a:spcBef>
                <a:spcPct val="50000"/>
              </a:spcBef>
              <a:buSzTx/>
              <a:buFont typeface="Arial" panose="020B0604020202020204" pitchFamily="34" charset="0"/>
              <a:buNone/>
            </a:pPr>
            <a:r>
              <a:rPr lang="zh-CN" altLang="en-US" dirty="0">
                <a:solidFill>
                  <a:schemeClr val="tx1"/>
                </a:solidFill>
                <a:latin typeface="Times New Roman" panose="02020603050405020304" pitchFamily="18" charset="0"/>
                <a:ea typeface="宋体" panose="02010600030101010101" pitchFamily="2" charset="-122"/>
              </a:rPr>
              <a:t>高级语言层通常是为了解决现实问题的应用程序员使用的，例如</a:t>
            </a:r>
            <a:r>
              <a:rPr lang="en-US" altLang="zh-CN" dirty="0">
                <a:solidFill>
                  <a:schemeClr val="tx1"/>
                </a:solidFill>
                <a:latin typeface="Times New Roman" panose="02020603050405020304" pitchFamily="18" charset="0"/>
                <a:ea typeface="宋体" panose="02010600030101010101" pitchFamily="2" charset="-122"/>
              </a:rPr>
              <a:t>Java</a:t>
            </a:r>
            <a:r>
              <a:rPr lang="zh-CN" altLang="en-US" dirty="0">
                <a:solidFill>
                  <a:schemeClr val="tx1"/>
                </a:solidFill>
                <a:latin typeface="Times New Roman" panose="02020603050405020304" pitchFamily="18" charset="0"/>
                <a:ea typeface="宋体" panose="02010600030101010101" pitchFamily="2" charset="-122"/>
              </a:rPr>
              <a:t>，</a:t>
            </a:r>
            <a:r>
              <a:rPr lang="en-US" altLang="zh-CN" dirty="0">
                <a:solidFill>
                  <a:schemeClr val="tx1"/>
                </a:solidFill>
                <a:latin typeface="Times New Roman" panose="02020603050405020304" pitchFamily="18" charset="0"/>
                <a:ea typeface="宋体" panose="02010600030101010101" pitchFamily="2" charset="-122"/>
              </a:rPr>
              <a:t>C</a:t>
            </a:r>
            <a:r>
              <a:rPr lang="zh-CN" altLang="en-US" dirty="0">
                <a:solidFill>
                  <a:schemeClr val="tx1"/>
                </a:solidFill>
                <a:latin typeface="Times New Roman" panose="02020603050405020304" pitchFamily="18" charset="0"/>
                <a:ea typeface="宋体" panose="02010600030101010101" pitchFamily="2" charset="-122"/>
              </a:rPr>
              <a:t>，</a:t>
            </a:r>
            <a:r>
              <a:rPr lang="en-US" altLang="zh-CN" dirty="0">
                <a:solidFill>
                  <a:schemeClr val="tx1"/>
                </a:solidFill>
                <a:latin typeface="Times New Roman" panose="02020603050405020304" pitchFamily="18" charset="0"/>
                <a:ea typeface="宋体" panose="02010600030101010101" pitchFamily="2" charset="-122"/>
              </a:rPr>
              <a:t>C++</a:t>
            </a:r>
            <a:r>
              <a:rPr lang="zh-CN" altLang="en-US" dirty="0">
                <a:solidFill>
                  <a:schemeClr val="tx1"/>
                </a:solidFill>
                <a:latin typeface="Times New Roman" panose="02020603050405020304" pitchFamily="18" charset="0"/>
                <a:ea typeface="宋体" panose="02010600030101010101" pitchFamily="2" charset="-122"/>
              </a:rPr>
              <a:t>等。</a:t>
            </a:r>
            <a:endParaRPr lang="en-US" altLang="zh-CN" dirty="0">
              <a:solidFill>
                <a:schemeClr val="tx1"/>
              </a:solidFill>
              <a:latin typeface="Times New Roman" panose="02020603050405020304" pitchFamily="18" charset="0"/>
              <a:ea typeface="宋体" panose="02010600030101010101" pitchFamily="2" charset="-122"/>
            </a:endParaRPr>
          </a:p>
          <a:p>
            <a:pPr algn="just">
              <a:lnSpc>
                <a:spcPct val="100000"/>
              </a:lnSpc>
              <a:spcBef>
                <a:spcPct val="50000"/>
              </a:spcBef>
              <a:buSzTx/>
              <a:buFont typeface="Arial" panose="020B0604020202020204" pitchFamily="34" charset="0"/>
              <a:buNone/>
            </a:pPr>
            <a:r>
              <a:rPr lang="zh-CN" altLang="en-US" dirty="0">
                <a:solidFill>
                  <a:schemeClr val="tx1"/>
                </a:solidFill>
                <a:latin typeface="Times New Roman" panose="02020603050405020304" pitchFamily="18" charset="0"/>
                <a:ea typeface="宋体" panose="02010600030101010101" pitchFamily="2" charset="-122"/>
              </a:rPr>
              <a:t>一般将编写的程序</a:t>
            </a:r>
            <a:r>
              <a:rPr lang="zh-CN" altLang="en-US" dirty="0">
                <a:solidFill>
                  <a:srgbClr val="800000"/>
                </a:solidFill>
                <a:latin typeface="Times New Roman" panose="02020603050405020304" pitchFamily="18" charset="0"/>
                <a:ea typeface="宋体" panose="02010600030101010101" pitchFamily="2" charset="-122"/>
              </a:rPr>
              <a:t>翻译</a:t>
            </a:r>
            <a:r>
              <a:rPr lang="zh-CN" altLang="en-US" dirty="0">
                <a:solidFill>
                  <a:schemeClr val="tx1"/>
                </a:solidFill>
                <a:latin typeface="Times New Roman" panose="02020603050405020304" pitchFamily="18" charset="0"/>
                <a:ea typeface="宋体" panose="02010600030101010101" pitchFamily="2" charset="-122"/>
              </a:rPr>
              <a:t>成</a:t>
            </a:r>
            <a:r>
              <a:rPr lang="en-US" altLang="zh-CN" dirty="0">
                <a:solidFill>
                  <a:schemeClr val="tx1"/>
                </a:solidFill>
                <a:latin typeface="Times New Roman" panose="02020603050405020304" pitchFamily="18" charset="0"/>
                <a:ea typeface="宋体" panose="02010600030101010101" pitchFamily="2" charset="-122"/>
              </a:rPr>
              <a:t>M3</a:t>
            </a:r>
            <a:r>
              <a:rPr lang="zh-CN" altLang="en-US" dirty="0">
                <a:solidFill>
                  <a:schemeClr val="tx1"/>
                </a:solidFill>
                <a:latin typeface="Times New Roman" panose="02020603050405020304" pitchFamily="18" charset="0"/>
                <a:ea typeface="宋体" panose="02010600030101010101" pitchFamily="2" charset="-122"/>
              </a:rPr>
              <a:t>或者</a:t>
            </a:r>
            <a:r>
              <a:rPr lang="en-US" altLang="zh-CN" dirty="0">
                <a:solidFill>
                  <a:schemeClr val="tx1"/>
                </a:solidFill>
                <a:latin typeface="Times New Roman" panose="02020603050405020304" pitchFamily="18" charset="0"/>
                <a:ea typeface="宋体" panose="02010600030101010101" pitchFamily="2" charset="-122"/>
              </a:rPr>
              <a:t>M2</a:t>
            </a:r>
            <a:r>
              <a:rPr lang="zh-CN" altLang="en-US" dirty="0">
                <a:solidFill>
                  <a:schemeClr val="tx1"/>
                </a:solidFill>
                <a:latin typeface="Times New Roman" panose="02020603050405020304" pitchFamily="18" charset="0"/>
                <a:ea typeface="宋体" panose="02010600030101010101" pitchFamily="2" charset="-122"/>
              </a:rPr>
              <a:t>层语言，偶尔也直接</a:t>
            </a:r>
            <a:r>
              <a:rPr lang="zh-CN" altLang="en-US" dirty="0">
                <a:solidFill>
                  <a:srgbClr val="800000"/>
                </a:solidFill>
                <a:latin typeface="Times New Roman" panose="02020603050405020304" pitchFamily="18" charset="0"/>
                <a:ea typeface="宋体" panose="02010600030101010101" pitchFamily="2" charset="-122"/>
              </a:rPr>
              <a:t>解释</a:t>
            </a:r>
            <a:r>
              <a:rPr lang="zh-CN" altLang="en-US" dirty="0">
                <a:solidFill>
                  <a:schemeClr val="tx1"/>
                </a:solidFill>
                <a:latin typeface="Times New Roman" panose="02020603050405020304" pitchFamily="18" charset="0"/>
                <a:ea typeface="宋体" panose="02010600030101010101" pitchFamily="2" charset="-122"/>
              </a:rPr>
              <a:t>执行。</a:t>
            </a:r>
          </a:p>
        </p:txBody>
      </p:sp>
    </p:spTree>
    <p:extLst>
      <p:ext uri="{BB962C8B-B14F-4D97-AF65-F5344CB8AC3E}">
        <p14:creationId xmlns:p14="http://schemas.microsoft.com/office/powerpoint/2010/main" val="268476825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749925" cy="479425"/>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1.1 Layers of Computer systems</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4644008" y="1340768"/>
            <a:ext cx="4125335" cy="4729816"/>
            <a:chOff x="4788024" y="1340768"/>
            <a:chExt cx="4125335" cy="4729816"/>
          </a:xfrm>
        </p:grpSpPr>
        <p:sp>
          <p:nvSpPr>
            <p:cNvPr id="20483" name="Text Box 7"/>
            <p:cNvSpPr txBox="1">
              <a:spLocks noChangeArrowheads="1"/>
            </p:cNvSpPr>
            <p:nvPr/>
          </p:nvSpPr>
          <p:spPr bwMode="auto">
            <a:xfrm>
              <a:off x="4788024" y="1340768"/>
              <a:ext cx="4104455" cy="402291"/>
            </a:xfrm>
            <a:prstGeom prst="rect">
              <a:avLst/>
            </a:prstGeom>
            <a:solidFill>
              <a:srgbClr val="92D050"/>
            </a:solidFill>
            <a:ln w="12700">
              <a:solidFill>
                <a:schemeClr val="tx1"/>
              </a:solidFill>
              <a:miter lim="800000"/>
              <a:headEnd/>
              <a:tailEnd/>
            </a:ln>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Application Language Machine M5</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4" name="Text Box 8"/>
            <p:cNvSpPr txBox="1">
              <a:spLocks noChangeArrowheads="1"/>
            </p:cNvSpPr>
            <p:nvPr/>
          </p:nvSpPr>
          <p:spPr bwMode="auto">
            <a:xfrm>
              <a:off x="4792785" y="2205955"/>
              <a:ext cx="4101473" cy="40229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High-Level Language Machine M4</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5" name="Text Box 9"/>
            <p:cNvSpPr txBox="1">
              <a:spLocks noChangeArrowheads="1"/>
            </p:cNvSpPr>
            <p:nvPr/>
          </p:nvSpPr>
          <p:spPr bwMode="auto">
            <a:xfrm>
              <a:off x="4788024" y="3075905"/>
              <a:ext cx="4104455" cy="402291"/>
            </a:xfrm>
            <a:prstGeom prst="rect">
              <a:avLst/>
            </a:prstGeom>
            <a:noFill/>
            <a:ln w="12700">
              <a:solidFill>
                <a:schemeClr val="tx1"/>
              </a:solidFill>
              <a:miter lim="800000"/>
              <a:headEnd/>
              <a:tailEnd/>
            </a:ln>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Assembly Language Machine M3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6" name="Text Box 10"/>
            <p:cNvSpPr txBox="1">
              <a:spLocks noChangeArrowheads="1"/>
            </p:cNvSpPr>
            <p:nvPr/>
          </p:nvSpPr>
          <p:spPr bwMode="auto">
            <a:xfrm>
              <a:off x="4788024" y="3939505"/>
              <a:ext cx="4104455" cy="402291"/>
            </a:xfrm>
            <a:prstGeom prst="rect">
              <a:avLst/>
            </a:prstGeom>
            <a:noFill/>
            <a:ln w="12700">
              <a:solidFill>
                <a:schemeClr val="tx1"/>
              </a:solidFill>
              <a:miter lim="800000"/>
              <a:headEnd/>
              <a:tailEnd/>
            </a:ln>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Operating System Machine M2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7" name="Text Box 11"/>
            <p:cNvSpPr txBox="1">
              <a:spLocks noChangeArrowheads="1"/>
            </p:cNvSpPr>
            <p:nvPr/>
          </p:nvSpPr>
          <p:spPr bwMode="auto">
            <a:xfrm>
              <a:off x="4788024" y="4804693"/>
              <a:ext cx="4104455" cy="402291"/>
            </a:xfrm>
            <a:prstGeom prst="rect">
              <a:avLst/>
            </a:prstGeom>
            <a:noFill/>
            <a:ln w="12700">
              <a:solidFill>
                <a:schemeClr val="tx1"/>
              </a:solidFill>
              <a:miter lim="800000"/>
              <a:headEnd/>
              <a:tailEnd/>
            </a:ln>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Conventional Machine M1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88" name="Text Box 12"/>
            <p:cNvSpPr txBox="1">
              <a:spLocks noChangeArrowheads="1"/>
            </p:cNvSpPr>
            <p:nvPr/>
          </p:nvSpPr>
          <p:spPr bwMode="auto">
            <a:xfrm>
              <a:off x="4788025" y="5668293"/>
              <a:ext cx="4125334" cy="402291"/>
            </a:xfrm>
            <a:prstGeom prst="rect">
              <a:avLst/>
            </a:prstGeom>
            <a:noFill/>
            <a:ln w="12700">
              <a:solidFill>
                <a:schemeClr val="tx1"/>
              </a:solidFill>
              <a:miter lim="800000"/>
              <a:headEnd/>
              <a:tailEnd/>
            </a:ln>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Microprogram Machine M0  </a:t>
              </a:r>
              <a:endParaRPr lang="zh-CN" altLang="en-US" sz="2000" dirty="0">
                <a:solidFill>
                  <a:srgbClr val="800000"/>
                </a:solidFill>
                <a:latin typeface="Times New Roman" panose="02020603050405020304" pitchFamily="18" charset="0"/>
                <a:ea typeface="宋体" panose="02010600030101010101" pitchFamily="2" charset="-122"/>
              </a:endParaRPr>
            </a:p>
          </p:txBody>
        </p:sp>
        <p:sp>
          <p:nvSpPr>
            <p:cNvPr id="20490" name="下箭头 2"/>
            <p:cNvSpPr>
              <a:spLocks noChangeArrowheads="1"/>
            </p:cNvSpPr>
            <p:nvPr/>
          </p:nvSpPr>
          <p:spPr bwMode="auto">
            <a:xfrm>
              <a:off x="6804248" y="1743059"/>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1" name="下箭头 20"/>
            <p:cNvSpPr>
              <a:spLocks noChangeArrowheads="1"/>
            </p:cNvSpPr>
            <p:nvPr/>
          </p:nvSpPr>
          <p:spPr bwMode="auto">
            <a:xfrm>
              <a:off x="6805835" y="2601897"/>
              <a:ext cx="378905"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2" name="下箭头 21"/>
            <p:cNvSpPr>
              <a:spLocks noChangeArrowheads="1"/>
            </p:cNvSpPr>
            <p:nvPr/>
          </p:nvSpPr>
          <p:spPr bwMode="auto">
            <a:xfrm>
              <a:off x="6804248" y="3486134"/>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3" name="下箭头 22"/>
            <p:cNvSpPr>
              <a:spLocks noChangeArrowheads="1"/>
            </p:cNvSpPr>
            <p:nvPr/>
          </p:nvSpPr>
          <p:spPr bwMode="auto">
            <a:xfrm>
              <a:off x="6804248" y="4330684"/>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sp>
          <p:nvSpPr>
            <p:cNvPr id="20494" name="下箭头 23"/>
            <p:cNvSpPr>
              <a:spLocks noChangeArrowheads="1"/>
            </p:cNvSpPr>
            <p:nvPr/>
          </p:nvSpPr>
          <p:spPr bwMode="auto">
            <a:xfrm>
              <a:off x="6804248" y="5195872"/>
              <a:ext cx="380379" cy="468431"/>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000">
                <a:ea typeface="宋体" panose="02010600030101010101" pitchFamily="2" charset="-122"/>
              </a:endParaRPr>
            </a:p>
          </p:txBody>
        </p:sp>
      </p:grpSp>
      <p:sp>
        <p:nvSpPr>
          <p:cNvPr id="3" name="矩形 2"/>
          <p:cNvSpPr/>
          <p:nvPr/>
        </p:nvSpPr>
        <p:spPr>
          <a:xfrm>
            <a:off x="234157" y="1340768"/>
            <a:ext cx="4265835" cy="2677656"/>
          </a:xfrm>
          <a:prstGeom prst="rect">
            <a:avLst/>
          </a:prstGeom>
        </p:spPr>
        <p:txBody>
          <a:bodyPr wrap="square">
            <a:spAutoFit/>
          </a:bodyPr>
          <a:lstStyle/>
          <a:p>
            <a:pPr algn="just">
              <a:spcBef>
                <a:spcPct val="50000"/>
              </a:spcBef>
            </a:pPr>
            <a:r>
              <a:rPr lang="en-US" altLang="zh-CN" dirty="0">
                <a:solidFill>
                  <a:srgbClr val="800000"/>
                </a:solidFill>
                <a:latin typeface="Times New Roman" panose="02020603050405020304" pitchFamily="18" charset="0"/>
                <a:ea typeface="宋体" panose="02010600030101010101" pitchFamily="2" charset="-122"/>
              </a:rPr>
              <a:t>M5 </a:t>
            </a:r>
            <a:r>
              <a:rPr lang="zh-CN" altLang="en-US" dirty="0">
                <a:solidFill>
                  <a:srgbClr val="800000"/>
                </a:solidFill>
                <a:latin typeface="Times New Roman" panose="02020603050405020304" pitchFamily="18" charset="0"/>
                <a:ea typeface="宋体" panose="02010600030101010101" pitchFamily="2" charset="-122"/>
              </a:rPr>
              <a:t>应用语言机</a:t>
            </a:r>
            <a:endParaRPr lang="en-US" altLang="zh-CN" dirty="0">
              <a:solidFill>
                <a:srgbClr val="800000"/>
              </a:solidFill>
              <a:latin typeface="Times New Roman" panose="02020603050405020304" pitchFamily="18" charset="0"/>
              <a:ea typeface="宋体" panose="02010600030101010101" pitchFamily="2" charset="-122"/>
            </a:endParaRPr>
          </a:p>
          <a:p>
            <a:pPr algn="just">
              <a:lnSpc>
                <a:spcPct val="100000"/>
              </a:lnSpc>
              <a:spcBef>
                <a:spcPct val="50000"/>
              </a:spcBef>
              <a:buSzTx/>
              <a:buFont typeface="Arial" panose="020B0604020202020204" pitchFamily="34" charset="0"/>
              <a:buNone/>
            </a:pPr>
            <a:r>
              <a:rPr lang="zh-CN" altLang="en-US" dirty="0">
                <a:solidFill>
                  <a:schemeClr val="tx1"/>
                </a:solidFill>
                <a:latin typeface="Times New Roman" panose="02020603050405020304" pitchFamily="18" charset="0"/>
                <a:ea typeface="宋体" panose="02010600030101010101" pitchFamily="2" charset="-122"/>
              </a:rPr>
              <a:t>是为了使计算机满足某种用途而专门设计的，因此该级语言就是面向具体应用问题的应用语言。</a:t>
            </a:r>
            <a:endParaRPr lang="en-US" altLang="zh-CN" dirty="0">
              <a:solidFill>
                <a:schemeClr val="tx1"/>
              </a:solidFill>
              <a:latin typeface="Times New Roman" panose="02020603050405020304" pitchFamily="18" charset="0"/>
              <a:ea typeface="宋体" panose="02010600030101010101" pitchFamily="2" charset="-122"/>
            </a:endParaRPr>
          </a:p>
          <a:p>
            <a:pPr algn="just">
              <a:lnSpc>
                <a:spcPct val="100000"/>
              </a:lnSpc>
              <a:spcBef>
                <a:spcPct val="50000"/>
              </a:spcBef>
              <a:buSzTx/>
              <a:buFont typeface="Arial" panose="020B0604020202020204" pitchFamily="34" charset="0"/>
              <a:buNone/>
            </a:pPr>
            <a:r>
              <a:rPr lang="zh-CN" altLang="en-US" dirty="0">
                <a:solidFill>
                  <a:schemeClr val="tx1"/>
                </a:solidFill>
                <a:latin typeface="Times New Roman" panose="02020603050405020304" pitchFamily="18" charset="0"/>
                <a:ea typeface="宋体" panose="02010600030101010101" pitchFamily="2" charset="-122"/>
              </a:rPr>
              <a:t>一般</a:t>
            </a:r>
            <a:r>
              <a:rPr lang="zh-CN" altLang="en-US" dirty="0">
                <a:solidFill>
                  <a:srgbClr val="800000"/>
                </a:solidFill>
                <a:latin typeface="Times New Roman" panose="02020603050405020304" pitchFamily="18" charset="0"/>
                <a:ea typeface="宋体" panose="02010600030101010101" pitchFamily="2" charset="-122"/>
              </a:rPr>
              <a:t>翻译</a:t>
            </a:r>
            <a:r>
              <a:rPr lang="zh-CN" altLang="en-US" dirty="0">
                <a:solidFill>
                  <a:schemeClr val="tx1"/>
                </a:solidFill>
                <a:latin typeface="Times New Roman" panose="02020603050405020304" pitchFamily="18" charset="0"/>
                <a:ea typeface="宋体" panose="02010600030101010101" pitchFamily="2" charset="-122"/>
              </a:rPr>
              <a:t>成高级语言。</a:t>
            </a:r>
          </a:p>
        </p:txBody>
      </p:sp>
    </p:spTree>
    <p:extLst>
      <p:ext uri="{BB962C8B-B14F-4D97-AF65-F5344CB8AC3E}">
        <p14:creationId xmlns:p14="http://schemas.microsoft.com/office/powerpoint/2010/main" val="200053045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749925" cy="479425"/>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1.1 Layers of Computer systems</a:t>
            </a:r>
          </a:p>
        </p:txBody>
      </p:sp>
      <p:sp>
        <p:nvSpPr>
          <p:cNvPr id="20483" name="Text Box 7"/>
          <p:cNvSpPr txBox="1">
            <a:spLocks noChangeArrowheads="1"/>
          </p:cNvSpPr>
          <p:nvPr/>
        </p:nvSpPr>
        <p:spPr bwMode="auto">
          <a:xfrm>
            <a:off x="2755173" y="1346808"/>
            <a:ext cx="4535037" cy="4330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200" dirty="0">
                <a:latin typeface="Times New Roman" panose="02020603050405020304" pitchFamily="18" charset="0"/>
                <a:ea typeface="宋体" panose="02010600030101010101" pitchFamily="2" charset="-122"/>
              </a:rPr>
              <a:t>Application Language Machine M5</a:t>
            </a:r>
            <a:endParaRPr lang="zh-CN" altLang="en-US" sz="2200" dirty="0">
              <a:solidFill>
                <a:srgbClr val="800000"/>
              </a:solidFill>
              <a:latin typeface="Times New Roman" panose="02020603050405020304" pitchFamily="18" charset="0"/>
              <a:ea typeface="宋体" panose="02010600030101010101" pitchFamily="2" charset="-122"/>
            </a:endParaRPr>
          </a:p>
        </p:txBody>
      </p:sp>
      <p:sp>
        <p:nvSpPr>
          <p:cNvPr id="20484" name="Text Box 8"/>
          <p:cNvSpPr txBox="1">
            <a:spLocks noChangeArrowheads="1"/>
          </p:cNvSpPr>
          <p:nvPr/>
        </p:nvSpPr>
        <p:spPr bwMode="auto">
          <a:xfrm>
            <a:off x="2759935" y="2211995"/>
            <a:ext cx="4531742" cy="4330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200" dirty="0">
                <a:latin typeface="Times New Roman" panose="02020603050405020304" pitchFamily="18" charset="0"/>
                <a:ea typeface="宋体" panose="02010600030101010101" pitchFamily="2" charset="-122"/>
              </a:rPr>
              <a:t>High-Level Language Machine M4</a:t>
            </a:r>
            <a:endParaRPr lang="zh-CN" altLang="en-US" sz="2200" dirty="0">
              <a:solidFill>
                <a:srgbClr val="800000"/>
              </a:solidFill>
              <a:latin typeface="Times New Roman" panose="02020603050405020304" pitchFamily="18" charset="0"/>
              <a:ea typeface="宋体" panose="02010600030101010101" pitchFamily="2" charset="-122"/>
            </a:endParaRPr>
          </a:p>
        </p:txBody>
      </p:sp>
      <p:sp>
        <p:nvSpPr>
          <p:cNvPr id="20485" name="Text Box 9"/>
          <p:cNvSpPr txBox="1">
            <a:spLocks noChangeArrowheads="1"/>
          </p:cNvSpPr>
          <p:nvPr/>
        </p:nvSpPr>
        <p:spPr bwMode="auto">
          <a:xfrm>
            <a:off x="2755173" y="3081945"/>
            <a:ext cx="4535037" cy="4330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200" dirty="0">
                <a:latin typeface="Times New Roman" panose="02020603050405020304" pitchFamily="18" charset="0"/>
                <a:ea typeface="宋体" panose="02010600030101010101" pitchFamily="2" charset="-122"/>
              </a:rPr>
              <a:t>Assembly Language Machine M3</a:t>
            </a:r>
            <a:endParaRPr lang="zh-CN" altLang="en-US" sz="2200" dirty="0">
              <a:solidFill>
                <a:srgbClr val="800000"/>
              </a:solidFill>
              <a:latin typeface="Times New Roman" panose="02020603050405020304" pitchFamily="18" charset="0"/>
              <a:ea typeface="宋体" panose="02010600030101010101" pitchFamily="2" charset="-122"/>
            </a:endParaRPr>
          </a:p>
        </p:txBody>
      </p:sp>
      <p:sp>
        <p:nvSpPr>
          <p:cNvPr id="20486" name="Text Box 10"/>
          <p:cNvSpPr txBox="1">
            <a:spLocks noChangeArrowheads="1"/>
          </p:cNvSpPr>
          <p:nvPr/>
        </p:nvSpPr>
        <p:spPr bwMode="auto">
          <a:xfrm>
            <a:off x="2755173" y="3945545"/>
            <a:ext cx="4535037" cy="4330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200" dirty="0">
                <a:latin typeface="Times New Roman" panose="02020603050405020304" pitchFamily="18" charset="0"/>
                <a:ea typeface="宋体" panose="02010600030101010101" pitchFamily="2" charset="-122"/>
              </a:rPr>
              <a:t>Operating System Machine M2</a:t>
            </a:r>
            <a:endParaRPr lang="zh-CN" altLang="en-US" sz="2200" dirty="0">
              <a:solidFill>
                <a:srgbClr val="800000"/>
              </a:solidFill>
              <a:latin typeface="Times New Roman" panose="02020603050405020304" pitchFamily="18" charset="0"/>
              <a:ea typeface="宋体" panose="02010600030101010101" pitchFamily="2" charset="-122"/>
            </a:endParaRPr>
          </a:p>
        </p:txBody>
      </p:sp>
      <p:sp>
        <p:nvSpPr>
          <p:cNvPr id="20487" name="Text Box 11"/>
          <p:cNvSpPr txBox="1">
            <a:spLocks noChangeArrowheads="1"/>
          </p:cNvSpPr>
          <p:nvPr/>
        </p:nvSpPr>
        <p:spPr bwMode="auto">
          <a:xfrm>
            <a:off x="2755173" y="4810733"/>
            <a:ext cx="4535037" cy="4330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200" dirty="0">
                <a:latin typeface="Times New Roman" panose="02020603050405020304" pitchFamily="18" charset="0"/>
                <a:ea typeface="宋体" panose="02010600030101010101" pitchFamily="2" charset="-122"/>
              </a:rPr>
              <a:t>Conventional Machine M1</a:t>
            </a:r>
            <a:endParaRPr lang="zh-CN" altLang="en-US" sz="2200" dirty="0">
              <a:solidFill>
                <a:srgbClr val="800000"/>
              </a:solidFill>
              <a:latin typeface="Times New Roman" panose="02020603050405020304" pitchFamily="18" charset="0"/>
              <a:ea typeface="宋体" panose="02010600030101010101" pitchFamily="2" charset="-122"/>
            </a:endParaRPr>
          </a:p>
        </p:txBody>
      </p:sp>
      <p:sp>
        <p:nvSpPr>
          <p:cNvPr id="20488" name="Text Box 12"/>
          <p:cNvSpPr txBox="1">
            <a:spLocks noChangeArrowheads="1"/>
          </p:cNvSpPr>
          <p:nvPr/>
        </p:nvSpPr>
        <p:spPr bwMode="auto">
          <a:xfrm>
            <a:off x="2755174" y="5674333"/>
            <a:ext cx="4558107" cy="4330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200" dirty="0">
                <a:latin typeface="Times New Roman" panose="02020603050405020304" pitchFamily="18" charset="0"/>
                <a:ea typeface="宋体" panose="02010600030101010101" pitchFamily="2" charset="-122"/>
              </a:rPr>
              <a:t>Microprogram Machine M0</a:t>
            </a:r>
            <a:endParaRPr lang="zh-CN" altLang="en-US" sz="2200" dirty="0">
              <a:solidFill>
                <a:srgbClr val="800000"/>
              </a:solidFill>
              <a:latin typeface="Times New Roman" panose="02020603050405020304" pitchFamily="18" charset="0"/>
              <a:ea typeface="宋体" panose="02010600030101010101" pitchFamily="2" charset="-122"/>
            </a:endParaRP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490" name="下箭头 2"/>
          <p:cNvSpPr>
            <a:spLocks noChangeArrowheads="1"/>
          </p:cNvSpPr>
          <p:nvPr/>
        </p:nvSpPr>
        <p:spPr bwMode="auto">
          <a:xfrm>
            <a:off x="5004048" y="1765975"/>
            <a:ext cx="283440" cy="533587"/>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200">
              <a:ea typeface="宋体" panose="02010600030101010101" pitchFamily="2" charset="-122"/>
            </a:endParaRPr>
          </a:p>
        </p:txBody>
      </p:sp>
      <p:sp>
        <p:nvSpPr>
          <p:cNvPr id="20491" name="下箭头 20"/>
          <p:cNvSpPr>
            <a:spLocks noChangeArrowheads="1"/>
          </p:cNvSpPr>
          <p:nvPr/>
        </p:nvSpPr>
        <p:spPr bwMode="auto">
          <a:xfrm>
            <a:off x="5005635" y="2624813"/>
            <a:ext cx="282341" cy="533587"/>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200">
              <a:ea typeface="宋体" panose="02010600030101010101" pitchFamily="2" charset="-122"/>
            </a:endParaRPr>
          </a:p>
        </p:txBody>
      </p:sp>
      <p:sp>
        <p:nvSpPr>
          <p:cNvPr id="20492" name="下箭头 21"/>
          <p:cNvSpPr>
            <a:spLocks noChangeArrowheads="1"/>
          </p:cNvSpPr>
          <p:nvPr/>
        </p:nvSpPr>
        <p:spPr bwMode="auto">
          <a:xfrm>
            <a:off x="5004048" y="3509050"/>
            <a:ext cx="283440" cy="533587"/>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200">
              <a:ea typeface="宋体" panose="02010600030101010101" pitchFamily="2" charset="-122"/>
            </a:endParaRPr>
          </a:p>
        </p:txBody>
      </p:sp>
      <p:sp>
        <p:nvSpPr>
          <p:cNvPr id="20493" name="下箭头 22"/>
          <p:cNvSpPr>
            <a:spLocks noChangeArrowheads="1"/>
          </p:cNvSpPr>
          <p:nvPr/>
        </p:nvSpPr>
        <p:spPr bwMode="auto">
          <a:xfrm>
            <a:off x="5004048" y="4353600"/>
            <a:ext cx="283440" cy="533587"/>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200">
              <a:ea typeface="宋体" panose="02010600030101010101" pitchFamily="2" charset="-122"/>
            </a:endParaRPr>
          </a:p>
        </p:txBody>
      </p:sp>
      <p:sp>
        <p:nvSpPr>
          <p:cNvPr id="20494" name="下箭头 23"/>
          <p:cNvSpPr>
            <a:spLocks noChangeArrowheads="1"/>
          </p:cNvSpPr>
          <p:nvPr/>
        </p:nvSpPr>
        <p:spPr bwMode="auto">
          <a:xfrm>
            <a:off x="5004048" y="5218788"/>
            <a:ext cx="283440" cy="533587"/>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200">
              <a:ea typeface="宋体" panose="02010600030101010101" pitchFamily="2" charset="-122"/>
            </a:endParaRPr>
          </a:p>
        </p:txBody>
      </p:sp>
      <p:sp>
        <p:nvSpPr>
          <p:cNvPr id="20495" name="左大括号 3"/>
          <p:cNvSpPr>
            <a:spLocks/>
          </p:cNvSpPr>
          <p:nvPr/>
        </p:nvSpPr>
        <p:spPr bwMode="auto">
          <a:xfrm>
            <a:off x="2332918" y="1430215"/>
            <a:ext cx="398463" cy="2846387"/>
          </a:xfrm>
          <a:prstGeom prst="leftBrace">
            <a:avLst>
              <a:gd name="adj1" fmla="val 54204"/>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a:ea typeface="宋体" panose="02010600030101010101" pitchFamily="2" charset="-122"/>
            </a:endParaRPr>
          </a:p>
        </p:txBody>
      </p:sp>
      <p:sp>
        <p:nvSpPr>
          <p:cNvPr id="20496" name="矩形 4"/>
          <p:cNvSpPr>
            <a:spLocks noChangeArrowheads="1"/>
          </p:cNvSpPr>
          <p:nvPr/>
        </p:nvSpPr>
        <p:spPr bwMode="auto">
          <a:xfrm>
            <a:off x="118486" y="2132856"/>
            <a:ext cx="224743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r>
              <a:rPr lang="zh-CN" altLang="en-US" sz="2000" dirty="0">
                <a:solidFill>
                  <a:srgbClr val="C00000"/>
                </a:solidFill>
                <a:latin typeface="Times New Roman" panose="02020603050405020304" pitchFamily="18" charset="0"/>
                <a:ea typeface="宋体" panose="02010600030101010101" pitchFamily="2" charset="-122"/>
              </a:rPr>
              <a:t>虚拟机器（</a:t>
            </a:r>
            <a:r>
              <a:rPr lang="en-US" altLang="zh-CN" sz="2000" dirty="0">
                <a:solidFill>
                  <a:srgbClr val="C00000"/>
                </a:solidFill>
                <a:latin typeface="Times New Roman" panose="02020603050405020304" pitchFamily="18" charset="0"/>
                <a:ea typeface="宋体" panose="02010600030101010101" pitchFamily="2" charset="-122"/>
              </a:rPr>
              <a:t>virtual machine</a:t>
            </a:r>
            <a:r>
              <a:rPr lang="zh-CN" altLang="en-US" sz="2000" dirty="0">
                <a:solidFill>
                  <a:srgbClr val="C00000"/>
                </a:solidFill>
                <a:latin typeface="Times New Roman" panose="02020603050405020304" pitchFamily="18" charset="0"/>
                <a:ea typeface="宋体" panose="02010600030101010101" pitchFamily="2" charset="-122"/>
              </a:rPr>
              <a:t>）：</a:t>
            </a:r>
            <a:r>
              <a:rPr lang="zh-CN" altLang="en-US" sz="2000" dirty="0">
                <a:solidFill>
                  <a:schemeClr val="tx1"/>
                </a:solidFill>
                <a:latin typeface="Times New Roman" panose="02020603050405020304" pitchFamily="18" charset="0"/>
                <a:ea typeface="宋体" panose="02010600030101010101" pitchFamily="2" charset="-122"/>
              </a:rPr>
              <a:t>由软件实现的机器。</a:t>
            </a:r>
          </a:p>
        </p:txBody>
      </p:sp>
      <p:sp>
        <p:nvSpPr>
          <p:cNvPr id="20497" name="矩形 26"/>
          <p:cNvSpPr>
            <a:spLocks noChangeArrowheads="1"/>
          </p:cNvSpPr>
          <p:nvPr/>
        </p:nvSpPr>
        <p:spPr bwMode="auto">
          <a:xfrm>
            <a:off x="118486" y="4575786"/>
            <a:ext cx="221443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r>
              <a:rPr lang="zh-CN" altLang="en-US" sz="2000" dirty="0">
                <a:solidFill>
                  <a:srgbClr val="C00000"/>
                </a:solidFill>
                <a:latin typeface="Times New Roman" panose="02020603050405020304" pitchFamily="18" charset="0"/>
                <a:ea typeface="宋体" panose="02010600030101010101" pitchFamily="2" charset="-122"/>
              </a:rPr>
              <a:t>实际机器（</a:t>
            </a:r>
            <a:r>
              <a:rPr lang="en-US" altLang="zh-CN" sz="2000" dirty="0">
                <a:solidFill>
                  <a:srgbClr val="C00000"/>
                </a:solidFill>
                <a:latin typeface="Times New Roman" panose="02020603050405020304" pitchFamily="18" charset="0"/>
                <a:ea typeface="宋体" panose="02010600030101010101" pitchFamily="2" charset="-122"/>
              </a:rPr>
              <a:t>actual machine</a:t>
            </a:r>
            <a:r>
              <a:rPr lang="zh-CN" altLang="en-US" sz="2000" dirty="0">
                <a:solidFill>
                  <a:srgbClr val="C00000"/>
                </a:solidFill>
                <a:latin typeface="Times New Roman" panose="02020603050405020304" pitchFamily="18" charset="0"/>
                <a:ea typeface="宋体" panose="02010600030101010101" pitchFamily="2" charset="-122"/>
              </a:rPr>
              <a:t>）：</a:t>
            </a:r>
            <a:r>
              <a:rPr lang="zh-CN" altLang="en-US" sz="2000" dirty="0">
                <a:solidFill>
                  <a:schemeClr val="tx1"/>
                </a:solidFill>
                <a:latin typeface="Times New Roman" panose="02020603050405020304" pitchFamily="18" charset="0"/>
                <a:ea typeface="宋体" panose="02010600030101010101" pitchFamily="2" charset="-122"/>
              </a:rPr>
              <a:t>由硬件或固件实现的机器。</a:t>
            </a:r>
          </a:p>
        </p:txBody>
      </p:sp>
      <p:sp>
        <p:nvSpPr>
          <p:cNvPr id="2" name="左大括号 1"/>
          <p:cNvSpPr/>
          <p:nvPr/>
        </p:nvSpPr>
        <p:spPr bwMode="auto">
          <a:xfrm>
            <a:off x="2365922" y="4896361"/>
            <a:ext cx="346075" cy="1123467"/>
          </a:xfrm>
          <a:prstGeom prst="leftBrace">
            <a:avLst>
              <a:gd name="adj1" fmla="val 53882"/>
              <a:gd name="adj2" fmla="val 50000"/>
            </a:avLst>
          </a:prstGeom>
          <a:noFill/>
          <a:ln w="12700" cap="flat" cmpd="sng" algn="ctr">
            <a:solidFill>
              <a:schemeClr val="tx1"/>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22" name="左大括号 3"/>
          <p:cNvSpPr>
            <a:spLocks/>
          </p:cNvSpPr>
          <p:nvPr/>
        </p:nvSpPr>
        <p:spPr bwMode="auto">
          <a:xfrm flipH="1">
            <a:off x="7300507" y="1563342"/>
            <a:ext cx="390772" cy="1911405"/>
          </a:xfrm>
          <a:prstGeom prst="leftBrace">
            <a:avLst>
              <a:gd name="adj1" fmla="val 54204"/>
              <a:gd name="adj2" fmla="val 52142"/>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a:ea typeface="宋体" panose="02010600030101010101" pitchFamily="2" charset="-122"/>
            </a:endParaRPr>
          </a:p>
        </p:txBody>
      </p:sp>
      <p:sp>
        <p:nvSpPr>
          <p:cNvPr id="23" name="矩形 4"/>
          <p:cNvSpPr>
            <a:spLocks noChangeArrowheads="1"/>
          </p:cNvSpPr>
          <p:nvPr/>
        </p:nvSpPr>
        <p:spPr bwMode="auto">
          <a:xfrm>
            <a:off x="7630874" y="2322707"/>
            <a:ext cx="137941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r>
              <a:rPr lang="en-US" altLang="zh-CN" sz="1800" dirty="0">
                <a:solidFill>
                  <a:srgbClr val="C00000"/>
                </a:solidFill>
                <a:latin typeface="Times New Roman" panose="02020603050405020304" pitchFamily="18" charset="0"/>
                <a:ea typeface="宋体" panose="02010600030101010101" pitchFamily="2" charset="-122"/>
              </a:rPr>
              <a:t>Translation </a:t>
            </a:r>
          </a:p>
          <a:p>
            <a:r>
              <a:rPr lang="zh-CN" altLang="en-US" sz="1800" dirty="0">
                <a:solidFill>
                  <a:srgbClr val="C00000"/>
                </a:solidFill>
                <a:latin typeface="Times New Roman" panose="02020603050405020304" pitchFamily="18" charset="0"/>
                <a:ea typeface="宋体" panose="02010600030101010101" pitchFamily="2" charset="-122"/>
              </a:rPr>
              <a:t>翻译</a:t>
            </a:r>
            <a:endParaRPr lang="zh-CN" altLang="en-US" sz="1800" dirty="0">
              <a:solidFill>
                <a:srgbClr val="C00000"/>
              </a:solidFill>
              <a:ea typeface="宋体" panose="02010600030101010101" pitchFamily="2" charset="-122"/>
            </a:endParaRPr>
          </a:p>
        </p:txBody>
      </p:sp>
      <p:sp>
        <p:nvSpPr>
          <p:cNvPr id="24" name="左大括号 3"/>
          <p:cNvSpPr>
            <a:spLocks/>
          </p:cNvSpPr>
          <p:nvPr/>
        </p:nvSpPr>
        <p:spPr bwMode="auto">
          <a:xfrm flipH="1">
            <a:off x="7300507" y="4092275"/>
            <a:ext cx="390772" cy="1911405"/>
          </a:xfrm>
          <a:prstGeom prst="leftBrace">
            <a:avLst>
              <a:gd name="adj1" fmla="val 54204"/>
              <a:gd name="adj2" fmla="val 52142"/>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a:ea typeface="宋体" panose="02010600030101010101" pitchFamily="2" charset="-122"/>
            </a:endParaRPr>
          </a:p>
        </p:txBody>
      </p:sp>
      <p:sp>
        <p:nvSpPr>
          <p:cNvPr id="25" name="矩形 4"/>
          <p:cNvSpPr>
            <a:spLocks noChangeArrowheads="1"/>
          </p:cNvSpPr>
          <p:nvPr/>
        </p:nvSpPr>
        <p:spPr bwMode="auto">
          <a:xfrm>
            <a:off x="7630874" y="4851640"/>
            <a:ext cx="17065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r>
              <a:rPr lang="en-US" altLang="zh-CN" sz="1800" dirty="0">
                <a:solidFill>
                  <a:srgbClr val="C00000"/>
                </a:solidFill>
                <a:latin typeface="Times New Roman" panose="02020603050405020304" pitchFamily="18" charset="0"/>
                <a:ea typeface="宋体" panose="02010600030101010101" pitchFamily="2" charset="-122"/>
              </a:rPr>
              <a:t>Interpretation  </a:t>
            </a:r>
          </a:p>
          <a:p>
            <a:r>
              <a:rPr lang="zh-CN" altLang="en-US" sz="1800" dirty="0">
                <a:solidFill>
                  <a:srgbClr val="C00000"/>
                </a:solidFill>
                <a:latin typeface="Times New Roman" panose="02020603050405020304" pitchFamily="18" charset="0"/>
                <a:ea typeface="宋体" panose="02010600030101010101" pitchFamily="2" charset="-122"/>
              </a:rPr>
              <a:t>解释</a:t>
            </a:r>
            <a:endParaRPr lang="zh-CN" altLang="en-US" sz="1800" dirty="0">
              <a:solidFill>
                <a:srgbClr val="C00000"/>
              </a:solidFill>
              <a:ea typeface="宋体" panose="02010600030101010101" pitchFamily="2" charset="-122"/>
            </a:endParaRPr>
          </a:p>
        </p:txBody>
      </p:sp>
    </p:spTree>
    <p:extLst>
      <p:ext uri="{BB962C8B-B14F-4D97-AF65-F5344CB8AC3E}">
        <p14:creationId xmlns:p14="http://schemas.microsoft.com/office/powerpoint/2010/main" val="22601481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749925" cy="479425"/>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1.1 Layers of Computer systems</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 name="矩形 4"/>
          <p:cNvSpPr>
            <a:spLocks noChangeArrowheads="1"/>
          </p:cNvSpPr>
          <p:nvPr/>
        </p:nvSpPr>
        <p:spPr bwMode="auto">
          <a:xfrm>
            <a:off x="201612" y="1196752"/>
            <a:ext cx="68527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r>
              <a:rPr lang="en-US" altLang="zh-CN" sz="2800" dirty="0">
                <a:solidFill>
                  <a:schemeClr val="accent2"/>
                </a:solidFill>
                <a:latin typeface="Times New Roman" panose="02020603050405020304" pitchFamily="18" charset="0"/>
                <a:ea typeface="宋体" panose="02010600030101010101" pitchFamily="2" charset="-122"/>
              </a:rPr>
              <a:t>Tips: </a:t>
            </a:r>
            <a:r>
              <a:rPr lang="zh-CN" altLang="en-US" sz="2800" dirty="0">
                <a:solidFill>
                  <a:schemeClr val="accent2"/>
                </a:solidFill>
                <a:latin typeface="Times New Roman" panose="02020603050405020304" pitchFamily="18" charset="0"/>
                <a:ea typeface="宋体" panose="02010600030101010101" pitchFamily="2" charset="-122"/>
              </a:rPr>
              <a:t>语言实现的基本技术</a:t>
            </a:r>
            <a:endParaRPr lang="en-US" altLang="zh-CN" sz="2800" dirty="0">
              <a:solidFill>
                <a:schemeClr val="accent2"/>
              </a:solidFill>
              <a:latin typeface="Times New Roman" panose="02020603050405020304" pitchFamily="18" charset="0"/>
              <a:ea typeface="宋体" panose="02010600030101010101" pitchFamily="2" charset="-122"/>
            </a:endParaRPr>
          </a:p>
          <a:p>
            <a:r>
              <a:rPr lang="en-US" altLang="zh-CN" sz="2800" dirty="0">
                <a:solidFill>
                  <a:schemeClr val="accent2"/>
                </a:solidFill>
                <a:latin typeface="Times New Roman" panose="02020603050405020304" pitchFamily="18" charset="0"/>
                <a:ea typeface="宋体" panose="02010600030101010101" pitchFamily="2" charset="-122"/>
              </a:rPr>
              <a:t> </a:t>
            </a:r>
            <a:endParaRPr lang="zh-CN" altLang="en-US" sz="2800" dirty="0">
              <a:solidFill>
                <a:schemeClr val="accent2"/>
              </a:solidFill>
              <a:ea typeface="宋体" panose="02010600030101010101" pitchFamily="2" charset="-122"/>
            </a:endParaRPr>
          </a:p>
        </p:txBody>
      </p:sp>
      <p:sp>
        <p:nvSpPr>
          <p:cNvPr id="25" name="矩形 4"/>
          <p:cNvSpPr>
            <a:spLocks noChangeArrowheads="1"/>
          </p:cNvSpPr>
          <p:nvPr/>
        </p:nvSpPr>
        <p:spPr bwMode="auto">
          <a:xfrm>
            <a:off x="242726" y="1673805"/>
            <a:ext cx="8618859"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pPr algn="just"/>
            <a:endParaRPr lang="en-US" altLang="zh-CN" dirty="0">
              <a:solidFill>
                <a:schemeClr val="accent2"/>
              </a:solidFill>
              <a:latin typeface="Times New Roman" panose="02020603050405020304" pitchFamily="18" charset="0"/>
              <a:ea typeface="宋体" panose="02010600030101010101" pitchFamily="2" charset="-122"/>
            </a:endParaRPr>
          </a:p>
          <a:p>
            <a:pPr algn="just"/>
            <a:r>
              <a:rPr lang="en-US" altLang="zh-CN" dirty="0">
                <a:solidFill>
                  <a:schemeClr val="accent2"/>
                </a:solidFill>
                <a:latin typeface="Times New Roman" panose="02020603050405020304" pitchFamily="18" charset="0"/>
                <a:ea typeface="宋体" panose="02010600030101010101" pitchFamily="2" charset="-122"/>
              </a:rPr>
              <a:t>Translation </a:t>
            </a:r>
            <a:r>
              <a:rPr lang="zh-CN" altLang="en-US" dirty="0">
                <a:solidFill>
                  <a:schemeClr val="accent2"/>
                </a:solidFill>
                <a:latin typeface="Times New Roman" panose="02020603050405020304" pitchFamily="18" charset="0"/>
                <a:ea typeface="宋体" panose="02010600030101010101" pitchFamily="2" charset="-122"/>
              </a:rPr>
              <a:t>翻译：</a:t>
            </a:r>
            <a:r>
              <a:rPr lang="zh-CN" altLang="en-US" dirty="0">
                <a:solidFill>
                  <a:schemeClr val="tx1"/>
                </a:solidFill>
                <a:latin typeface="Times New Roman" panose="02020603050405020304" pitchFamily="18" charset="0"/>
                <a:ea typeface="宋体" panose="02010600030101010101" pitchFamily="2" charset="-122"/>
              </a:rPr>
              <a:t>把</a:t>
            </a:r>
            <a:r>
              <a:rPr lang="en-US" altLang="zh-CN" dirty="0">
                <a:solidFill>
                  <a:schemeClr val="tx1"/>
                </a:solidFill>
                <a:latin typeface="Times New Roman" panose="02020603050405020304" pitchFamily="18" charset="0"/>
                <a:ea typeface="宋体" panose="02010600030101010101" pitchFamily="2" charset="-122"/>
              </a:rPr>
              <a:t>N+1</a:t>
            </a:r>
            <a:r>
              <a:rPr lang="zh-CN" altLang="en-US" dirty="0">
                <a:solidFill>
                  <a:schemeClr val="tx1"/>
                </a:solidFill>
                <a:latin typeface="Times New Roman" panose="02020603050405020304" pitchFamily="18" charset="0"/>
                <a:ea typeface="宋体" panose="02010600030101010101" pitchFamily="2" charset="-122"/>
              </a:rPr>
              <a:t>级程序全部转换成</a:t>
            </a:r>
            <a:r>
              <a:rPr lang="en-US" altLang="zh-CN" dirty="0">
                <a:solidFill>
                  <a:schemeClr val="tx1"/>
                </a:solidFill>
                <a:latin typeface="Times New Roman" panose="02020603050405020304" pitchFamily="18" charset="0"/>
                <a:ea typeface="宋体" panose="02010600030101010101" pitchFamily="2" charset="-122"/>
              </a:rPr>
              <a:t>N</a:t>
            </a:r>
            <a:r>
              <a:rPr lang="zh-CN" altLang="en-US" dirty="0">
                <a:solidFill>
                  <a:schemeClr val="tx1"/>
                </a:solidFill>
                <a:latin typeface="Times New Roman" panose="02020603050405020304" pitchFamily="18" charset="0"/>
                <a:ea typeface="宋体" panose="02010600030101010101" pitchFamily="2" charset="-122"/>
              </a:rPr>
              <a:t>级程序后，再去执行新产生的</a:t>
            </a:r>
            <a:r>
              <a:rPr lang="en-US" altLang="zh-CN" dirty="0">
                <a:solidFill>
                  <a:schemeClr val="tx1"/>
                </a:solidFill>
                <a:latin typeface="Times New Roman" panose="02020603050405020304" pitchFamily="18" charset="0"/>
                <a:ea typeface="宋体" panose="02010600030101010101" pitchFamily="2" charset="-122"/>
              </a:rPr>
              <a:t>N</a:t>
            </a:r>
            <a:r>
              <a:rPr lang="zh-CN" altLang="en-US" dirty="0">
                <a:solidFill>
                  <a:schemeClr val="tx1"/>
                </a:solidFill>
                <a:latin typeface="Times New Roman" panose="02020603050405020304" pitchFamily="18" charset="0"/>
                <a:ea typeface="宋体" panose="02010600030101010101" pitchFamily="2" charset="-122"/>
              </a:rPr>
              <a:t>级程序，在执行过程中</a:t>
            </a:r>
            <a:r>
              <a:rPr lang="en-US" altLang="zh-CN" dirty="0">
                <a:solidFill>
                  <a:schemeClr val="tx1"/>
                </a:solidFill>
                <a:latin typeface="Times New Roman" panose="02020603050405020304" pitchFamily="18" charset="0"/>
                <a:ea typeface="宋体" panose="02010600030101010101" pitchFamily="2" charset="-122"/>
              </a:rPr>
              <a:t>N+1</a:t>
            </a:r>
            <a:r>
              <a:rPr lang="zh-CN" altLang="en-US" dirty="0">
                <a:solidFill>
                  <a:schemeClr val="tx1"/>
                </a:solidFill>
                <a:latin typeface="Times New Roman" panose="02020603050405020304" pitchFamily="18" charset="0"/>
                <a:ea typeface="宋体" panose="02010600030101010101" pitchFamily="2" charset="-122"/>
              </a:rPr>
              <a:t>级程序不再被访问。</a:t>
            </a:r>
            <a:endParaRPr lang="en-US" altLang="zh-CN" dirty="0">
              <a:solidFill>
                <a:schemeClr val="tx1"/>
              </a:solidFill>
              <a:latin typeface="Times New Roman" panose="02020603050405020304" pitchFamily="18" charset="0"/>
              <a:ea typeface="宋体" panose="02010600030101010101" pitchFamily="2" charset="-122"/>
            </a:endParaRPr>
          </a:p>
          <a:p>
            <a:pPr marL="342900" indent="-342900" algn="just">
              <a:buFont typeface="Arial" panose="020B0604020202020204" pitchFamily="34" charset="0"/>
              <a:buChar char="•"/>
            </a:pPr>
            <a:r>
              <a:rPr lang="zh-CN" altLang="en-US" dirty="0">
                <a:solidFill>
                  <a:schemeClr val="tx1"/>
                </a:solidFill>
                <a:latin typeface="Times New Roman" panose="02020603050405020304" pitchFamily="18" charset="0"/>
                <a:ea typeface="宋体" panose="02010600030101010101" pitchFamily="2" charset="-122"/>
              </a:rPr>
              <a:t>例如：英语翻译。</a:t>
            </a:r>
            <a:endParaRPr lang="en-US" altLang="zh-CN" dirty="0">
              <a:solidFill>
                <a:schemeClr val="tx1"/>
              </a:solidFill>
              <a:latin typeface="Times New Roman" panose="02020603050405020304" pitchFamily="18" charset="0"/>
              <a:ea typeface="宋体" panose="02010600030101010101" pitchFamily="2" charset="-122"/>
            </a:endParaRPr>
          </a:p>
          <a:p>
            <a:pPr marL="342900" indent="-342900" algn="just">
              <a:buFont typeface="Arial" panose="020B0604020202020204" pitchFamily="34" charset="0"/>
              <a:buChar char="•"/>
            </a:pPr>
            <a:r>
              <a:rPr lang="zh-CN" altLang="en-US" dirty="0">
                <a:solidFill>
                  <a:schemeClr val="tx1"/>
                </a:solidFill>
                <a:latin typeface="Times New Roman" panose="02020603050405020304" pitchFamily="18" charset="0"/>
                <a:ea typeface="宋体" panose="02010600030101010101" pitchFamily="2" charset="-122"/>
              </a:rPr>
              <a:t>多占存储空间，不占运行时间。</a:t>
            </a:r>
            <a:endParaRPr lang="en-US" altLang="zh-CN" dirty="0">
              <a:solidFill>
                <a:schemeClr val="tx1"/>
              </a:solidFill>
              <a:latin typeface="Times New Roman" panose="02020603050405020304" pitchFamily="18" charset="0"/>
              <a:ea typeface="宋体" panose="02010600030101010101" pitchFamily="2" charset="-122"/>
            </a:endParaRPr>
          </a:p>
          <a:p>
            <a:pPr marL="342900" indent="-342900" algn="just">
              <a:buFont typeface="Arial" panose="020B0604020202020204" pitchFamily="34" charset="0"/>
              <a:buChar char="•"/>
            </a:pPr>
            <a:r>
              <a:rPr lang="zh-CN" altLang="en-US" dirty="0">
                <a:solidFill>
                  <a:schemeClr val="tx1"/>
                </a:solidFill>
                <a:latin typeface="Times New Roman" panose="02020603050405020304" pitchFamily="18" charset="0"/>
                <a:ea typeface="宋体" panose="02010600030101010101" pitchFamily="2" charset="-122"/>
              </a:rPr>
              <a:t>高级语言程序通常要先编译。</a:t>
            </a:r>
            <a:endParaRPr lang="en-US" altLang="zh-CN" dirty="0">
              <a:solidFill>
                <a:schemeClr val="tx1"/>
              </a:solidFill>
              <a:latin typeface="Times New Roman" panose="02020603050405020304" pitchFamily="18" charset="0"/>
              <a:ea typeface="宋体" panose="02010600030101010101" pitchFamily="2" charset="-122"/>
            </a:endParaRPr>
          </a:p>
          <a:p>
            <a:pPr algn="just"/>
            <a:r>
              <a:rPr lang="zh-CN" altLang="en-US" dirty="0">
                <a:solidFill>
                  <a:schemeClr val="accent2"/>
                </a:solidFill>
                <a:latin typeface="Times New Roman" panose="02020603050405020304" pitchFamily="18" charset="0"/>
                <a:ea typeface="宋体" panose="02010600030101010101" pitchFamily="2" charset="-122"/>
              </a:rPr>
              <a:t> </a:t>
            </a:r>
            <a:endParaRPr lang="en-US" altLang="zh-CN" dirty="0">
              <a:solidFill>
                <a:schemeClr val="accent2"/>
              </a:solidFill>
              <a:latin typeface="Times New Roman" panose="02020603050405020304" pitchFamily="18" charset="0"/>
              <a:ea typeface="宋体" panose="02010600030101010101" pitchFamily="2" charset="-122"/>
            </a:endParaRPr>
          </a:p>
          <a:p>
            <a:pPr algn="just"/>
            <a:r>
              <a:rPr lang="en-US" altLang="zh-CN" dirty="0">
                <a:solidFill>
                  <a:schemeClr val="accent2"/>
                </a:solidFill>
                <a:latin typeface="Times New Roman" panose="02020603050405020304" pitchFamily="18" charset="0"/>
                <a:ea typeface="宋体" panose="02010600030101010101" pitchFamily="2" charset="-122"/>
              </a:rPr>
              <a:t>Interpretation  </a:t>
            </a:r>
            <a:r>
              <a:rPr lang="zh-CN" altLang="en-US" dirty="0">
                <a:solidFill>
                  <a:schemeClr val="accent2"/>
                </a:solidFill>
                <a:latin typeface="Times New Roman" panose="02020603050405020304" pitchFamily="18" charset="0"/>
                <a:ea typeface="宋体" panose="02010600030101010101" pitchFamily="2" charset="-122"/>
              </a:rPr>
              <a:t>解释：</a:t>
            </a:r>
            <a:r>
              <a:rPr lang="zh-CN" altLang="en-US" dirty="0">
                <a:solidFill>
                  <a:schemeClr val="tx1"/>
                </a:solidFill>
                <a:latin typeface="Times New Roman" panose="02020603050405020304" pitchFamily="18" charset="0"/>
                <a:ea typeface="宋体" panose="02010600030101010101" pitchFamily="2" charset="-122"/>
              </a:rPr>
              <a:t>每当一条</a:t>
            </a:r>
            <a:r>
              <a:rPr lang="en-US" altLang="zh-CN" dirty="0">
                <a:solidFill>
                  <a:schemeClr val="tx1"/>
                </a:solidFill>
                <a:latin typeface="Times New Roman" panose="02020603050405020304" pitchFamily="18" charset="0"/>
                <a:ea typeface="宋体" panose="02010600030101010101" pitchFamily="2" charset="-122"/>
              </a:rPr>
              <a:t>N+1</a:t>
            </a:r>
            <a:r>
              <a:rPr lang="zh-CN" altLang="en-US" dirty="0">
                <a:solidFill>
                  <a:schemeClr val="tx1"/>
                </a:solidFill>
                <a:latin typeface="Times New Roman" panose="02020603050405020304" pitchFamily="18" charset="0"/>
                <a:ea typeface="宋体" panose="02010600030101010101" pitchFamily="2" charset="-122"/>
              </a:rPr>
              <a:t>级指令被译码后，就直接去执行一串等效的</a:t>
            </a:r>
            <a:r>
              <a:rPr lang="en-US" altLang="zh-CN" dirty="0">
                <a:solidFill>
                  <a:schemeClr val="tx1"/>
                </a:solidFill>
                <a:latin typeface="Times New Roman" panose="02020603050405020304" pitchFamily="18" charset="0"/>
                <a:ea typeface="宋体" panose="02010600030101010101" pitchFamily="2" charset="-122"/>
              </a:rPr>
              <a:t>N</a:t>
            </a:r>
            <a:r>
              <a:rPr lang="zh-CN" altLang="en-US" dirty="0">
                <a:solidFill>
                  <a:schemeClr val="tx1"/>
                </a:solidFill>
                <a:latin typeface="Times New Roman" panose="02020603050405020304" pitchFamily="18" charset="0"/>
                <a:ea typeface="宋体" panose="02010600030101010101" pitchFamily="2" charset="-122"/>
              </a:rPr>
              <a:t>级指令，然后再去取下一条</a:t>
            </a:r>
            <a:r>
              <a:rPr lang="en-US" altLang="zh-CN" dirty="0">
                <a:solidFill>
                  <a:schemeClr val="tx1"/>
                </a:solidFill>
                <a:latin typeface="Times New Roman" panose="02020603050405020304" pitchFamily="18" charset="0"/>
                <a:ea typeface="宋体" panose="02010600030101010101" pitchFamily="2" charset="-122"/>
              </a:rPr>
              <a:t>N+1</a:t>
            </a:r>
            <a:r>
              <a:rPr lang="zh-CN" altLang="en-US" dirty="0">
                <a:solidFill>
                  <a:schemeClr val="tx1"/>
                </a:solidFill>
                <a:latin typeface="Times New Roman" panose="02020603050405020304" pitchFamily="18" charset="0"/>
                <a:ea typeface="宋体" panose="02010600030101010101" pitchFamily="2" charset="-122"/>
              </a:rPr>
              <a:t>级的指令，依次重复执行。</a:t>
            </a:r>
            <a:endParaRPr lang="en-US" altLang="zh-CN" dirty="0">
              <a:solidFill>
                <a:schemeClr val="tx1"/>
              </a:solidFill>
              <a:latin typeface="Times New Roman" panose="02020603050405020304" pitchFamily="18" charset="0"/>
              <a:ea typeface="宋体" panose="02010600030101010101" pitchFamily="2" charset="-122"/>
            </a:endParaRPr>
          </a:p>
          <a:p>
            <a:pPr marL="342900" indent="-342900" algn="just">
              <a:buFont typeface="Arial" panose="020B0604020202020204" pitchFamily="34" charset="0"/>
              <a:buChar char="•"/>
            </a:pPr>
            <a:r>
              <a:rPr lang="zh-CN" altLang="en-US" dirty="0">
                <a:solidFill>
                  <a:schemeClr val="tx1"/>
                </a:solidFill>
                <a:latin typeface="Times New Roman" panose="02020603050405020304" pitchFamily="18" charset="0"/>
                <a:ea typeface="宋体" panose="02010600030101010101" pitchFamily="2" charset="-122"/>
              </a:rPr>
              <a:t>例如：同声传译。</a:t>
            </a:r>
            <a:endParaRPr lang="en-US" altLang="zh-CN" dirty="0">
              <a:solidFill>
                <a:schemeClr val="tx1"/>
              </a:solidFill>
              <a:latin typeface="Times New Roman" panose="02020603050405020304" pitchFamily="18" charset="0"/>
              <a:ea typeface="宋体" panose="02010600030101010101" pitchFamily="2" charset="-122"/>
            </a:endParaRPr>
          </a:p>
          <a:p>
            <a:pPr marL="342900" indent="-342900" algn="just">
              <a:buFont typeface="Arial" panose="020B0604020202020204" pitchFamily="34" charset="0"/>
              <a:buChar char="•"/>
            </a:pPr>
            <a:r>
              <a:rPr lang="zh-CN" altLang="en-US" dirty="0">
                <a:solidFill>
                  <a:schemeClr val="tx1"/>
                </a:solidFill>
                <a:latin typeface="Times New Roman" panose="02020603050405020304" pitchFamily="18" charset="0"/>
                <a:ea typeface="宋体" panose="02010600030101010101" pitchFamily="2" charset="-122"/>
              </a:rPr>
              <a:t>节省存储空间，运行费时。</a:t>
            </a:r>
            <a:endParaRPr lang="zh-CN" altLang="en-US" dirty="0">
              <a:solidFill>
                <a:schemeClr val="tx1"/>
              </a:solidFill>
              <a:ea typeface="宋体" panose="02010600030101010101" pitchFamily="2" charset="-122"/>
            </a:endParaRPr>
          </a:p>
        </p:txBody>
      </p:sp>
    </p:spTree>
    <p:extLst>
      <p:ext uri="{BB962C8B-B14F-4D97-AF65-F5344CB8AC3E}">
        <p14:creationId xmlns:p14="http://schemas.microsoft.com/office/powerpoint/2010/main" val="370836989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a:xfrm>
            <a:off x="247650" y="198438"/>
            <a:ext cx="3052763" cy="662361"/>
          </a:xfrm>
        </p:spPr>
        <p:txBody>
          <a:bodyPr wrap="square" lIns="28800" rIns="28800"/>
          <a:lstStyle/>
          <a:p>
            <a:r>
              <a:rPr lang="zh-CN" altLang="en-US" sz="4400" dirty="0">
                <a:solidFill>
                  <a:srgbClr val="C00000"/>
                </a:solidFill>
                <a:latin typeface="华文隶书" panose="02010800040101010101" pitchFamily="2" charset="-122"/>
                <a:ea typeface="华文隶书" panose="02010800040101010101" pitchFamily="2" charset="-122"/>
              </a:rPr>
              <a:t>课程概况</a:t>
            </a:r>
            <a:r>
              <a:rPr lang="en-US" altLang="zh-CN" sz="4400" dirty="0">
                <a:solidFill>
                  <a:srgbClr val="660066"/>
                </a:solidFill>
                <a:latin typeface="华文隶书" panose="02010800040101010101" pitchFamily="2" charset="-122"/>
                <a:ea typeface="华文隶书" panose="02010800040101010101" pitchFamily="2" charset="-122"/>
              </a:rPr>
              <a:t> </a:t>
            </a:r>
            <a:endParaRPr lang="zh-CN" altLang="en-US" sz="4400" dirty="0">
              <a:solidFill>
                <a:srgbClr val="660066"/>
              </a:solidFill>
              <a:latin typeface="华文隶书" panose="02010800040101010101" pitchFamily="2" charset="-122"/>
              <a:ea typeface="华文隶书" panose="02010800040101010101" pitchFamily="2" charset="-122"/>
            </a:endParaRPr>
          </a:p>
        </p:txBody>
      </p:sp>
      <p:sp>
        <p:nvSpPr>
          <p:cNvPr id="100355" name="Rectangle 1027"/>
          <p:cNvSpPr>
            <a:spLocks noGrp="1" noChangeArrowheads="1"/>
          </p:cNvSpPr>
          <p:nvPr>
            <p:ph idx="1"/>
          </p:nvPr>
        </p:nvSpPr>
        <p:spPr>
          <a:xfrm>
            <a:off x="49634" y="1111302"/>
            <a:ext cx="9089604" cy="4797211"/>
          </a:xfrm>
        </p:spPr>
        <p:txBody>
          <a:bodyPr lIns="28800" rIns="28800"/>
          <a:lstStyle/>
          <a:p>
            <a:pPr marL="457200" indent="-457200" algn="just">
              <a:lnSpc>
                <a:spcPct val="100000"/>
              </a:lnSpc>
              <a:spcBef>
                <a:spcPct val="40000"/>
              </a:spcBef>
              <a:buFontTx/>
              <a:buNone/>
              <a:defRP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 </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共</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48</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学时</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(24</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次课</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。其中课堂讲授</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32</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学时</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(18</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次课左右</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，实验</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16</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学时</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(6</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次课左右</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marL="457200" indent="-457200" algn="just">
              <a:lnSpc>
                <a:spcPct val="100000"/>
              </a:lnSpc>
              <a:spcBef>
                <a:spcPct val="40000"/>
              </a:spcBef>
              <a:buFontTx/>
              <a:buNone/>
              <a:defRP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 </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平时包括考勤、课堂表现、测验、上机作业。</a:t>
            </a:r>
          </a:p>
          <a:p>
            <a:pPr marL="457200" indent="-457200" algn="just">
              <a:lnSpc>
                <a:spcPct val="100000"/>
              </a:lnSpc>
              <a:spcBef>
                <a:spcPct val="40000"/>
              </a:spcBef>
              <a:buFontTx/>
              <a:buNone/>
              <a:defRP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 </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最终有期末考试，开卷。英文试卷。</a:t>
            </a:r>
          </a:p>
          <a:p>
            <a:pPr marL="457200" indent="-457200" algn="just">
              <a:lnSpc>
                <a:spcPct val="100000"/>
              </a:lnSpc>
              <a:spcBef>
                <a:spcPct val="40000"/>
              </a:spcBef>
              <a:buFontTx/>
              <a:buNone/>
              <a:defRP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4. </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考核方式：平时约</a:t>
            </a:r>
            <a:r>
              <a:rPr lang="en-US"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50%</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，期末约</a:t>
            </a:r>
            <a:r>
              <a:rPr lang="en-US"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50%</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marL="457200" indent="-457200" algn="just">
              <a:lnSpc>
                <a:spcPct val="100000"/>
              </a:lnSpc>
              <a:spcBef>
                <a:spcPct val="40000"/>
              </a:spcBef>
              <a:buFontTx/>
              <a:buNone/>
              <a:defRP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5. </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要求尽量读懂教材的英文原文。    </a:t>
            </a:r>
          </a:p>
          <a:p>
            <a:pPr marL="457200" indent="-457200" algn="just">
              <a:lnSpc>
                <a:spcPct val="100000"/>
              </a:lnSpc>
              <a:spcBef>
                <a:spcPct val="40000"/>
              </a:spcBef>
              <a:buFontTx/>
              <a:buNone/>
              <a:defRP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6. </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联系方式：</a:t>
            </a:r>
          </a:p>
          <a:p>
            <a:pPr marL="939800" lvl="1" indent="-457200" algn="just">
              <a:lnSpc>
                <a:spcPct val="100000"/>
              </a:lnSpc>
              <a:buFontTx/>
              <a:buNone/>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①课程平台：</a:t>
            </a:r>
            <a:r>
              <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hlinkClick r:id="rId3"/>
              </a:rPr>
              <a:t>https://bksy.bjtu.edu.cn/index.html</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939800" lvl="1" indent="-457200" algn="just">
              <a:lnSpc>
                <a:spcPct val="100000"/>
              </a:lnSpc>
              <a:buFontTx/>
              <a:buNone/>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②</a:t>
            </a:r>
            <a:r>
              <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tianyi@bjtu.edu.cn</a:t>
            </a: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。注意：务必标上你的学号，姓名。</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939800" lvl="1" indent="-457200" algn="just">
              <a:lnSpc>
                <a:spcPct val="100000"/>
              </a:lnSpc>
              <a:buFontTx/>
              <a:buNone/>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③课程微信群。</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pSp>
        <p:nvGrpSpPr>
          <p:cNvPr id="16388" name="组合 7"/>
          <p:cNvGrpSpPr>
            <a:grpSpLocks/>
          </p:cNvGrpSpPr>
          <p:nvPr/>
        </p:nvGrpSpPr>
        <p:grpSpPr bwMode="auto">
          <a:xfrm>
            <a:off x="0" y="919163"/>
            <a:ext cx="9144000" cy="134937"/>
            <a:chOff x="0" y="919105"/>
            <a:chExt cx="9144000" cy="134443"/>
          </a:xfrm>
        </p:grpSpPr>
        <p:cxnSp>
          <p:nvCxnSpPr>
            <p:cNvPr id="4"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线连接符 7">
              <a:extLst>
                <a:ext uri="{FF2B5EF4-FFF2-40B4-BE49-F238E27FC236}">
                  <a16:creationId xmlns:a16="http://schemas.microsoft.com/office/drawing/2014/main" id="{4757F2B2-E4C1-5D4F-9293-60D6B5E57496}"/>
                </a:ext>
              </a:extLst>
            </p:cNvPr>
            <p:cNvCxnSpPr/>
            <p:nvPr/>
          </p:nvCxnSpPr>
          <p:spPr>
            <a:xfrm>
              <a:off x="0" y="919105"/>
              <a:ext cx="913923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529934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1.2 Computer Architecture and Implementation</a:t>
            </a:r>
          </a:p>
        </p:txBody>
      </p:sp>
      <p:grpSp>
        <p:nvGrpSpPr>
          <p:cNvPr id="11" name="Group 10"/>
          <p:cNvGrpSpPr>
            <a:grpSpLocks/>
          </p:cNvGrpSpPr>
          <p:nvPr/>
        </p:nvGrpSpPr>
        <p:grpSpPr bwMode="auto">
          <a:xfrm>
            <a:off x="827584" y="1724555"/>
            <a:ext cx="984250" cy="1855787"/>
            <a:chOff x="816" y="1114"/>
            <a:chExt cx="620" cy="1169"/>
          </a:xfrm>
        </p:grpSpPr>
        <p:graphicFrame>
          <p:nvGraphicFramePr>
            <p:cNvPr id="12" name="Object 6"/>
            <p:cNvGraphicFramePr>
              <a:graphicFrameLocks noChangeAspect="1"/>
            </p:cNvGraphicFramePr>
            <p:nvPr>
              <p:extLst>
                <p:ext uri="{D42A27DB-BD31-4B8C-83A1-F6EECF244321}">
                  <p14:modId xmlns:p14="http://schemas.microsoft.com/office/powerpoint/2010/main" val="1466271164"/>
                </p:ext>
              </p:extLst>
            </p:nvPr>
          </p:nvGraphicFramePr>
          <p:xfrm>
            <a:off x="816" y="1114"/>
            <a:ext cx="620" cy="624"/>
          </p:xfrm>
          <a:graphic>
            <a:graphicData uri="http://schemas.openxmlformats.org/presentationml/2006/ole">
              <mc:AlternateContent xmlns:mc="http://schemas.openxmlformats.org/markup-compatibility/2006">
                <mc:Choice xmlns:v="urn:schemas-microsoft-com:vml" Requires="v">
                  <p:oleObj name="BMP 图像" r:id="rId3" imgW="1362265" imgH="1371429" progId="Paint.Picture">
                    <p:embed/>
                  </p:oleObj>
                </mc:Choice>
                <mc:Fallback>
                  <p:oleObj name="BMP 图像" r:id="rId3" imgW="1362265" imgH="1371429" progId="Paint.Picture">
                    <p:embed/>
                    <p:pic>
                      <p:nvPicPr>
                        <p:cNvPr id="4199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 y="1114"/>
                          <a:ext cx="620"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7"/>
            <p:cNvGraphicFramePr>
              <a:graphicFrameLocks noChangeAspect="1"/>
            </p:cNvGraphicFramePr>
            <p:nvPr/>
          </p:nvGraphicFramePr>
          <p:xfrm>
            <a:off x="1008" y="1738"/>
            <a:ext cx="290" cy="545"/>
          </p:xfrm>
          <a:graphic>
            <a:graphicData uri="http://schemas.openxmlformats.org/presentationml/2006/ole">
              <mc:AlternateContent xmlns:mc="http://schemas.openxmlformats.org/markup-compatibility/2006">
                <mc:Choice xmlns:v="urn:schemas-microsoft-com:vml" Requires="v">
                  <p:oleObj name="剪辑" r:id="rId5" imgW="1728788" imgH="3252788" progId="MS_ClipArt_Gallery.2">
                    <p:embed/>
                  </p:oleObj>
                </mc:Choice>
                <mc:Fallback>
                  <p:oleObj name="剪辑" r:id="rId5" imgW="1728788" imgH="3252788" progId="MS_ClipArt_Gallery.2">
                    <p:embed/>
                    <p:pic>
                      <p:nvPicPr>
                        <p:cNvPr id="4199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 y="1738"/>
                          <a:ext cx="290" cy="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 Box 5"/>
          <p:cNvSpPr txBox="1">
            <a:spLocks noChangeArrowheads="1"/>
          </p:cNvSpPr>
          <p:nvPr/>
        </p:nvSpPr>
        <p:spPr bwMode="auto">
          <a:xfrm>
            <a:off x="2116634" y="2056433"/>
            <a:ext cx="6559550" cy="1308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algn="just" eaLnBrk="1" hangingPunct="1">
              <a:lnSpc>
                <a:spcPct val="150000"/>
              </a:lnSpc>
              <a:spcBef>
                <a:spcPct val="0"/>
              </a:spcBef>
              <a:buClrTx/>
              <a:buFontTx/>
              <a:buNone/>
            </a:pPr>
            <a:r>
              <a:rPr kumimoji="1" lang="en-US" altLang="zh-CN" sz="2800" dirty="0">
                <a:latin typeface="华文中宋" panose="02010600040101010101" pitchFamily="2" charset="-122"/>
              </a:rPr>
              <a:t>What’s Computer Architecture?</a:t>
            </a:r>
          </a:p>
          <a:p>
            <a:pPr algn="just" eaLnBrk="1" hangingPunct="1">
              <a:lnSpc>
                <a:spcPct val="150000"/>
              </a:lnSpc>
              <a:spcBef>
                <a:spcPct val="0"/>
              </a:spcBef>
              <a:buClrTx/>
              <a:buFontTx/>
              <a:buNone/>
            </a:pPr>
            <a:endParaRPr kumimoji="1" lang="en-US" altLang="zh-CN" sz="2800" dirty="0">
              <a:solidFill>
                <a:srgbClr val="000066"/>
              </a:solidFill>
              <a:latin typeface="华文中宋" panose="02010600040101010101" pitchFamily="2" charset="-122"/>
            </a:endParaRPr>
          </a:p>
        </p:txBody>
      </p:sp>
      <p:sp>
        <p:nvSpPr>
          <p:cNvPr id="3" name="矩形 2"/>
          <p:cNvSpPr/>
          <p:nvPr/>
        </p:nvSpPr>
        <p:spPr>
          <a:xfrm>
            <a:off x="593006" y="3933387"/>
            <a:ext cx="7988844" cy="1200329"/>
          </a:xfrm>
          <a:prstGeom prst="rect">
            <a:avLst/>
          </a:prstGeom>
        </p:spPr>
        <p:txBody>
          <a:bodyPr wrap="square">
            <a:spAutoFit/>
          </a:bodyPr>
          <a:lstStyle/>
          <a:p>
            <a:pPr algn="just" eaLnBrk="1" hangingPunct="1">
              <a:lnSpc>
                <a:spcPct val="150000"/>
              </a:lnSpc>
            </a:pPr>
            <a:r>
              <a:rPr kumimoji="1" lang="en-US" altLang="zh-CN" dirty="0">
                <a:solidFill>
                  <a:schemeClr val="tx1"/>
                </a:solidFill>
                <a:latin typeface="华文中宋" panose="02010600040101010101" pitchFamily="2" charset="-122"/>
              </a:rPr>
              <a:t>1964</a:t>
            </a:r>
            <a:r>
              <a:rPr kumimoji="1" lang="zh-CN" altLang="en-US" dirty="0">
                <a:solidFill>
                  <a:schemeClr val="tx1"/>
                </a:solidFill>
                <a:latin typeface="华文中宋" panose="02010600040101010101" pitchFamily="2" charset="-122"/>
              </a:rPr>
              <a:t>年</a:t>
            </a:r>
            <a:r>
              <a:rPr kumimoji="1" lang="en-US" altLang="zh-CN" dirty="0">
                <a:solidFill>
                  <a:schemeClr val="tx1"/>
                </a:solidFill>
                <a:latin typeface="华文中宋" panose="02010600040101010101" pitchFamily="2" charset="-122"/>
              </a:rPr>
              <a:t>C. M. Amdahl</a:t>
            </a:r>
            <a:r>
              <a:rPr kumimoji="1" lang="zh-CN" altLang="en-US" dirty="0">
                <a:solidFill>
                  <a:schemeClr val="tx1"/>
                </a:solidFill>
                <a:latin typeface="华文中宋" panose="02010600040101010101" pitchFamily="2" charset="-122"/>
              </a:rPr>
              <a:t>在介绍</a:t>
            </a:r>
            <a:r>
              <a:rPr kumimoji="1" lang="en-US" altLang="zh-CN" dirty="0">
                <a:solidFill>
                  <a:schemeClr val="tx1"/>
                </a:solidFill>
                <a:latin typeface="华文中宋" panose="02010600040101010101" pitchFamily="2" charset="-122"/>
              </a:rPr>
              <a:t>IBM 360</a:t>
            </a:r>
            <a:r>
              <a:rPr kumimoji="1" lang="zh-CN" altLang="en-US" dirty="0">
                <a:solidFill>
                  <a:schemeClr val="tx1"/>
                </a:solidFill>
                <a:latin typeface="华文中宋" panose="02010600040101010101" pitchFamily="2" charset="-122"/>
              </a:rPr>
              <a:t>系统时提出</a:t>
            </a:r>
            <a:r>
              <a:rPr kumimoji="1" lang="zh-CN" altLang="en-US" dirty="0">
                <a:solidFill>
                  <a:srgbClr val="800000"/>
                </a:solidFill>
                <a:latin typeface="华文中宋" panose="02010600040101010101" pitchFamily="2" charset="-122"/>
              </a:rPr>
              <a:t>经典的</a:t>
            </a:r>
            <a:r>
              <a:rPr kumimoji="1" lang="zh-CN" altLang="en-US" dirty="0">
                <a:solidFill>
                  <a:schemeClr val="tx1"/>
                </a:solidFill>
                <a:latin typeface="华文中宋" panose="02010600040101010101" pitchFamily="2" charset="-122"/>
              </a:rPr>
              <a:t>计算机体系结构（</a:t>
            </a:r>
            <a:r>
              <a:rPr kumimoji="1" lang="en-US" altLang="zh-CN" dirty="0">
                <a:solidFill>
                  <a:schemeClr val="tx1"/>
                </a:solidFill>
                <a:latin typeface="华文中宋" panose="02010600040101010101" pitchFamily="2" charset="-122"/>
              </a:rPr>
              <a:t>Computer Architecture</a:t>
            </a:r>
            <a:r>
              <a:rPr kumimoji="1" lang="zh-CN" altLang="en-US" dirty="0">
                <a:solidFill>
                  <a:schemeClr val="tx1"/>
                </a:solidFill>
                <a:latin typeface="华文中宋" panose="02010600040101010101" pitchFamily="2" charset="-122"/>
              </a:rPr>
              <a:t>）定义。</a:t>
            </a:r>
          </a:p>
        </p:txBody>
      </p:sp>
    </p:spTree>
    <p:extLst>
      <p:ext uri="{BB962C8B-B14F-4D97-AF65-F5344CB8AC3E}">
        <p14:creationId xmlns:p14="http://schemas.microsoft.com/office/powerpoint/2010/main" val="321954858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1.2 Computer Architecture and Implementation</a:t>
            </a:r>
          </a:p>
        </p:txBody>
      </p:sp>
      <p:grpSp>
        <p:nvGrpSpPr>
          <p:cNvPr id="22534" name="组合 5"/>
          <p:cNvGrpSpPr>
            <a:grpSpLocks/>
          </p:cNvGrpSpPr>
          <p:nvPr/>
        </p:nvGrpSpPr>
        <p:grpSpPr bwMode="auto">
          <a:xfrm>
            <a:off x="-1" y="683022"/>
            <a:ext cx="9144001" cy="134938"/>
            <a:chOff x="0" y="919105"/>
            <a:chExt cx="9144000" cy="134443"/>
          </a:xfrm>
        </p:grpSpPr>
        <p:cxnSp>
          <p:nvCxnSpPr>
            <p:cNvPr id="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487169" y="1484784"/>
            <a:ext cx="6164898" cy="2288843"/>
            <a:chOff x="1541367" y="4332826"/>
            <a:chExt cx="6164898" cy="2288843"/>
          </a:xfrm>
        </p:grpSpPr>
        <p:sp>
          <p:nvSpPr>
            <p:cNvPr id="9" name="Rectangle 5"/>
            <p:cNvSpPr>
              <a:spLocks noChangeArrowheads="1"/>
            </p:cNvSpPr>
            <p:nvPr/>
          </p:nvSpPr>
          <p:spPr bwMode="auto">
            <a:xfrm>
              <a:off x="1541367" y="5305455"/>
              <a:ext cx="6164898" cy="444500"/>
            </a:xfrm>
            <a:prstGeom prst="rect">
              <a:avLst/>
            </a:prstGeom>
            <a:solidFill>
              <a:srgbClr val="0000FF"/>
            </a:solidFill>
            <a:ln w="12700">
              <a:solidFill>
                <a:schemeClr val="bg1"/>
              </a:solidFill>
              <a:miter lim="800000"/>
              <a:headEnd/>
              <a:tailEnd/>
            </a:ln>
          </p:spPr>
          <p:txBody>
            <a:bodyPr wrap="none" anchor="ct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800" b="0">
                <a:ea typeface="宋体" panose="02010600030101010101" pitchFamily="2" charset="-122"/>
              </a:endParaRPr>
            </a:p>
          </p:txBody>
        </p:sp>
        <p:grpSp>
          <p:nvGrpSpPr>
            <p:cNvPr id="11" name="Group 56"/>
            <p:cNvGrpSpPr>
              <a:grpSpLocks/>
            </p:cNvGrpSpPr>
            <p:nvPr/>
          </p:nvGrpSpPr>
          <p:grpSpPr bwMode="auto">
            <a:xfrm>
              <a:off x="3652501" y="4332826"/>
              <a:ext cx="2184574" cy="927100"/>
              <a:chOff x="2244" y="1104"/>
              <a:chExt cx="1584" cy="904"/>
            </a:xfrm>
          </p:grpSpPr>
          <p:sp>
            <p:nvSpPr>
              <p:cNvPr id="12" name="Oval 6"/>
              <p:cNvSpPr>
                <a:spLocks noChangeArrowheads="1"/>
              </p:cNvSpPr>
              <p:nvPr/>
            </p:nvSpPr>
            <p:spPr bwMode="auto">
              <a:xfrm>
                <a:off x="2396" y="1104"/>
                <a:ext cx="232" cy="184"/>
              </a:xfrm>
              <a:prstGeom prst="ellipse">
                <a:avLst/>
              </a:prstGeom>
              <a:gradFill rotWithShape="0">
                <a:gsLst>
                  <a:gs pos="0">
                    <a:srgbClr val="5E9EFF"/>
                  </a:gs>
                  <a:gs pos="39999">
                    <a:srgbClr val="85C2FF"/>
                  </a:gs>
                  <a:gs pos="70000">
                    <a:srgbClr val="C4D6EB"/>
                  </a:gs>
                  <a:gs pos="100000">
                    <a:srgbClr val="FFEBFA"/>
                  </a:gs>
                </a:gsLst>
                <a:path path="rect">
                  <a:fillToRect t="100000" r="100000"/>
                </a:path>
              </a:gradFill>
              <a:ln w="25400">
                <a:solidFill>
                  <a:srgbClr val="0000CC"/>
                </a:solidFill>
                <a:round/>
                <a:headEnd/>
                <a:tailEnd/>
              </a:ln>
            </p:spPr>
            <p:txBody>
              <a:bodyPr wrap="none" anchor="ct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800" b="0">
                  <a:ea typeface="宋体" panose="02010600030101010101" pitchFamily="2" charset="-122"/>
                </a:endParaRPr>
              </a:p>
            </p:txBody>
          </p:sp>
          <p:sp>
            <p:nvSpPr>
              <p:cNvPr id="13" name="Line 7"/>
              <p:cNvSpPr>
                <a:spLocks noChangeShapeType="1"/>
              </p:cNvSpPr>
              <p:nvPr/>
            </p:nvSpPr>
            <p:spPr bwMode="auto">
              <a:xfrm flipH="1">
                <a:off x="2484" y="1296"/>
                <a:ext cx="56" cy="376"/>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8"/>
              <p:cNvSpPr>
                <a:spLocks noChangeShapeType="1"/>
              </p:cNvSpPr>
              <p:nvPr/>
            </p:nvSpPr>
            <p:spPr bwMode="auto">
              <a:xfrm>
                <a:off x="2492" y="1676"/>
                <a:ext cx="136" cy="0"/>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9"/>
              <p:cNvSpPr>
                <a:spLocks noChangeShapeType="1"/>
              </p:cNvSpPr>
              <p:nvPr/>
            </p:nvSpPr>
            <p:spPr bwMode="auto">
              <a:xfrm>
                <a:off x="2632" y="1680"/>
                <a:ext cx="0" cy="184"/>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0"/>
              <p:cNvSpPr>
                <a:spLocks noChangeShapeType="1"/>
              </p:cNvSpPr>
              <p:nvPr/>
            </p:nvSpPr>
            <p:spPr bwMode="auto">
              <a:xfrm>
                <a:off x="2636" y="1868"/>
                <a:ext cx="40" cy="0"/>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1"/>
              <p:cNvSpPr>
                <a:spLocks noChangeShapeType="1"/>
              </p:cNvSpPr>
              <p:nvPr/>
            </p:nvSpPr>
            <p:spPr bwMode="auto">
              <a:xfrm flipH="1">
                <a:off x="2388" y="1680"/>
                <a:ext cx="104" cy="232"/>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2"/>
              <p:cNvSpPr>
                <a:spLocks noChangeShapeType="1"/>
              </p:cNvSpPr>
              <p:nvPr/>
            </p:nvSpPr>
            <p:spPr bwMode="auto">
              <a:xfrm flipH="1">
                <a:off x="2244" y="1920"/>
                <a:ext cx="152" cy="88"/>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3"/>
              <p:cNvSpPr>
                <a:spLocks noChangeShapeType="1"/>
              </p:cNvSpPr>
              <p:nvPr/>
            </p:nvSpPr>
            <p:spPr bwMode="auto">
              <a:xfrm>
                <a:off x="2540" y="1440"/>
                <a:ext cx="136" cy="88"/>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4"/>
              <p:cNvSpPr>
                <a:spLocks noChangeShapeType="1"/>
              </p:cNvSpPr>
              <p:nvPr/>
            </p:nvSpPr>
            <p:spPr bwMode="auto">
              <a:xfrm flipV="1">
                <a:off x="2684" y="1432"/>
                <a:ext cx="88" cy="104"/>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5"/>
              <p:cNvSpPr>
                <a:spLocks noChangeShapeType="1"/>
              </p:cNvSpPr>
              <p:nvPr/>
            </p:nvSpPr>
            <p:spPr bwMode="auto">
              <a:xfrm>
                <a:off x="2492" y="1388"/>
                <a:ext cx="136" cy="0"/>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6"/>
              <p:cNvSpPr>
                <a:spLocks noChangeShapeType="1"/>
              </p:cNvSpPr>
              <p:nvPr/>
            </p:nvSpPr>
            <p:spPr bwMode="auto">
              <a:xfrm flipV="1">
                <a:off x="2636" y="1288"/>
                <a:ext cx="88" cy="104"/>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Oval 17"/>
              <p:cNvSpPr>
                <a:spLocks noChangeArrowheads="1"/>
              </p:cNvSpPr>
              <p:nvPr/>
            </p:nvSpPr>
            <p:spPr bwMode="auto">
              <a:xfrm>
                <a:off x="3260" y="1152"/>
                <a:ext cx="232" cy="184"/>
              </a:xfrm>
              <a:prstGeom prst="ellipse">
                <a:avLst/>
              </a:prstGeom>
              <a:gradFill rotWithShape="0">
                <a:gsLst>
                  <a:gs pos="0">
                    <a:srgbClr val="5E9EFF"/>
                  </a:gs>
                  <a:gs pos="39999">
                    <a:srgbClr val="85C2FF"/>
                  </a:gs>
                  <a:gs pos="70000">
                    <a:srgbClr val="C4D6EB"/>
                  </a:gs>
                  <a:gs pos="100000">
                    <a:srgbClr val="FFEBFA"/>
                  </a:gs>
                </a:gsLst>
                <a:path path="rect">
                  <a:fillToRect t="100000" r="100000"/>
                </a:path>
              </a:gradFill>
              <a:ln w="25400">
                <a:solidFill>
                  <a:srgbClr val="0000CC"/>
                </a:solidFill>
                <a:round/>
                <a:headEnd/>
                <a:tailEnd/>
              </a:ln>
            </p:spPr>
            <p:txBody>
              <a:bodyPr wrap="none" anchor="ct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800" b="0">
                  <a:ea typeface="宋体" panose="02010600030101010101" pitchFamily="2" charset="-122"/>
                </a:endParaRPr>
              </a:p>
            </p:txBody>
          </p:sp>
          <p:sp>
            <p:nvSpPr>
              <p:cNvPr id="24" name="Line 18"/>
              <p:cNvSpPr>
                <a:spLocks noChangeShapeType="1"/>
              </p:cNvSpPr>
              <p:nvPr/>
            </p:nvSpPr>
            <p:spPr bwMode="auto">
              <a:xfrm>
                <a:off x="3404" y="1344"/>
                <a:ext cx="52" cy="373"/>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19"/>
              <p:cNvSpPr>
                <a:spLocks noChangeShapeType="1"/>
              </p:cNvSpPr>
              <p:nvPr/>
            </p:nvSpPr>
            <p:spPr bwMode="auto">
              <a:xfrm flipH="1">
                <a:off x="3252" y="1728"/>
                <a:ext cx="200" cy="136"/>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1"/>
              <p:cNvSpPr>
                <a:spLocks noChangeShapeType="1"/>
              </p:cNvSpPr>
              <p:nvPr/>
            </p:nvSpPr>
            <p:spPr bwMode="auto">
              <a:xfrm>
                <a:off x="3452" y="1728"/>
                <a:ext cx="184" cy="136"/>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2"/>
              <p:cNvSpPr>
                <a:spLocks noChangeShapeType="1"/>
              </p:cNvSpPr>
              <p:nvPr/>
            </p:nvSpPr>
            <p:spPr bwMode="auto">
              <a:xfrm flipV="1">
                <a:off x="3644" y="1768"/>
                <a:ext cx="136" cy="104"/>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3"/>
              <p:cNvSpPr>
                <a:spLocks noChangeShapeType="1"/>
              </p:cNvSpPr>
              <p:nvPr/>
            </p:nvSpPr>
            <p:spPr bwMode="auto">
              <a:xfrm>
                <a:off x="3788" y="1776"/>
                <a:ext cx="40" cy="40"/>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4"/>
              <p:cNvSpPr>
                <a:spLocks noChangeShapeType="1"/>
              </p:cNvSpPr>
              <p:nvPr/>
            </p:nvSpPr>
            <p:spPr bwMode="auto">
              <a:xfrm flipH="1">
                <a:off x="3300" y="1488"/>
                <a:ext cx="104" cy="136"/>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5"/>
              <p:cNvSpPr>
                <a:spLocks noChangeShapeType="1"/>
              </p:cNvSpPr>
              <p:nvPr/>
            </p:nvSpPr>
            <p:spPr bwMode="auto">
              <a:xfrm flipH="1" flipV="1">
                <a:off x="3156" y="1576"/>
                <a:ext cx="152" cy="56"/>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26"/>
              <p:cNvSpPr>
                <a:spLocks noChangeShapeType="1"/>
              </p:cNvSpPr>
              <p:nvPr/>
            </p:nvSpPr>
            <p:spPr bwMode="auto">
              <a:xfrm flipH="1">
                <a:off x="3204" y="1436"/>
                <a:ext cx="200" cy="0"/>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27"/>
              <p:cNvSpPr>
                <a:spLocks noChangeShapeType="1"/>
              </p:cNvSpPr>
              <p:nvPr/>
            </p:nvSpPr>
            <p:spPr bwMode="auto">
              <a:xfrm flipH="1" flipV="1">
                <a:off x="3060" y="1336"/>
                <a:ext cx="152" cy="104"/>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28"/>
              <p:cNvSpPr>
                <a:spLocks noChangeShapeType="1"/>
              </p:cNvSpPr>
              <p:nvPr/>
            </p:nvSpPr>
            <p:spPr bwMode="auto">
              <a:xfrm flipV="1">
                <a:off x="3308" y="1240"/>
                <a:ext cx="40" cy="56"/>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29"/>
              <p:cNvSpPr>
                <a:spLocks noChangeShapeType="1"/>
              </p:cNvSpPr>
              <p:nvPr/>
            </p:nvSpPr>
            <p:spPr bwMode="auto">
              <a:xfrm flipH="1" flipV="1">
                <a:off x="2484" y="1192"/>
                <a:ext cx="104" cy="104"/>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5" name="Rectangle 50"/>
            <p:cNvSpPr>
              <a:spLocks noChangeArrowheads="1"/>
            </p:cNvSpPr>
            <p:nvPr/>
          </p:nvSpPr>
          <p:spPr bwMode="auto">
            <a:xfrm>
              <a:off x="2876054" y="5332170"/>
              <a:ext cx="3882473" cy="391069"/>
            </a:xfrm>
            <a:prstGeom prst="rect">
              <a:avLst/>
            </a:prstGeom>
            <a:noFill/>
            <a:ln w="12700">
              <a:noFill/>
              <a:miter lim="800000"/>
              <a:headEnd/>
              <a:tailEnd/>
            </a:ln>
            <a:effectLst/>
          </p:spPr>
          <p:txBody>
            <a:bodyPr wrap="none" lIns="63500" tIns="25400" rIns="63500" bIns="25400">
              <a:spAutoFit/>
            </a:bodyPr>
            <a:lstStyle/>
            <a:p>
              <a:pPr>
                <a:lnSpc>
                  <a:spcPct val="92000"/>
                </a:lnSpc>
                <a:defRPr/>
              </a:pPr>
              <a:r>
                <a:rPr kumimoji="1" lang="zh-CN" altLang="en-US" sz="2400" b="1" dirty="0">
                  <a:solidFill>
                    <a:srgbClr val="FF0000"/>
                  </a:solidFill>
                  <a:effectLst>
                    <a:outerShdw blurRad="38100" dist="38100" dir="2700000" algn="tl">
                      <a:srgbClr val="C0C0C0"/>
                    </a:outerShdw>
                  </a:effectLst>
                  <a:latin typeface="华文中宋" pitchFamily="2" charset="-122"/>
                  <a:ea typeface="华文中宋" pitchFamily="2" charset="-122"/>
                </a:rPr>
                <a:t>指令集（</a:t>
              </a:r>
              <a:r>
                <a:rPr kumimoji="1" lang="en-US" altLang="zh-CN" sz="2400" b="1" dirty="0">
                  <a:solidFill>
                    <a:srgbClr val="FF0000"/>
                  </a:solidFill>
                  <a:effectLst>
                    <a:outerShdw blurRad="38100" dist="38100" dir="2700000" algn="tl">
                      <a:srgbClr val="C0C0C0"/>
                    </a:outerShdw>
                  </a:effectLst>
                  <a:latin typeface="华文中宋" pitchFamily="2" charset="-122"/>
                  <a:ea typeface="华文中宋" pitchFamily="2" charset="-122"/>
                </a:rPr>
                <a:t>Instruction set</a:t>
              </a:r>
              <a:r>
                <a:rPr kumimoji="1" lang="zh-CN" altLang="en-US" sz="2400" b="1" dirty="0">
                  <a:solidFill>
                    <a:srgbClr val="FF0000"/>
                  </a:solidFill>
                  <a:effectLst>
                    <a:outerShdw blurRad="38100" dist="38100" dir="2700000" algn="tl">
                      <a:srgbClr val="C0C0C0"/>
                    </a:outerShdw>
                  </a:effectLst>
                  <a:latin typeface="华文中宋" pitchFamily="2" charset="-122"/>
                  <a:ea typeface="华文中宋" pitchFamily="2" charset="-122"/>
                </a:rPr>
                <a:t>）</a:t>
              </a:r>
            </a:p>
          </p:txBody>
        </p:sp>
        <p:sp>
          <p:nvSpPr>
            <p:cNvPr id="36" name="Rectangle 51"/>
            <p:cNvSpPr>
              <a:spLocks noChangeArrowheads="1"/>
            </p:cNvSpPr>
            <p:nvPr/>
          </p:nvSpPr>
          <p:spPr bwMode="auto">
            <a:xfrm>
              <a:off x="2139454" y="4804330"/>
              <a:ext cx="736600" cy="361950"/>
            </a:xfrm>
            <a:prstGeom prst="rect">
              <a:avLst/>
            </a:prstGeom>
            <a:noFill/>
            <a:ln w="12700">
              <a:noFill/>
              <a:miter lim="800000"/>
              <a:headEnd/>
              <a:tailEnd/>
            </a:ln>
            <a:effectLst/>
          </p:spPr>
          <p:txBody>
            <a:bodyPr wrap="none" lIns="63500" tIns="25400" rIns="63500" bIns="25400">
              <a:spAutoFit/>
            </a:bodyPr>
            <a:lstStyle/>
            <a:p>
              <a:pPr>
                <a:lnSpc>
                  <a:spcPct val="85000"/>
                </a:lnSpc>
                <a:defRPr/>
              </a:pPr>
              <a:r>
                <a:rPr kumimoji="1" lang="zh-CN" altLang="en-US" sz="2400" b="1" dirty="0">
                  <a:solidFill>
                    <a:srgbClr val="C00000"/>
                  </a:solidFill>
                  <a:effectLst>
                    <a:outerShdw blurRad="38100" dist="38100" dir="2700000" algn="tl">
                      <a:srgbClr val="C0C0C0"/>
                    </a:outerShdw>
                  </a:effectLst>
                  <a:latin typeface="华文中宋" pitchFamily="2" charset="-122"/>
                  <a:ea typeface="华文中宋" pitchFamily="2" charset="-122"/>
                </a:rPr>
                <a:t>软件</a:t>
              </a:r>
            </a:p>
          </p:txBody>
        </p:sp>
        <p:sp>
          <p:nvSpPr>
            <p:cNvPr id="37" name="Rectangle 52"/>
            <p:cNvSpPr>
              <a:spLocks noChangeArrowheads="1"/>
            </p:cNvSpPr>
            <p:nvPr/>
          </p:nvSpPr>
          <p:spPr bwMode="auto">
            <a:xfrm>
              <a:off x="2139454" y="5969643"/>
              <a:ext cx="736600" cy="361950"/>
            </a:xfrm>
            <a:prstGeom prst="rect">
              <a:avLst/>
            </a:prstGeom>
            <a:noFill/>
            <a:ln w="12700">
              <a:noFill/>
              <a:miter lim="800000"/>
              <a:headEnd/>
              <a:tailEnd/>
            </a:ln>
            <a:effectLst/>
          </p:spPr>
          <p:txBody>
            <a:bodyPr wrap="none" lIns="63500" tIns="25400" rIns="63500" bIns="25400">
              <a:spAutoFit/>
            </a:bodyPr>
            <a:lstStyle/>
            <a:p>
              <a:pPr>
                <a:lnSpc>
                  <a:spcPct val="85000"/>
                </a:lnSpc>
                <a:defRPr/>
              </a:pPr>
              <a:r>
                <a:rPr kumimoji="1" lang="zh-CN" altLang="en-US" sz="2400" b="1" dirty="0">
                  <a:solidFill>
                    <a:srgbClr val="0000CC"/>
                  </a:solidFill>
                  <a:effectLst>
                    <a:outerShdw blurRad="38100" dist="38100" dir="2700000" algn="tl">
                      <a:srgbClr val="C0C0C0"/>
                    </a:outerShdw>
                  </a:effectLst>
                  <a:latin typeface="华文中宋" pitchFamily="2" charset="-122"/>
                  <a:ea typeface="华文中宋" pitchFamily="2" charset="-122"/>
                </a:rPr>
                <a:t>硬件</a:t>
              </a:r>
            </a:p>
          </p:txBody>
        </p:sp>
        <p:graphicFrame>
          <p:nvGraphicFramePr>
            <p:cNvPr id="38" name="Object 57"/>
            <p:cNvGraphicFramePr>
              <a:graphicFrameLocks noChangeAspect="1"/>
            </p:cNvGraphicFramePr>
            <p:nvPr/>
          </p:nvGraphicFramePr>
          <p:xfrm>
            <a:off x="4300289" y="4551113"/>
            <a:ext cx="762000" cy="533400"/>
          </p:xfrm>
          <a:graphic>
            <a:graphicData uri="http://schemas.openxmlformats.org/presentationml/2006/ole">
              <mc:AlternateContent xmlns:mc="http://schemas.openxmlformats.org/markup-compatibility/2006">
                <mc:Choice xmlns:v="urn:schemas-microsoft-com:vml" Requires="v">
                  <p:oleObj name="BMP 图象" r:id="rId3" imgW="1362265" imgH="1371429" progId="Paint.Picture">
                    <p:embed/>
                  </p:oleObj>
                </mc:Choice>
                <mc:Fallback>
                  <p:oleObj name="BMP 图象" r:id="rId3" imgW="1362265" imgH="1371429" progId="Paint.Picture">
                    <p:embed/>
                    <p:pic>
                      <p:nvPicPr>
                        <p:cNvPr id="38"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289" y="4551113"/>
                          <a:ext cx="76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9" name="Picture 60" descr="cpu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929" y="5912056"/>
              <a:ext cx="993775"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矩形 2">
            <a:extLst>
              <a:ext uri="{FF2B5EF4-FFF2-40B4-BE49-F238E27FC236}">
                <a16:creationId xmlns:a16="http://schemas.microsoft.com/office/drawing/2014/main" id="{6552FDCE-133D-FE4D-9DC0-7904ABF50CD8}"/>
              </a:ext>
            </a:extLst>
          </p:cNvPr>
          <p:cNvSpPr/>
          <p:nvPr/>
        </p:nvSpPr>
        <p:spPr>
          <a:xfrm>
            <a:off x="669086" y="4437112"/>
            <a:ext cx="8109207" cy="1384995"/>
          </a:xfrm>
          <a:prstGeom prst="rect">
            <a:avLst/>
          </a:prstGeom>
        </p:spPr>
        <p:txBody>
          <a:bodyPr wrap="square">
            <a:spAutoFit/>
          </a:bodyPr>
          <a:lstStyle/>
          <a:p>
            <a:r>
              <a:rPr kumimoji="1" lang="zh-CN" altLang="en-US" sz="2800" dirty="0">
                <a:solidFill>
                  <a:srgbClr val="000066"/>
                </a:solidFill>
                <a:effectLst>
                  <a:outerShdw blurRad="38100" dist="38100" dir="2700000" algn="tl">
                    <a:srgbClr val="C0C0C0"/>
                  </a:outerShdw>
                </a:effectLst>
                <a:latin typeface="Times New Roman" panose="02020603050405020304" pitchFamily="18" charset="0"/>
                <a:ea typeface="华文隶书" panose="02010800040101010101" pitchFamily="2" charset="-122"/>
              </a:rPr>
              <a:t>经典计算机体系结构概念的实质是计算机系统中</a:t>
            </a:r>
            <a:r>
              <a:rPr kumimoji="1" lang="zh-CN" altLang="en-US" sz="2800" dirty="0">
                <a:solidFill>
                  <a:srgbClr val="FF0000"/>
                </a:solidFill>
                <a:effectLst>
                  <a:outerShdw blurRad="38100" dist="38100" dir="2700000" algn="tl">
                    <a:srgbClr val="C0C0C0"/>
                  </a:outerShdw>
                </a:effectLst>
                <a:latin typeface="Times New Roman" panose="02020603050405020304" pitchFamily="18" charset="0"/>
                <a:ea typeface="华文隶书" panose="02010800040101010101" pitchFamily="2" charset="-122"/>
              </a:rPr>
              <a:t>软硬件界面</a:t>
            </a:r>
            <a:r>
              <a:rPr kumimoji="1" lang="zh-CN" altLang="en-US" sz="2800" dirty="0">
                <a:solidFill>
                  <a:srgbClr val="000066"/>
                </a:solidFill>
                <a:effectLst>
                  <a:outerShdw blurRad="38100" dist="38100" dir="2700000" algn="tl">
                    <a:srgbClr val="C0C0C0"/>
                  </a:outerShdw>
                </a:effectLst>
                <a:latin typeface="Times New Roman" panose="02020603050405020304" pitchFamily="18" charset="0"/>
                <a:ea typeface="华文隶书" panose="02010800040101010101" pitchFamily="2" charset="-122"/>
              </a:rPr>
              <a:t>的确定，其界面之上的是软件的功能，界面之下的是硬件和固件的功能。“</a:t>
            </a:r>
            <a:r>
              <a:rPr kumimoji="1" lang="zh-CN" altLang="en-US" sz="2800" dirty="0">
                <a:solidFill>
                  <a:srgbClr val="FF0000"/>
                </a:solidFill>
                <a:effectLst>
                  <a:outerShdw blurRad="38100" dist="38100" dir="2700000" algn="tl">
                    <a:srgbClr val="C0C0C0"/>
                  </a:outerShdw>
                </a:effectLst>
                <a:latin typeface="Times New Roman" panose="02020603050405020304" pitchFamily="18" charset="0"/>
                <a:ea typeface="华文隶书" panose="02010800040101010101" pitchFamily="2" charset="-122"/>
              </a:rPr>
              <a:t>指令集结构</a:t>
            </a:r>
            <a:r>
              <a:rPr kumimoji="1" lang="zh-CN" altLang="en-US" sz="2800" dirty="0">
                <a:solidFill>
                  <a:srgbClr val="000066"/>
                </a:solidFill>
                <a:effectLst>
                  <a:outerShdw blurRad="38100" dist="38100" dir="2700000" algn="tl">
                    <a:srgbClr val="C0C0C0"/>
                  </a:outerShdw>
                </a:effectLst>
                <a:latin typeface="Times New Roman" panose="02020603050405020304" pitchFamily="18" charset="0"/>
                <a:ea typeface="华文隶书" panose="02010800040101010101" pitchFamily="2" charset="-122"/>
              </a:rPr>
              <a:t>”</a:t>
            </a:r>
            <a:endParaRPr lang="zh-CN" altLang="en-US" sz="2800" dirty="0"/>
          </a:p>
        </p:txBody>
      </p:sp>
    </p:spTree>
    <p:extLst>
      <p:ext uri="{BB962C8B-B14F-4D97-AF65-F5344CB8AC3E}">
        <p14:creationId xmlns:p14="http://schemas.microsoft.com/office/powerpoint/2010/main" val="35354399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1.2 Computer Architecture and Implementation</a:t>
            </a:r>
          </a:p>
        </p:txBody>
      </p:sp>
      <p:grpSp>
        <p:nvGrpSpPr>
          <p:cNvPr id="22534" name="组合 5"/>
          <p:cNvGrpSpPr>
            <a:grpSpLocks/>
          </p:cNvGrpSpPr>
          <p:nvPr/>
        </p:nvGrpSpPr>
        <p:grpSpPr bwMode="auto">
          <a:xfrm>
            <a:off x="-1" y="683022"/>
            <a:ext cx="9144001" cy="134938"/>
            <a:chOff x="0" y="919105"/>
            <a:chExt cx="9144000" cy="134443"/>
          </a:xfrm>
        </p:grpSpPr>
        <p:cxnSp>
          <p:nvCxnSpPr>
            <p:cNvPr id="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1" name="Rectangle 3">
            <a:extLst>
              <a:ext uri="{FF2B5EF4-FFF2-40B4-BE49-F238E27FC236}">
                <a16:creationId xmlns:a16="http://schemas.microsoft.com/office/drawing/2014/main" id="{E48EEB19-2BC9-2346-8652-49516E62B7AA}"/>
              </a:ext>
            </a:extLst>
          </p:cNvPr>
          <p:cNvSpPr txBox="1">
            <a:spLocks noChangeArrowheads="1"/>
          </p:cNvSpPr>
          <p:nvPr/>
        </p:nvSpPr>
        <p:spPr bwMode="auto">
          <a:xfrm>
            <a:off x="539750" y="1196974"/>
            <a:ext cx="8208714" cy="547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rgbClr val="0000CC"/>
              </a:buClr>
              <a:buFont typeface="Wingdings" pitchFamily="2" charset="2"/>
              <a:buChar char="o"/>
              <a:defRPr sz="3000" b="1">
                <a:solidFill>
                  <a:schemeClr val="tx1"/>
                </a:solidFill>
                <a:latin typeface="+mn-lt"/>
                <a:ea typeface="+mn-ea"/>
                <a:cs typeface="+mn-cs"/>
              </a:defRPr>
            </a:lvl1pPr>
            <a:lvl2pPr marL="908050" indent="-436563" algn="l" rtl="0" eaLnBrk="0" fontAlgn="base" hangingPunct="0">
              <a:spcBef>
                <a:spcPct val="20000"/>
              </a:spcBef>
              <a:spcAft>
                <a:spcPct val="0"/>
              </a:spcAft>
              <a:buClr>
                <a:srgbClr val="0000CC"/>
              </a:buClr>
              <a:buFont typeface="Wingdings" pitchFamily="2" charset="2"/>
              <a:buChar char="n"/>
              <a:defRPr sz="2600" b="1">
                <a:solidFill>
                  <a:schemeClr val="tx1"/>
                </a:solidFill>
                <a:latin typeface="+mn-lt"/>
                <a:ea typeface="+mn-ea"/>
              </a:defRPr>
            </a:lvl2pPr>
            <a:lvl3pPr marL="1304925" indent="-395288" algn="l" rtl="0" eaLnBrk="0" fontAlgn="base" hangingPunct="0">
              <a:spcBef>
                <a:spcPct val="20000"/>
              </a:spcBef>
              <a:spcAft>
                <a:spcPct val="0"/>
              </a:spcAft>
              <a:buClr>
                <a:srgbClr val="0000CC"/>
              </a:buClr>
              <a:buFont typeface="Wingdings" pitchFamily="2" charset="2"/>
              <a:buChar char="o"/>
              <a:defRPr sz="2300" b="1">
                <a:solidFill>
                  <a:schemeClr val="tx1"/>
                </a:solidFill>
                <a:latin typeface="+mn-lt"/>
                <a:ea typeface="+mn-ea"/>
              </a:defRPr>
            </a:lvl3pPr>
            <a:lvl4pPr marL="1693863" indent="-387350" algn="l" rtl="0" eaLnBrk="0" fontAlgn="base" hangingPunct="0">
              <a:spcBef>
                <a:spcPct val="20000"/>
              </a:spcBef>
              <a:spcAft>
                <a:spcPct val="0"/>
              </a:spcAft>
              <a:buClr>
                <a:srgbClr val="0000CC"/>
              </a:buClr>
              <a:buFont typeface="Wingdings" pitchFamily="2" charset="2"/>
              <a:buChar char="n"/>
              <a:defRPr sz="2000" b="1">
                <a:solidFill>
                  <a:schemeClr val="tx1"/>
                </a:solidFill>
                <a:latin typeface="+mn-lt"/>
                <a:ea typeface="+mn-ea"/>
              </a:defRPr>
            </a:lvl4pPr>
            <a:lvl5pPr marL="2093913" indent="-398463" algn="l" rtl="0" eaLnBrk="0" fontAlgn="base" hangingPunct="0">
              <a:spcBef>
                <a:spcPct val="25000"/>
              </a:spcBef>
              <a:spcAft>
                <a:spcPct val="0"/>
              </a:spcAft>
              <a:buClr>
                <a:srgbClr val="0000CC"/>
              </a:buClr>
              <a:buFont typeface="Wingdings" pitchFamily="2" charset="2"/>
              <a:buChar char="§"/>
              <a:defRPr sz="2000" b="1">
                <a:solidFill>
                  <a:schemeClr val="tx1"/>
                </a:solidFill>
                <a:latin typeface="+mn-lt"/>
                <a:ea typeface="+mn-ea"/>
              </a:defRPr>
            </a:lvl5pPr>
            <a:lvl6pPr marL="25511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6pPr>
            <a:lvl7pPr marL="30083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7pPr>
            <a:lvl8pPr marL="34655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8pPr>
            <a:lvl9pPr marL="3922713" indent="-398463" algn="l" rtl="0" fontAlgn="base">
              <a:spcBef>
                <a:spcPct val="25000"/>
              </a:spcBef>
              <a:spcAft>
                <a:spcPct val="0"/>
              </a:spcAft>
              <a:buClr>
                <a:srgbClr val="0000CC"/>
              </a:buClr>
              <a:buFont typeface="Wingdings" pitchFamily="2" charset="2"/>
              <a:buChar char="§"/>
              <a:defRPr sz="2000" b="1">
                <a:solidFill>
                  <a:schemeClr val="tx1"/>
                </a:solidFill>
                <a:latin typeface="+mn-lt"/>
                <a:ea typeface="+mn-ea"/>
              </a:defRPr>
            </a:lvl9pPr>
          </a:lstStyle>
          <a:p>
            <a:pPr marL="469900" marR="0" lvl="0" indent="-469900" algn="just" defTabSz="914400" rtl="0" eaLnBrk="1" fontAlgn="base" latinLnBrk="0" hangingPunct="1">
              <a:lnSpc>
                <a:spcPct val="150000"/>
              </a:lnSpc>
              <a:spcBef>
                <a:spcPct val="20000"/>
              </a:spcBef>
              <a:spcAft>
                <a:spcPct val="0"/>
              </a:spcAft>
              <a:buClr>
                <a:srgbClr val="0000CC"/>
              </a:buClr>
              <a:buSzTx/>
              <a:buFont typeface="Wingdings" pitchFamily="2" charset="2"/>
              <a:buChar char="o"/>
              <a:tabLst/>
              <a:defRPr/>
            </a:pPr>
            <a:r>
              <a:rPr kumimoji="0" lang="zh-CN" altLang="en-US" sz="2600" b="1" i="0" u="sng" strike="noStrike" kern="0" cap="none" spc="0" normalizeH="0" baseline="0" noProof="0" dirty="0">
                <a:ln>
                  <a:noFill/>
                </a:ln>
                <a:solidFill>
                  <a:srgbClr val="FF0000"/>
                </a:solidFill>
                <a:effectLst/>
                <a:uLnTx/>
                <a:uFillTx/>
                <a:latin typeface="Verdana"/>
                <a:ea typeface="华文中宋"/>
                <a:cs typeface="+mn-cs"/>
              </a:rPr>
              <a:t>软件和硬件的逻辑等效性</a:t>
            </a:r>
            <a:endParaRPr kumimoji="0" lang="zh-CN" altLang="en-US" sz="2600" b="1" i="0" u="none" strike="noStrike" kern="0" cap="none" spc="0" normalizeH="0" baseline="0" noProof="0" dirty="0">
              <a:ln>
                <a:noFill/>
              </a:ln>
              <a:solidFill>
                <a:srgbClr val="000066"/>
              </a:solidFill>
              <a:effectLst/>
              <a:uLnTx/>
              <a:uFillTx/>
              <a:latin typeface="Verdana"/>
              <a:ea typeface="华文中宋"/>
              <a:cs typeface="+mn-cs"/>
            </a:endParaRPr>
          </a:p>
          <a:p>
            <a:pPr marL="908050" marR="0" lvl="1" indent="-436563" algn="just" defTabSz="914400" rtl="0" eaLnBrk="1" fontAlgn="base" latinLnBrk="0" hangingPunct="1">
              <a:lnSpc>
                <a:spcPct val="150000"/>
              </a:lnSpc>
              <a:spcBef>
                <a:spcPct val="20000"/>
              </a:spcBef>
              <a:spcAft>
                <a:spcPct val="0"/>
              </a:spcAft>
              <a:buClr>
                <a:srgbClr val="0000CC"/>
              </a:buClr>
              <a:buSzTx/>
              <a:buFont typeface="Wingdings" pitchFamily="2" charset="2"/>
              <a:buChar char="n"/>
              <a:tabLst/>
              <a:defRPr/>
            </a:pPr>
            <a:r>
              <a:rPr kumimoji="0" lang="zh-CN" altLang="en-US" sz="2400" b="1" i="0" u="none" strike="noStrike" kern="0" cap="none" spc="0" normalizeH="0" baseline="0" noProof="0" dirty="0">
                <a:ln>
                  <a:noFill/>
                </a:ln>
                <a:solidFill>
                  <a:srgbClr val="000000"/>
                </a:solidFill>
                <a:effectLst/>
                <a:uLnTx/>
                <a:uFillTx/>
                <a:latin typeface="Verdana"/>
                <a:ea typeface="华文中宋"/>
              </a:rPr>
              <a:t>由软件实现的功能在原理上可以由硬</a:t>
            </a:r>
            <a:r>
              <a:rPr kumimoji="0" lang="en-US" altLang="zh-CN" sz="2400" b="1" i="0" u="none" strike="noStrike" kern="0" cap="none" spc="0" normalizeH="0" baseline="0" noProof="0" dirty="0">
                <a:ln>
                  <a:noFill/>
                </a:ln>
                <a:solidFill>
                  <a:srgbClr val="000000"/>
                </a:solidFill>
                <a:effectLst/>
                <a:uLnTx/>
                <a:uFillTx/>
                <a:latin typeface="Verdana"/>
                <a:ea typeface="华文中宋"/>
              </a:rPr>
              <a:t>/</a:t>
            </a:r>
            <a:r>
              <a:rPr kumimoji="0" lang="zh-CN" altLang="en-US" sz="2400" b="1" i="0" u="none" strike="noStrike" kern="0" cap="none" spc="0" normalizeH="0" baseline="0" noProof="0" dirty="0">
                <a:ln>
                  <a:noFill/>
                </a:ln>
                <a:solidFill>
                  <a:srgbClr val="000000"/>
                </a:solidFill>
                <a:effectLst/>
                <a:uLnTx/>
                <a:uFillTx/>
                <a:latin typeface="Verdana"/>
                <a:ea typeface="华文中宋"/>
              </a:rPr>
              <a:t>固件实现。同样，由硬件实现的功能原理上也可以由软件的模拟方法来实现。</a:t>
            </a:r>
          </a:p>
          <a:p>
            <a:pPr marL="469900" marR="0" lvl="0" indent="-469900" algn="just" defTabSz="914400" rtl="0" eaLnBrk="1" fontAlgn="base" latinLnBrk="0" hangingPunct="1">
              <a:lnSpc>
                <a:spcPct val="150000"/>
              </a:lnSpc>
              <a:spcBef>
                <a:spcPct val="20000"/>
              </a:spcBef>
              <a:spcAft>
                <a:spcPct val="0"/>
              </a:spcAft>
              <a:buClr>
                <a:srgbClr val="0000CC"/>
              </a:buClr>
              <a:buSzTx/>
              <a:buFont typeface="Wingdings" pitchFamily="2" charset="2"/>
              <a:buChar char="o"/>
              <a:tabLst/>
              <a:defRPr/>
            </a:pPr>
            <a:r>
              <a:rPr kumimoji="0" lang="zh-CN" altLang="en-US" sz="2600" b="1" i="0" u="none" strike="noStrike" kern="0" cap="none" spc="0" normalizeH="0" baseline="0" noProof="0" dirty="0">
                <a:ln>
                  <a:noFill/>
                </a:ln>
                <a:solidFill>
                  <a:srgbClr val="FF0000"/>
                </a:solidFill>
                <a:effectLst/>
                <a:uLnTx/>
                <a:uFillTx/>
                <a:latin typeface="Verdana"/>
                <a:ea typeface="华文中宋"/>
                <a:cs typeface="+mn-cs"/>
              </a:rPr>
              <a:t>软件和硬件的性能价格比是不等效的</a:t>
            </a:r>
            <a:r>
              <a:rPr kumimoji="0" lang="zh-CN" altLang="en-US" sz="2600" b="1" i="0" u="none" strike="noStrike" kern="0" cap="none" spc="0" normalizeH="0" baseline="0" noProof="0" dirty="0">
                <a:ln>
                  <a:noFill/>
                </a:ln>
                <a:solidFill>
                  <a:srgbClr val="000066"/>
                </a:solidFill>
                <a:effectLst/>
                <a:uLnTx/>
                <a:uFillTx/>
                <a:latin typeface="Verdana"/>
                <a:ea typeface="华文中宋"/>
                <a:cs typeface="+mn-cs"/>
              </a:rPr>
              <a:t>。</a:t>
            </a:r>
          </a:p>
          <a:p>
            <a:pPr marL="469900" marR="0" lvl="0" indent="-469900" algn="just" defTabSz="914400" rtl="0" eaLnBrk="1" fontAlgn="base" latinLnBrk="0" hangingPunct="1">
              <a:lnSpc>
                <a:spcPct val="150000"/>
              </a:lnSpc>
              <a:spcBef>
                <a:spcPct val="20000"/>
              </a:spcBef>
              <a:spcAft>
                <a:spcPct val="0"/>
              </a:spcAft>
              <a:buClr>
                <a:srgbClr val="0000CC"/>
              </a:buClr>
              <a:buSzTx/>
              <a:buFont typeface="Wingdings" pitchFamily="2" charset="2"/>
              <a:buChar char="o"/>
              <a:tabLst/>
              <a:defRPr/>
            </a:pPr>
            <a:r>
              <a:rPr kumimoji="0" lang="zh-CN" altLang="en-US" sz="2600" b="1" i="0" u="none" strike="noStrike" kern="0" cap="none" spc="0" normalizeH="0" baseline="0" noProof="0" dirty="0">
                <a:ln>
                  <a:noFill/>
                </a:ln>
                <a:solidFill>
                  <a:srgbClr val="000066"/>
                </a:solidFill>
                <a:effectLst/>
                <a:uLnTx/>
                <a:uFillTx/>
                <a:latin typeface="Verdana"/>
                <a:ea typeface="华文中宋"/>
                <a:cs typeface="+mn-cs"/>
              </a:rPr>
              <a:t>对于计算机系统软硬件功能分配应保证在满足应用的前提下，充分利用硬件、器件、软件技术，使系统达到较高的</a:t>
            </a:r>
            <a:r>
              <a:rPr kumimoji="0" lang="zh-CN" altLang="en-US" sz="2600" b="1" i="0" u="none" strike="noStrike" kern="0" cap="none" spc="0" normalizeH="0" baseline="0" noProof="0" dirty="0">
                <a:ln>
                  <a:noFill/>
                </a:ln>
                <a:solidFill>
                  <a:srgbClr val="FF0000"/>
                </a:solidFill>
                <a:effectLst/>
                <a:uLnTx/>
                <a:uFillTx/>
                <a:latin typeface="Verdana"/>
                <a:ea typeface="华文中宋"/>
                <a:cs typeface="+mn-cs"/>
              </a:rPr>
              <a:t>性能价格比</a:t>
            </a:r>
            <a:r>
              <a:rPr kumimoji="0" lang="zh-CN" altLang="en-US" sz="2600" b="1" i="0" u="none" strike="noStrike" kern="0" cap="none" spc="0" normalizeH="0" baseline="0" noProof="0" dirty="0">
                <a:ln>
                  <a:noFill/>
                </a:ln>
                <a:solidFill>
                  <a:srgbClr val="000066"/>
                </a:solidFill>
                <a:effectLst/>
                <a:uLnTx/>
                <a:uFillTx/>
                <a:latin typeface="Verdana"/>
                <a:ea typeface="华文中宋"/>
                <a:cs typeface="+mn-cs"/>
              </a:rPr>
              <a:t>。</a:t>
            </a:r>
          </a:p>
        </p:txBody>
      </p:sp>
    </p:spTree>
    <p:extLst>
      <p:ext uri="{BB962C8B-B14F-4D97-AF65-F5344CB8AC3E}">
        <p14:creationId xmlns:p14="http://schemas.microsoft.com/office/powerpoint/2010/main" val="2468176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wipe(up)">
                                      <p:cBhvr>
                                        <p:cTn id="7" dur="500"/>
                                        <p:tgtEl>
                                          <p:spTgt spid="41">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1">
                                            <p:txEl>
                                              <p:pRg st="1" end="1"/>
                                            </p:txEl>
                                          </p:spTgt>
                                        </p:tgtEl>
                                        <p:attrNameLst>
                                          <p:attrName>style.visibility</p:attrName>
                                        </p:attrNameLst>
                                      </p:cBhvr>
                                      <p:to>
                                        <p:strVal val="visible"/>
                                      </p:to>
                                    </p:set>
                                    <p:animEffect transition="in" filter="wipe(up)">
                                      <p:cBhvr>
                                        <p:cTn id="10" dur="500"/>
                                        <p:tgtEl>
                                          <p:spTgt spid="4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41">
                                            <p:txEl>
                                              <p:pRg st="2" end="2"/>
                                            </p:txEl>
                                          </p:spTgt>
                                        </p:tgtEl>
                                        <p:attrNameLst>
                                          <p:attrName>style.visibility</p:attrName>
                                        </p:attrNameLst>
                                      </p:cBhvr>
                                      <p:to>
                                        <p:strVal val="visible"/>
                                      </p:to>
                                    </p:set>
                                    <p:animEffect transition="in" filter="wipe(up)">
                                      <p:cBhvr>
                                        <p:cTn id="15" dur="500"/>
                                        <p:tgtEl>
                                          <p:spTgt spid="4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41">
                                            <p:txEl>
                                              <p:pRg st="3" end="3"/>
                                            </p:txEl>
                                          </p:spTgt>
                                        </p:tgtEl>
                                        <p:attrNameLst>
                                          <p:attrName>style.visibility</p:attrName>
                                        </p:attrNameLst>
                                      </p:cBhvr>
                                      <p:to>
                                        <p:strVal val="visible"/>
                                      </p:to>
                                    </p:set>
                                    <p:animEffect transition="in" filter="wipe(up)">
                                      <p:cBhvr>
                                        <p:cTn id="20" dur="500"/>
                                        <p:tgtEl>
                                          <p:spTgt spid="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1.2 Computer Architecture and Implementation</a:t>
            </a:r>
          </a:p>
        </p:txBody>
      </p:sp>
      <p:sp>
        <p:nvSpPr>
          <p:cNvPr id="22532" name="Text Box 16"/>
          <p:cNvSpPr txBox="1">
            <a:spLocks noChangeArrowheads="1"/>
          </p:cNvSpPr>
          <p:nvPr/>
        </p:nvSpPr>
        <p:spPr bwMode="auto">
          <a:xfrm>
            <a:off x="188118" y="1628800"/>
            <a:ext cx="8763000" cy="3972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just">
              <a:lnSpc>
                <a:spcPct val="100000"/>
              </a:lnSpc>
              <a:spcBef>
                <a:spcPts val="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sym typeface="Symbol" panose="05050102010706020507" pitchFamily="18" charset="2"/>
              </a:rPr>
              <a:t> </a:t>
            </a:r>
            <a:r>
              <a:rPr lang="en-US" altLang="zh-CN" sz="2800" dirty="0">
                <a:solidFill>
                  <a:srgbClr val="800000"/>
                </a:solidFill>
                <a:latin typeface="Times New Roman" panose="02020603050405020304" pitchFamily="18" charset="0"/>
                <a:ea typeface="宋体" panose="02010600030101010101" pitchFamily="2" charset="-122"/>
              </a:rPr>
              <a:t>Computer Architecture: </a:t>
            </a:r>
            <a:r>
              <a:rPr lang="en-US" altLang="zh-CN" sz="2800" dirty="0">
                <a:latin typeface="Times New Roman" panose="02020603050405020304" pitchFamily="18" charset="0"/>
                <a:ea typeface="宋体" panose="02010600030101010101" pitchFamily="2" charset="-122"/>
                <a:sym typeface="Symbol" panose="05050102010706020507" pitchFamily="18" charset="2"/>
              </a:rPr>
              <a:t>Refers to those attributes of a system visible to a programmer,</a:t>
            </a:r>
            <a:r>
              <a:rPr lang="zh-CN" altLang="en-US" sz="2800" dirty="0">
                <a:latin typeface="Times New Roman" panose="02020603050405020304" pitchFamily="18" charset="0"/>
                <a:ea typeface="宋体" panose="02010600030101010101" pitchFamily="2" charset="-122"/>
                <a:sym typeface="Symbol" panose="05050102010706020507" pitchFamily="18" charset="2"/>
              </a:rPr>
              <a:t> </a:t>
            </a:r>
            <a:r>
              <a:rPr lang="en-US" altLang="zh-CN" sz="2800" dirty="0">
                <a:latin typeface="Times New Roman" panose="02020603050405020304" pitchFamily="18" charset="0"/>
                <a:ea typeface="宋体" panose="02010600030101010101" pitchFamily="2" charset="-122"/>
                <a:sym typeface="Symbol" panose="05050102010706020507" pitchFamily="18" charset="2"/>
              </a:rPr>
              <a:t>or those attributes have direct impact on logical execution of program.</a:t>
            </a:r>
          </a:p>
          <a:p>
            <a:pPr algn="just">
              <a:lnSpc>
                <a:spcPct val="100000"/>
              </a:lnSpc>
              <a:spcBef>
                <a:spcPts val="0"/>
              </a:spcBef>
              <a:buSzTx/>
              <a:buFont typeface="Arial" panose="020B0604020202020204" pitchFamily="34" charset="0"/>
              <a:buNone/>
            </a:pPr>
            <a:r>
              <a:rPr lang="zh-CN" altLang="en-US" sz="2800" dirty="0">
                <a:solidFill>
                  <a:schemeClr val="accent2"/>
                </a:solidFill>
                <a:latin typeface="Times New Roman" panose="02020603050405020304" pitchFamily="18" charset="0"/>
                <a:ea typeface="宋体" panose="02010600030101010101" pitchFamily="2" charset="-122"/>
              </a:rPr>
              <a:t>程序员可见，或者对程序执行有直接影响的属性。</a:t>
            </a:r>
            <a:endParaRPr lang="en-US" altLang="zh-CN" sz="2800" dirty="0">
              <a:solidFill>
                <a:schemeClr val="accent2"/>
              </a:solidFill>
              <a:latin typeface="Times New Roman" panose="02020603050405020304" pitchFamily="18" charset="0"/>
              <a:ea typeface="宋体" panose="02010600030101010101" pitchFamily="2" charset="-122"/>
            </a:endParaRPr>
          </a:p>
          <a:p>
            <a:pPr algn="just">
              <a:lnSpc>
                <a:spcPct val="100000"/>
              </a:lnSpc>
              <a:spcBef>
                <a:spcPts val="0"/>
              </a:spcBef>
              <a:buSzTx/>
              <a:buFont typeface="Arial" panose="020B0604020202020204" pitchFamily="34" charset="0"/>
              <a:buNone/>
            </a:pPr>
            <a:endParaRPr lang="en-US" altLang="zh-CN" sz="2800" dirty="0">
              <a:solidFill>
                <a:schemeClr val="accent2"/>
              </a:solidFill>
              <a:latin typeface="Times New Roman" panose="02020603050405020304" pitchFamily="18" charset="0"/>
              <a:ea typeface="宋体" panose="02010600030101010101" pitchFamily="2" charset="-122"/>
            </a:endParaRPr>
          </a:p>
          <a:p>
            <a:pPr algn="just">
              <a:lnSpc>
                <a:spcPct val="100000"/>
              </a:lnSpc>
              <a:spcBef>
                <a:spcPts val="0"/>
              </a:spcBef>
              <a:buSzTx/>
              <a:buNone/>
            </a:pPr>
            <a:r>
              <a:rPr lang="en-US" altLang="zh-CN" sz="2800" dirty="0">
                <a:latin typeface="Times New Roman" panose="02020603050405020304" pitchFamily="18" charset="0"/>
                <a:ea typeface="宋体" panose="02010600030101010101" pitchFamily="2" charset="-122"/>
                <a:sym typeface="Symbol" panose="05050102010706020507" pitchFamily="18" charset="2"/>
              </a:rPr>
              <a:t> Previously</a:t>
            </a:r>
            <a:r>
              <a:rPr lang="zh-CN" altLang="en-US" sz="2800" dirty="0">
                <a:latin typeface="Times New Roman" panose="02020603050405020304" pitchFamily="18" charset="0"/>
                <a:ea typeface="宋体" panose="02010600030101010101" pitchFamily="2" charset="-122"/>
                <a:sym typeface="Symbol" panose="05050102010706020507" pitchFamily="18" charset="2"/>
              </a:rPr>
              <a:t>，</a:t>
            </a:r>
            <a:r>
              <a:rPr lang="en-US" altLang="zh-CN" sz="2800" dirty="0">
                <a:latin typeface="Times New Roman" panose="02020603050405020304" pitchFamily="18" charset="0"/>
                <a:ea typeface="宋体" panose="02010600030101010101" pitchFamily="2" charset="-122"/>
                <a:sym typeface="Symbol" panose="05050102010706020507" pitchFamily="18" charset="2"/>
              </a:rPr>
              <a:t>computer architecture often referred to </a:t>
            </a:r>
            <a:r>
              <a:rPr lang="en-US" altLang="zh-CN" sz="2800" u="sng" dirty="0">
                <a:latin typeface="Times New Roman" panose="02020603050405020304" pitchFamily="18" charset="0"/>
                <a:ea typeface="宋体" panose="02010600030101010101" pitchFamily="2" charset="-122"/>
                <a:sym typeface="Symbol" panose="05050102010706020507" pitchFamily="18" charset="2"/>
              </a:rPr>
              <a:t>instruction set design</a:t>
            </a:r>
            <a:r>
              <a:rPr lang="en-US" altLang="zh-CN" sz="2800" dirty="0">
                <a:latin typeface="Times New Roman" panose="02020603050405020304" pitchFamily="18" charset="0"/>
                <a:ea typeface="宋体" panose="02010600030101010101" pitchFamily="2" charset="-122"/>
                <a:sym typeface="Symbol" panose="05050102010706020507" pitchFamily="18" charset="2"/>
              </a:rPr>
              <a:t>. Other aspects of computer design were called </a:t>
            </a:r>
            <a:r>
              <a:rPr lang="en-US" altLang="zh-CN" sz="2800" u="sng" dirty="0">
                <a:solidFill>
                  <a:srgbClr val="800000"/>
                </a:solidFill>
                <a:latin typeface="Times New Roman" panose="02020603050405020304" pitchFamily="18" charset="0"/>
                <a:ea typeface="宋体" panose="02010600030101010101" pitchFamily="2" charset="-122"/>
                <a:sym typeface="Symbol" panose="05050102010706020507" pitchFamily="18" charset="2"/>
              </a:rPr>
              <a:t>implementation</a:t>
            </a:r>
            <a:r>
              <a:rPr lang="en-US" altLang="zh-CN" sz="2800" dirty="0">
                <a:solidFill>
                  <a:srgbClr val="800000"/>
                </a:solidFill>
                <a:latin typeface="Times New Roman" panose="02020603050405020304" pitchFamily="18" charset="0"/>
                <a:ea typeface="宋体" panose="02010600030101010101" pitchFamily="2" charset="-122"/>
                <a:sym typeface="Symbol" panose="05050102010706020507" pitchFamily="18" charset="2"/>
              </a:rPr>
              <a:t>.</a:t>
            </a:r>
            <a:r>
              <a:rPr lang="zh-CN" altLang="en-US" sz="2800" dirty="0">
                <a:solidFill>
                  <a:srgbClr val="800000"/>
                </a:solidFill>
                <a:latin typeface="Times New Roman" panose="02020603050405020304" pitchFamily="18" charset="0"/>
                <a:ea typeface="宋体" panose="02010600030101010101" pitchFamily="2" charset="-122"/>
                <a:sym typeface="Symbol" panose="05050102010706020507" pitchFamily="18" charset="2"/>
              </a:rPr>
              <a:t> </a:t>
            </a:r>
            <a:r>
              <a:rPr lang="zh-CN" altLang="en-US" sz="2800" dirty="0">
                <a:solidFill>
                  <a:schemeClr val="accent2"/>
                </a:solidFill>
                <a:latin typeface="Times New Roman" panose="02020603050405020304" pitchFamily="18" charset="0"/>
                <a:ea typeface="宋体" panose="02010600030101010101" pitchFamily="2" charset="-122"/>
              </a:rPr>
              <a:t>以前仅指指令集设计，其余的设计方面称为实现。</a:t>
            </a:r>
            <a:endParaRPr lang="en-US" altLang="zh-CN" sz="2800" dirty="0">
              <a:solidFill>
                <a:schemeClr val="accent2"/>
              </a:solidFill>
              <a:latin typeface="Times New Roman" panose="02020603050405020304" pitchFamily="18" charset="0"/>
              <a:ea typeface="宋体" panose="02010600030101010101" pitchFamily="2" charset="-122"/>
            </a:endParaRPr>
          </a:p>
        </p:txBody>
      </p:sp>
      <p:grpSp>
        <p:nvGrpSpPr>
          <p:cNvPr id="22534" name="组合 5"/>
          <p:cNvGrpSpPr>
            <a:grpSpLocks/>
          </p:cNvGrpSpPr>
          <p:nvPr/>
        </p:nvGrpSpPr>
        <p:grpSpPr bwMode="auto">
          <a:xfrm>
            <a:off x="-1" y="683022"/>
            <a:ext cx="9144001" cy="134938"/>
            <a:chOff x="0" y="919105"/>
            <a:chExt cx="9144000" cy="134443"/>
          </a:xfrm>
        </p:grpSpPr>
        <p:cxnSp>
          <p:nvCxnSpPr>
            <p:cNvPr id="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53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6" name="Text Box 20"/>
          <p:cNvSpPr txBox="1">
            <a:spLocks noChangeArrowheads="1"/>
          </p:cNvSpPr>
          <p:nvPr/>
        </p:nvSpPr>
        <p:spPr bwMode="auto">
          <a:xfrm>
            <a:off x="226218" y="983402"/>
            <a:ext cx="8686800" cy="5696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457200" indent="-457200" algn="just">
              <a:lnSpc>
                <a:spcPct val="100000"/>
              </a:lnSpc>
              <a:spcBef>
                <a:spcPts val="400"/>
              </a:spcBef>
              <a:spcAft>
                <a:spcPts val="1200"/>
              </a:spcAft>
              <a:buSzTx/>
              <a:buFont typeface="Symbol" panose="05050102010706020507" pitchFamily="18" charset="2"/>
              <a:buChar char="¨"/>
            </a:pPr>
            <a:r>
              <a:rPr lang="en-US" altLang="zh-CN" sz="2800" dirty="0">
                <a:latin typeface="Times New Roman" panose="02020603050405020304" pitchFamily="18" charset="0"/>
                <a:ea typeface="宋体" panose="02010600030101010101" pitchFamily="2" charset="-122"/>
                <a:sym typeface="Symbol" panose="05050102010706020507" pitchFamily="18" charset="2"/>
              </a:rPr>
              <a:t>The </a:t>
            </a:r>
            <a:r>
              <a:rPr lang="en-US" altLang="zh-CN" sz="2800" dirty="0">
                <a:solidFill>
                  <a:srgbClr val="800000"/>
                </a:solidFill>
                <a:latin typeface="Times New Roman" panose="02020603050405020304" pitchFamily="18" charset="0"/>
                <a:ea typeface="宋体" panose="02010600030101010101" pitchFamily="2" charset="-122"/>
                <a:sym typeface="Symbol" panose="05050102010706020507" pitchFamily="18" charset="2"/>
              </a:rPr>
              <a:t>i</a:t>
            </a:r>
            <a:r>
              <a:rPr lang="en-US" altLang="zh-CN" sz="2800" dirty="0">
                <a:solidFill>
                  <a:srgbClr val="800000"/>
                </a:solidFill>
                <a:latin typeface="Times New Roman" panose="02020603050405020304" pitchFamily="18" charset="0"/>
                <a:ea typeface="宋体" panose="02010600030101010101" pitchFamily="2" charset="-122"/>
              </a:rPr>
              <a:t>mplementation</a:t>
            </a:r>
            <a:r>
              <a:rPr lang="en-US" altLang="zh-CN" sz="2800" dirty="0">
                <a:latin typeface="Times New Roman" panose="02020603050405020304" pitchFamily="18" charset="0"/>
                <a:ea typeface="宋体" panose="02010600030101010101" pitchFamily="2" charset="-122"/>
              </a:rPr>
              <a:t> of a machine has two </a:t>
            </a:r>
            <a:r>
              <a:rPr lang="en-US" altLang="zh-CN" sz="2800" dirty="0">
                <a:latin typeface="Times New Roman" panose="02020603050405020304" pitchFamily="18" charset="0"/>
                <a:ea typeface="宋体" panose="02010600030101010101" pitchFamily="2" charset="-122"/>
                <a:sym typeface="Symbol" panose="05050102010706020507" pitchFamily="18" charset="2"/>
              </a:rPr>
              <a:t>components: </a:t>
            </a:r>
            <a:r>
              <a:rPr lang="en-US" altLang="zh-CN" sz="2800" u="sng" dirty="0">
                <a:solidFill>
                  <a:srgbClr val="800000"/>
                </a:solidFill>
                <a:latin typeface="Times New Roman" panose="02020603050405020304" pitchFamily="18" charset="0"/>
                <a:ea typeface="宋体" panose="02010600030101010101" pitchFamily="2" charset="-122"/>
                <a:sym typeface="Symbol" panose="05050102010706020507" pitchFamily="18" charset="2"/>
              </a:rPr>
              <a:t>Organization</a:t>
            </a:r>
            <a:r>
              <a:rPr lang="en-US" altLang="zh-CN" sz="2800" dirty="0">
                <a:latin typeface="Times New Roman" panose="02020603050405020304" pitchFamily="18" charset="0"/>
                <a:ea typeface="宋体" panose="02010600030101010101" pitchFamily="2" charset="-122"/>
                <a:sym typeface="Symbol" panose="05050102010706020507" pitchFamily="18" charset="2"/>
              </a:rPr>
              <a:t> and </a:t>
            </a:r>
            <a:r>
              <a:rPr lang="en-US" altLang="zh-CN" sz="2800" u="sng" dirty="0">
                <a:solidFill>
                  <a:srgbClr val="800000"/>
                </a:solidFill>
                <a:latin typeface="Times New Roman" panose="02020603050405020304" pitchFamily="18" charset="0"/>
                <a:ea typeface="宋体" panose="02010600030101010101" pitchFamily="2" charset="-122"/>
                <a:sym typeface="Symbol" panose="05050102010706020507" pitchFamily="18" charset="2"/>
              </a:rPr>
              <a:t>Hardware</a:t>
            </a:r>
            <a:r>
              <a:rPr lang="en-US" altLang="zh-CN" sz="2800" dirty="0">
                <a:latin typeface="Times New Roman" panose="02020603050405020304" pitchFamily="18" charset="0"/>
                <a:ea typeface="宋体" panose="02010600030101010101" pitchFamily="2" charset="-122"/>
                <a:sym typeface="Symbol" panose="05050102010706020507" pitchFamily="18" charset="2"/>
              </a:rPr>
              <a:t>.</a:t>
            </a:r>
            <a:endParaRPr lang="en-US" altLang="zh-CN" dirty="0">
              <a:latin typeface="Times New Roman" panose="02020603050405020304" pitchFamily="18" charset="0"/>
              <a:ea typeface="宋体" panose="02010600030101010101" pitchFamily="2" charset="-122"/>
              <a:sym typeface="Symbol" panose="05050102010706020507" pitchFamily="18" charset="2"/>
            </a:endParaRPr>
          </a:p>
          <a:p>
            <a:pPr indent="342900" algn="just">
              <a:lnSpc>
                <a:spcPct val="100000"/>
              </a:lnSpc>
              <a:spcBef>
                <a:spcPts val="0"/>
              </a:spcBef>
              <a:buSzTx/>
              <a:buFont typeface="Arial" panose="020B0604020202020204" pitchFamily="34" charset="0"/>
              <a:buChar char="•"/>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Organization</a:t>
            </a:r>
            <a:r>
              <a:rPr lang="zh-CN" altLang="en-US" dirty="0">
                <a:solidFill>
                  <a:srgbClr val="800000"/>
                </a:solidFill>
                <a:latin typeface="Times New Roman" panose="02020603050405020304" pitchFamily="18" charset="0"/>
                <a:ea typeface="宋体" panose="02010600030101010101" pitchFamily="2" charset="-122"/>
                <a:sym typeface="Symbol" panose="05050102010706020507" pitchFamily="18" charset="2"/>
              </a:rPr>
              <a:t>（组织）</a:t>
            </a:r>
            <a:r>
              <a:rPr lang="en-US" altLang="zh-CN" dirty="0">
                <a:latin typeface="Times New Roman" panose="02020603050405020304" pitchFamily="18" charset="0"/>
                <a:ea typeface="宋体" panose="02010600030101010101" pitchFamily="2" charset="-122"/>
                <a:sym typeface="Symbol" panose="05050102010706020507" pitchFamily="18" charset="2"/>
              </a:rPr>
              <a:t>: includes </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high-level aspects </a:t>
            </a:r>
            <a:r>
              <a:rPr lang="en-US" altLang="zh-CN" dirty="0">
                <a:latin typeface="Times New Roman" panose="02020603050405020304" pitchFamily="18" charset="0"/>
                <a:ea typeface="宋体" panose="02010600030101010101" pitchFamily="2" charset="-122"/>
                <a:sym typeface="Symbol" panose="05050102010706020507" pitchFamily="18" charset="2"/>
              </a:rPr>
              <a:t>of a computer’s design,</a:t>
            </a:r>
            <a:r>
              <a:rPr lang="zh-CN" altLang="en-US" dirty="0">
                <a:latin typeface="Times New Roman" panose="02020603050405020304" pitchFamily="18" charset="0"/>
                <a:ea typeface="宋体" panose="02010600030101010101" pitchFamily="2" charset="-122"/>
                <a:sym typeface="Symbol" panose="05050102010706020507" pitchFamily="18" charset="2"/>
              </a:rPr>
              <a:t> </a:t>
            </a:r>
            <a:r>
              <a:rPr lang="en-US" altLang="zh-CN" dirty="0">
                <a:latin typeface="Times New Roman" panose="02020603050405020304" pitchFamily="18" charset="0"/>
                <a:ea typeface="宋体" panose="02010600030101010101" pitchFamily="2" charset="-122"/>
                <a:sym typeface="Symbol" panose="05050102010706020507" pitchFamily="18" charset="2"/>
              </a:rPr>
              <a:t>such as: memory system, bus structure, internal CPU. </a:t>
            </a:r>
          </a:p>
          <a:p>
            <a:pPr indent="457200" algn="just">
              <a:lnSpc>
                <a:spcPct val="100000"/>
              </a:lnSpc>
              <a:spcBef>
                <a:spcPts val="0"/>
              </a:spcBef>
              <a:spcAft>
                <a:spcPts val="600"/>
              </a:spcAft>
              <a:buSzTx/>
              <a:buNone/>
            </a:pPr>
            <a:r>
              <a:rPr lang="en-US" altLang="zh-CN" dirty="0">
                <a:latin typeface="Times New Roman" panose="02020603050405020304" pitchFamily="18" charset="0"/>
                <a:ea typeface="宋体" panose="02010600030101010101" pitchFamily="2" charset="-122"/>
                <a:sym typeface="Symbol" panose="05050102010706020507" pitchFamily="18" charset="2"/>
              </a:rPr>
              <a:t>Two processors may have the same instruction set architectures but different organizations.</a:t>
            </a:r>
            <a:r>
              <a:rPr lang="zh-CN" altLang="en-US" dirty="0">
                <a:latin typeface="Times New Roman" panose="02020603050405020304" pitchFamily="18" charset="0"/>
                <a:ea typeface="宋体" panose="02010600030101010101" pitchFamily="2" charset="-122"/>
                <a:sym typeface="Symbol" panose="05050102010706020507" pitchFamily="18" charset="2"/>
              </a:rPr>
              <a:t> </a:t>
            </a:r>
            <a:r>
              <a:rPr lang="zh-CN" altLang="en-US" dirty="0">
                <a:solidFill>
                  <a:schemeClr val="accent6"/>
                </a:solidFill>
                <a:latin typeface="Times New Roman" panose="02020603050405020304" pitchFamily="18" charset="0"/>
                <a:ea typeface="宋体" panose="02010600030101010101" pitchFamily="2" charset="-122"/>
                <a:sym typeface="Symbol" panose="05050102010706020507" pitchFamily="18" charset="2"/>
              </a:rPr>
              <a:t>相同的指令集体系结构可有不同的组织</a:t>
            </a:r>
            <a:endParaRPr lang="en-US" altLang="zh-CN" dirty="0">
              <a:solidFill>
                <a:schemeClr val="accent6"/>
              </a:solidFill>
              <a:latin typeface="Times New Roman" panose="02020603050405020304" pitchFamily="18" charset="0"/>
              <a:ea typeface="宋体" panose="02010600030101010101" pitchFamily="2" charset="-122"/>
              <a:sym typeface="Symbol" panose="05050102010706020507" pitchFamily="18" charset="2"/>
            </a:endParaRPr>
          </a:p>
          <a:p>
            <a:pPr indent="-342900" algn="just">
              <a:lnSpc>
                <a:spcPct val="100000"/>
              </a:lnSpc>
              <a:spcBef>
                <a:spcPts val="0"/>
              </a:spcBef>
              <a:spcAft>
                <a:spcPts val="600"/>
              </a:spcAft>
              <a:buSzTx/>
              <a:buFont typeface="Arial" panose="020B0604020202020204" pitchFamily="34" charset="0"/>
              <a:buChar char="•"/>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Hardware</a:t>
            </a:r>
            <a:r>
              <a:rPr lang="zh-CN" altLang="en-US" dirty="0">
                <a:solidFill>
                  <a:srgbClr val="800000"/>
                </a:solidFill>
                <a:latin typeface="Times New Roman" panose="02020603050405020304" pitchFamily="18" charset="0"/>
                <a:ea typeface="宋体" panose="02010600030101010101" pitchFamily="2" charset="-122"/>
                <a:sym typeface="Symbol" panose="05050102010706020507" pitchFamily="18" charset="2"/>
              </a:rPr>
              <a:t>（硬件）</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 </a:t>
            </a:r>
            <a:r>
              <a:rPr lang="en-US" altLang="zh-CN" dirty="0">
                <a:latin typeface="Times New Roman" panose="02020603050405020304" pitchFamily="18" charset="0"/>
                <a:ea typeface="宋体" panose="02010600030101010101" pitchFamily="2" charset="-122"/>
                <a:sym typeface="Symbol" panose="05050102010706020507" pitchFamily="18" charset="2"/>
              </a:rPr>
              <a:t>refers to the </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specifics of a machine</a:t>
            </a:r>
            <a:r>
              <a:rPr lang="en-US" altLang="zh-CN" dirty="0">
                <a:latin typeface="Times New Roman" panose="02020603050405020304" pitchFamily="18" charset="0"/>
                <a:ea typeface="宋体" panose="02010600030101010101" pitchFamily="2" charset="-122"/>
                <a:sym typeface="Symbol" panose="05050102010706020507" pitchFamily="18" charset="2"/>
              </a:rPr>
              <a:t>, include: detailed logic design and packaging technology.</a:t>
            </a:r>
          </a:p>
          <a:p>
            <a:pPr indent="457200" algn="just">
              <a:lnSpc>
                <a:spcPct val="100000"/>
              </a:lnSpc>
              <a:spcBef>
                <a:spcPts val="0"/>
              </a:spcBef>
              <a:buSzTx/>
              <a:buNone/>
            </a:pPr>
            <a:r>
              <a:rPr lang="en-US" altLang="zh-CN" dirty="0">
                <a:latin typeface="Times New Roman" panose="02020603050405020304" pitchFamily="18" charset="0"/>
                <a:ea typeface="宋体" panose="02010600030101010101" pitchFamily="2" charset="-122"/>
              </a:rPr>
              <a:t>Computers with identical instruction set architectures may have nearly identical organizations, but they differ in the detailed hardware implementation.</a:t>
            </a:r>
            <a:r>
              <a:rPr lang="zh-CN" altLang="en-US" dirty="0">
                <a:latin typeface="Times New Roman" panose="02020603050405020304" pitchFamily="18" charset="0"/>
                <a:ea typeface="宋体" panose="02010600030101010101" pitchFamily="2" charset="-122"/>
              </a:rPr>
              <a:t> </a:t>
            </a:r>
            <a:r>
              <a:rPr lang="zh-CN" altLang="en-US" dirty="0">
                <a:solidFill>
                  <a:schemeClr val="accent6"/>
                </a:solidFill>
                <a:latin typeface="Times New Roman" panose="02020603050405020304" pitchFamily="18" charset="0"/>
                <a:ea typeface="宋体" panose="02010600030101010101" pitchFamily="2" charset="-122"/>
              </a:rPr>
              <a:t>相同的指令集体系结构和组织在硬件实现上可不同。</a:t>
            </a:r>
            <a:endParaRPr lang="en-US" altLang="zh-CN" dirty="0">
              <a:solidFill>
                <a:schemeClr val="accent6"/>
              </a:solidFill>
              <a:latin typeface="Times New Roman" panose="02020603050405020304" pitchFamily="18" charset="0"/>
              <a:ea typeface="宋体" panose="02010600030101010101" pitchFamily="2" charset="-122"/>
            </a:endParaRPr>
          </a:p>
        </p:txBody>
      </p:sp>
      <p:sp>
        <p:nvSpPr>
          <p:cNvPr id="10"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1.2 Computer Architecture and Implementation</a:t>
            </a:r>
          </a:p>
        </p:txBody>
      </p:sp>
      <p:grpSp>
        <p:nvGrpSpPr>
          <p:cNvPr id="11" name="组合 5"/>
          <p:cNvGrpSpPr>
            <a:grpSpLocks/>
          </p:cNvGrpSpPr>
          <p:nvPr/>
        </p:nvGrpSpPr>
        <p:grpSpPr bwMode="auto">
          <a:xfrm>
            <a:off x="-1" y="683022"/>
            <a:ext cx="9144001" cy="134938"/>
            <a:chOff x="0" y="919105"/>
            <a:chExt cx="9144000" cy="134443"/>
          </a:xfrm>
        </p:grpSpPr>
        <p:cxnSp>
          <p:nvCxnSpPr>
            <p:cNvPr id="12"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5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55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5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Text Box 3"/>
          <p:cNvSpPr txBox="1">
            <a:spLocks noChangeArrowheads="1"/>
          </p:cNvSpPr>
          <p:nvPr/>
        </p:nvSpPr>
        <p:spPr bwMode="auto">
          <a:xfrm>
            <a:off x="350837" y="974995"/>
            <a:ext cx="7129463" cy="46384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None/>
            </a:pPr>
            <a:r>
              <a:rPr lang="en-US" altLang="zh-CN" dirty="0">
                <a:latin typeface="Times New Roman" panose="02020603050405020304" pitchFamily="18" charset="0"/>
                <a:ea typeface="宋体" panose="02010600030101010101" pitchFamily="2" charset="-122"/>
              </a:rPr>
              <a:t>Architectural Attributes </a:t>
            </a:r>
            <a:r>
              <a:rPr lang="zh-CN" altLang="en-US" dirty="0">
                <a:solidFill>
                  <a:srgbClr val="800000"/>
                </a:solidFill>
                <a:latin typeface="Times New Roman" panose="02020603050405020304" pitchFamily="18" charset="0"/>
                <a:ea typeface="宋体" panose="02010600030101010101" pitchFamily="2" charset="-122"/>
              </a:rPr>
              <a:t>系统结构方面的属性</a:t>
            </a:r>
          </a:p>
        </p:txBody>
      </p:sp>
      <p:sp>
        <p:nvSpPr>
          <p:cNvPr id="24579" name="Text Box 4"/>
          <p:cNvSpPr txBox="1">
            <a:spLocks noChangeArrowheads="1"/>
          </p:cNvSpPr>
          <p:nvPr/>
        </p:nvSpPr>
        <p:spPr bwMode="auto">
          <a:xfrm>
            <a:off x="188118" y="1431288"/>
            <a:ext cx="8763000" cy="1276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1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sym typeface="Symbol" panose="05050102010706020507" pitchFamily="18" charset="2"/>
              </a:rPr>
              <a:t> instruction set,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指令集</a:t>
            </a:r>
          </a:p>
          <a:p>
            <a:pPr>
              <a:lnSpc>
                <a:spcPct val="100000"/>
              </a:lnSpc>
              <a:spcBef>
                <a:spcPct val="1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sym typeface="Symbol" panose="05050102010706020507" pitchFamily="18" charset="2"/>
              </a:rPr>
              <a:t> I/O mechanisms,  </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I/O</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机制</a:t>
            </a:r>
          </a:p>
          <a:p>
            <a:pPr>
              <a:lnSpc>
                <a:spcPct val="100000"/>
              </a:lnSpc>
              <a:spcBef>
                <a:spcPct val="1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sym typeface="Symbol" panose="05050102010706020507" pitchFamily="18" charset="2"/>
              </a:rPr>
              <a:t> techniques for addressing memory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寻址技术 </a:t>
            </a:r>
          </a:p>
        </p:txBody>
      </p:sp>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1.2 Computer Architecture and Implementation</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7" name="Text Box 3"/>
          <p:cNvSpPr txBox="1">
            <a:spLocks noChangeArrowheads="1"/>
          </p:cNvSpPr>
          <p:nvPr/>
        </p:nvSpPr>
        <p:spPr bwMode="auto">
          <a:xfrm>
            <a:off x="350837" y="5001146"/>
            <a:ext cx="7129463" cy="46384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a:latin typeface="Times New Roman" panose="02020603050405020304" pitchFamily="18" charset="0"/>
                <a:ea typeface="宋体" panose="02010600030101010101" pitchFamily="2" charset="-122"/>
              </a:rPr>
              <a:t>Hardware Attributes </a:t>
            </a:r>
            <a:r>
              <a:rPr lang="zh-CN" altLang="en-US">
                <a:solidFill>
                  <a:srgbClr val="800000"/>
                </a:solidFill>
                <a:latin typeface="Times New Roman" panose="02020603050405020304" pitchFamily="18" charset="0"/>
                <a:ea typeface="宋体" panose="02010600030101010101" pitchFamily="2" charset="-122"/>
              </a:rPr>
              <a:t>硬件方面的属性</a:t>
            </a:r>
          </a:p>
        </p:txBody>
      </p:sp>
      <p:sp>
        <p:nvSpPr>
          <p:cNvPr id="18" name="Text Box 4"/>
          <p:cNvSpPr txBox="1">
            <a:spLocks noChangeArrowheads="1"/>
          </p:cNvSpPr>
          <p:nvPr/>
        </p:nvSpPr>
        <p:spPr bwMode="auto">
          <a:xfrm>
            <a:off x="187398" y="5464992"/>
            <a:ext cx="8763000" cy="1276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1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sym typeface="Symbol" panose="05050102010706020507" pitchFamily="18" charset="2"/>
              </a:rPr>
              <a:t> packaging technology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封装技术</a:t>
            </a:r>
          </a:p>
          <a:p>
            <a:pPr>
              <a:lnSpc>
                <a:spcPct val="100000"/>
              </a:lnSpc>
              <a:spcBef>
                <a:spcPct val="1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sym typeface="Symbol" panose="05050102010706020507" pitchFamily="18" charset="2"/>
              </a:rPr>
              <a:t> power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电源</a:t>
            </a:r>
          </a:p>
          <a:p>
            <a:pPr>
              <a:lnSpc>
                <a:spcPct val="100000"/>
              </a:lnSpc>
              <a:spcBef>
                <a:spcPct val="1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sym typeface="Symbol" panose="05050102010706020507" pitchFamily="18" charset="2"/>
              </a:rPr>
              <a:t> cooling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冷却</a:t>
            </a:r>
            <a:r>
              <a:rPr lang="zh-CN" altLang="en-US" dirty="0">
                <a:latin typeface="Times New Roman" panose="02020603050405020304" pitchFamily="18" charset="0"/>
                <a:ea typeface="宋体" panose="02010600030101010101" pitchFamily="2" charset="-122"/>
                <a:sym typeface="Symbol" panose="05050102010706020507" pitchFamily="18" charset="2"/>
              </a:rPr>
              <a:t> </a:t>
            </a:r>
          </a:p>
        </p:txBody>
      </p:sp>
      <p:sp>
        <p:nvSpPr>
          <p:cNvPr id="19" name="Text Box 5"/>
          <p:cNvSpPr txBox="1">
            <a:spLocks noChangeArrowheads="1"/>
          </p:cNvSpPr>
          <p:nvPr/>
        </p:nvSpPr>
        <p:spPr bwMode="auto">
          <a:xfrm>
            <a:off x="350837" y="2751243"/>
            <a:ext cx="7129463" cy="46384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rPr>
              <a:t>Organizational Attributes </a:t>
            </a:r>
            <a:r>
              <a:rPr lang="zh-CN" altLang="en-US" dirty="0">
                <a:solidFill>
                  <a:srgbClr val="800000"/>
                </a:solidFill>
                <a:latin typeface="Times New Roman" panose="02020603050405020304" pitchFamily="18" charset="0"/>
                <a:ea typeface="宋体" panose="02010600030101010101" pitchFamily="2" charset="-122"/>
              </a:rPr>
              <a:t>组织方面的属性</a:t>
            </a:r>
          </a:p>
        </p:txBody>
      </p:sp>
      <p:sp>
        <p:nvSpPr>
          <p:cNvPr id="20" name="Text Box 6"/>
          <p:cNvSpPr txBox="1">
            <a:spLocks noChangeArrowheads="1"/>
          </p:cNvSpPr>
          <p:nvPr/>
        </p:nvSpPr>
        <p:spPr bwMode="auto">
          <a:xfrm>
            <a:off x="187398" y="3258668"/>
            <a:ext cx="8893175" cy="1682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342900" indent="-342900">
              <a:lnSpc>
                <a:spcPct val="100000"/>
              </a:lnSpc>
              <a:spcBef>
                <a:spcPct val="10000"/>
              </a:spcBef>
              <a:buSzTx/>
              <a:buFont typeface="Symbol" panose="05050102010706020507" pitchFamily="18" charset="2"/>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Hardware details </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transparent</a:t>
            </a:r>
            <a:r>
              <a:rPr lang="en-US" altLang="zh-CN" dirty="0">
                <a:latin typeface="Times New Roman" panose="02020603050405020304" pitchFamily="18" charset="0"/>
                <a:ea typeface="宋体" panose="02010600030101010101" pitchFamily="2" charset="-122"/>
                <a:sym typeface="Symbol" panose="05050102010706020507" pitchFamily="18" charset="2"/>
              </a:rPr>
              <a:t> to the programmer. </a:t>
            </a:r>
          </a:p>
          <a:p>
            <a:pPr marL="1028700" lvl="1" indent="-342900">
              <a:lnSpc>
                <a:spcPct val="100000"/>
              </a:lnSpc>
              <a:spcBef>
                <a:spcPct val="10000"/>
              </a:spcBef>
              <a:buSzTx/>
            </a:pPr>
            <a:r>
              <a:rPr lang="en-US" altLang="zh-CN" dirty="0">
                <a:latin typeface="Times New Roman" panose="02020603050405020304" pitchFamily="18" charset="0"/>
                <a:ea typeface="宋体" panose="02010600030101010101" pitchFamily="2" charset="-122"/>
                <a:sym typeface="Symbol" panose="05050102010706020507" pitchFamily="18" charset="2"/>
              </a:rPr>
              <a:t>control signals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控制信号</a:t>
            </a:r>
          </a:p>
          <a:p>
            <a:pPr lvl="1">
              <a:lnSpc>
                <a:spcPct val="100000"/>
              </a:lnSpc>
              <a:spcBef>
                <a:spcPct val="10000"/>
              </a:spcBef>
              <a:buSzTx/>
            </a:pPr>
            <a:r>
              <a:rPr lang="en-US" altLang="zh-CN" dirty="0">
                <a:latin typeface="Times New Roman" panose="02020603050405020304" pitchFamily="18" charset="0"/>
                <a:ea typeface="宋体" panose="02010600030101010101" pitchFamily="2" charset="-122"/>
                <a:sym typeface="Symbol" panose="05050102010706020507" pitchFamily="18" charset="2"/>
              </a:rPr>
              <a:t>  computer/peripheral interfaces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计算机</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外设接口 </a:t>
            </a:r>
          </a:p>
          <a:p>
            <a:pPr lvl="1">
              <a:lnSpc>
                <a:spcPct val="100000"/>
              </a:lnSpc>
              <a:spcBef>
                <a:spcPct val="10000"/>
              </a:spcBef>
              <a:buSzTx/>
            </a:pPr>
            <a:r>
              <a:rPr lang="en-US" altLang="zh-CN" dirty="0">
                <a:latin typeface="Times New Roman" panose="02020603050405020304" pitchFamily="18" charset="0"/>
                <a:ea typeface="宋体" panose="02010600030101010101" pitchFamily="2" charset="-122"/>
                <a:sym typeface="Symbol" panose="05050102010706020507" pitchFamily="18" charset="2"/>
              </a:rPr>
              <a:t>  memory technology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存储技术</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1.2 Computer Architecture and Implementation</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1" name="矩形 4"/>
          <p:cNvSpPr>
            <a:spLocks noChangeArrowheads="1"/>
          </p:cNvSpPr>
          <p:nvPr/>
        </p:nvSpPr>
        <p:spPr bwMode="auto">
          <a:xfrm>
            <a:off x="323528" y="2168118"/>
            <a:ext cx="8275958" cy="350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pPr marL="342900" indent="-342900" algn="just">
              <a:spcAft>
                <a:spcPts val="1200"/>
              </a:spcAft>
              <a:buFont typeface="Arial" panose="020B0604020202020204" pitchFamily="34" charset="0"/>
              <a:buChar char="•"/>
            </a:pPr>
            <a:r>
              <a:rPr lang="en-US" altLang="zh-CN" dirty="0">
                <a:solidFill>
                  <a:schemeClr val="accent2"/>
                </a:solidFill>
                <a:latin typeface="Times New Roman" panose="02020603050405020304" pitchFamily="18" charset="0"/>
                <a:ea typeface="宋体" panose="02010600030101010101" pitchFamily="2" charset="-122"/>
              </a:rPr>
              <a:t>Transparent (</a:t>
            </a:r>
            <a:r>
              <a:rPr lang="zh-CN" altLang="en-US" dirty="0">
                <a:solidFill>
                  <a:schemeClr val="accent2"/>
                </a:solidFill>
                <a:latin typeface="Times New Roman" panose="02020603050405020304" pitchFamily="18" charset="0"/>
                <a:ea typeface="宋体" panose="02010600030101010101" pitchFamily="2" charset="-122"/>
              </a:rPr>
              <a:t>透明性</a:t>
            </a:r>
            <a:r>
              <a:rPr lang="en-US" altLang="zh-CN" dirty="0">
                <a:solidFill>
                  <a:schemeClr val="accent2"/>
                </a:solidFill>
                <a:latin typeface="Times New Roman" panose="02020603050405020304" pitchFamily="18" charset="0"/>
                <a:ea typeface="宋体" panose="02010600030101010101" pitchFamily="2" charset="-122"/>
              </a:rPr>
              <a:t>)</a:t>
            </a:r>
            <a:r>
              <a:rPr lang="zh-CN" altLang="en-US" dirty="0">
                <a:solidFill>
                  <a:schemeClr val="accent2"/>
                </a:solidFill>
                <a:latin typeface="Times New Roman" panose="02020603050405020304" pitchFamily="18" charset="0"/>
                <a:ea typeface="宋体" panose="02010600030101010101" pitchFamily="2" charset="-122"/>
              </a:rPr>
              <a:t>：</a:t>
            </a:r>
            <a:r>
              <a:rPr lang="zh-CN" altLang="en-US" dirty="0">
                <a:solidFill>
                  <a:schemeClr val="tx1"/>
                </a:solidFill>
                <a:latin typeface="Times New Roman" panose="02020603050405020304" pitchFamily="18" charset="0"/>
                <a:ea typeface="宋体" panose="02010600030101010101" pitchFamily="2" charset="-122"/>
              </a:rPr>
              <a:t>在计算机技术中，对这种本来是存在的事物或属性，但从某种角度看又好像不存在的概念称为透明性。</a:t>
            </a:r>
            <a:endParaRPr lang="en-US" altLang="zh-CN" dirty="0">
              <a:solidFill>
                <a:schemeClr val="tx1"/>
              </a:solidFill>
              <a:latin typeface="Times New Roman" panose="02020603050405020304" pitchFamily="18" charset="0"/>
              <a:ea typeface="宋体" panose="02010600030101010101" pitchFamily="2" charset="-122"/>
            </a:endParaRPr>
          </a:p>
          <a:p>
            <a:pPr marL="342900" indent="-342900" algn="just">
              <a:spcAft>
                <a:spcPts val="1200"/>
              </a:spcAft>
              <a:buFont typeface="Arial" panose="020B0604020202020204" pitchFamily="34" charset="0"/>
              <a:buChar char="•"/>
            </a:pPr>
            <a:r>
              <a:rPr lang="zh-CN" altLang="en-US" dirty="0">
                <a:solidFill>
                  <a:schemeClr val="tx1"/>
                </a:solidFill>
                <a:latin typeface="Times New Roman" panose="02020603050405020304" pitchFamily="18" charset="0"/>
                <a:ea typeface="宋体" panose="02010600030101010101" pitchFamily="2" charset="-122"/>
              </a:rPr>
              <a:t>通常低层机器的属性对高层机器程序员往往是透明的。</a:t>
            </a:r>
            <a:endParaRPr lang="en-US" altLang="zh-CN" dirty="0">
              <a:solidFill>
                <a:schemeClr val="tx1"/>
              </a:solidFill>
              <a:latin typeface="Times New Roman" panose="02020603050405020304" pitchFamily="18" charset="0"/>
              <a:ea typeface="宋体" panose="02010600030101010101" pitchFamily="2" charset="-122"/>
            </a:endParaRPr>
          </a:p>
          <a:p>
            <a:pPr marL="342900" indent="-342900" algn="just">
              <a:spcAft>
                <a:spcPts val="1200"/>
              </a:spcAft>
              <a:buFont typeface="Arial" panose="020B0604020202020204" pitchFamily="34" charset="0"/>
              <a:buChar char="•"/>
            </a:pPr>
            <a:r>
              <a:rPr lang="zh-CN" altLang="en-US" dirty="0">
                <a:solidFill>
                  <a:srgbClr val="800000"/>
                </a:solidFill>
                <a:latin typeface="Times New Roman" panose="02020603050405020304" pitchFamily="18" charset="0"/>
                <a:ea typeface="宋体" panose="02010600030101010101" pitchFamily="2" charset="-122"/>
              </a:rPr>
              <a:t>例如，</a:t>
            </a:r>
            <a:r>
              <a:rPr lang="zh-CN" altLang="en-US" dirty="0">
                <a:solidFill>
                  <a:schemeClr val="tx1"/>
                </a:solidFill>
                <a:latin typeface="Times New Roman" panose="02020603050405020304" pitchFamily="18" charset="0"/>
                <a:ea typeface="宋体" panose="02010600030101010101" pitchFamily="2" charset="-122"/>
              </a:rPr>
              <a:t>数据总线宽度等对计算机维护人员不透明，非常清楚。对汇编语言程序员是透明的。指令系统对</a:t>
            </a:r>
            <a:r>
              <a:rPr lang="en-US" altLang="zh-CN" dirty="0">
                <a:solidFill>
                  <a:schemeClr val="tx1"/>
                </a:solidFill>
                <a:latin typeface="Times New Roman" panose="02020603050405020304" pitchFamily="18" charset="0"/>
                <a:ea typeface="宋体" panose="02010600030101010101" pitchFamily="2" charset="-122"/>
              </a:rPr>
              <a:t>C</a:t>
            </a:r>
            <a:r>
              <a:rPr lang="zh-CN" altLang="en-US" dirty="0">
                <a:solidFill>
                  <a:schemeClr val="tx1"/>
                </a:solidFill>
                <a:latin typeface="Times New Roman" panose="02020603050405020304" pitchFamily="18" charset="0"/>
                <a:ea typeface="宋体" panose="02010600030101010101" pitchFamily="2" charset="-122"/>
              </a:rPr>
              <a:t>语言程序员是透明的。</a:t>
            </a:r>
            <a:endParaRPr lang="en-US" altLang="zh-CN" dirty="0">
              <a:solidFill>
                <a:schemeClr val="tx1"/>
              </a:solidFill>
              <a:latin typeface="Times New Roman" panose="02020603050405020304" pitchFamily="18" charset="0"/>
              <a:ea typeface="宋体" panose="02010600030101010101" pitchFamily="2" charset="-122"/>
            </a:endParaRPr>
          </a:p>
          <a:p>
            <a:pPr algn="just"/>
            <a:endParaRPr lang="en-US" altLang="zh-CN" dirty="0">
              <a:solidFill>
                <a:schemeClr val="accent2"/>
              </a:solidFill>
              <a:latin typeface="Times New Roman" panose="02020603050405020304" pitchFamily="18" charset="0"/>
              <a:ea typeface="宋体" panose="02010600030101010101" pitchFamily="2" charset="-122"/>
            </a:endParaRPr>
          </a:p>
        </p:txBody>
      </p:sp>
      <p:sp>
        <p:nvSpPr>
          <p:cNvPr id="22" name="矩形 4"/>
          <p:cNvSpPr>
            <a:spLocks noChangeArrowheads="1"/>
          </p:cNvSpPr>
          <p:nvPr/>
        </p:nvSpPr>
        <p:spPr bwMode="auto">
          <a:xfrm>
            <a:off x="201612" y="1196752"/>
            <a:ext cx="68527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r>
              <a:rPr lang="en-US" altLang="zh-CN" sz="2800" dirty="0">
                <a:solidFill>
                  <a:schemeClr val="accent2"/>
                </a:solidFill>
                <a:latin typeface="Times New Roman" panose="02020603050405020304" pitchFamily="18" charset="0"/>
                <a:ea typeface="宋体" panose="02010600030101010101" pitchFamily="2" charset="-122"/>
              </a:rPr>
              <a:t>Tips:</a:t>
            </a:r>
          </a:p>
          <a:p>
            <a:r>
              <a:rPr lang="en-US" altLang="zh-CN" sz="2800" dirty="0">
                <a:solidFill>
                  <a:schemeClr val="accent2"/>
                </a:solidFill>
                <a:latin typeface="Times New Roman" panose="02020603050405020304" pitchFamily="18" charset="0"/>
                <a:ea typeface="宋体" panose="02010600030101010101" pitchFamily="2" charset="-122"/>
              </a:rPr>
              <a:t> </a:t>
            </a:r>
            <a:endParaRPr lang="zh-CN" altLang="en-US" sz="2800" dirty="0">
              <a:solidFill>
                <a:schemeClr val="accent2"/>
              </a:solidFill>
              <a:ea typeface="宋体" panose="02010600030101010101" pitchFamily="2" charset="-122"/>
            </a:endParaRPr>
          </a:p>
        </p:txBody>
      </p:sp>
    </p:spTree>
    <p:extLst>
      <p:ext uri="{BB962C8B-B14F-4D97-AF65-F5344CB8AC3E}">
        <p14:creationId xmlns:p14="http://schemas.microsoft.com/office/powerpoint/2010/main" val="253250966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1.2 Computer Architecture and Implementation</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4"/>
          <p:cNvSpPr>
            <a:spLocks noChangeArrowheads="1"/>
          </p:cNvSpPr>
          <p:nvPr/>
        </p:nvSpPr>
        <p:spPr bwMode="auto">
          <a:xfrm>
            <a:off x="323528" y="1052736"/>
            <a:ext cx="8275958"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pPr>
              <a:spcAft>
                <a:spcPts val="1200"/>
              </a:spcAft>
            </a:pPr>
            <a:r>
              <a:rPr lang="zh-CN" altLang="en-US" sz="2800" dirty="0">
                <a:solidFill>
                  <a:schemeClr val="accent2"/>
                </a:solidFill>
                <a:latin typeface="Times New Roman" panose="02020603050405020304" pitchFamily="18" charset="0"/>
                <a:ea typeface="宋体" panose="02010600030101010101" pitchFamily="2" charset="-122"/>
              </a:rPr>
              <a:t>示例</a:t>
            </a:r>
            <a:r>
              <a:rPr lang="en-US" altLang="zh-CN" sz="2800" dirty="0">
                <a:solidFill>
                  <a:schemeClr val="accent2"/>
                </a:solidFill>
                <a:latin typeface="Times New Roman" panose="02020603050405020304" pitchFamily="18" charset="0"/>
                <a:ea typeface="宋体" panose="02010600030101010101" pitchFamily="2" charset="-122"/>
              </a:rPr>
              <a:t>:</a:t>
            </a:r>
          </a:p>
          <a:p>
            <a:pPr>
              <a:spcAft>
                <a:spcPts val="1200"/>
              </a:spcAft>
            </a:pPr>
            <a:endParaRPr lang="en-US" altLang="zh-CN" sz="2800" dirty="0">
              <a:solidFill>
                <a:schemeClr val="accent2"/>
              </a:solidFill>
              <a:latin typeface="Times New Roman" panose="02020603050405020304" pitchFamily="18" charset="0"/>
              <a:ea typeface="宋体" panose="02010600030101010101" pitchFamily="2" charset="-122"/>
            </a:endParaRPr>
          </a:p>
          <a:p>
            <a:pPr marL="514350" indent="-514350">
              <a:spcAft>
                <a:spcPts val="1200"/>
              </a:spcAft>
              <a:buFont typeface="+mj-ea"/>
              <a:buAutoNum type="circleNumDbPlain"/>
            </a:pPr>
            <a:r>
              <a:rPr lang="en-US" altLang="zh-CN" dirty="0">
                <a:solidFill>
                  <a:schemeClr val="tx1"/>
                </a:solidFill>
                <a:latin typeface="Times New Roman" panose="02020603050405020304" pitchFamily="18" charset="0"/>
                <a:ea typeface="宋体" panose="02010600030101010101" pitchFamily="2" charset="-122"/>
              </a:rPr>
              <a:t>Whether a computer will have a multiply instruction</a:t>
            </a:r>
            <a:r>
              <a:rPr lang="zh-CN" altLang="en-US" dirty="0">
                <a:solidFill>
                  <a:schemeClr val="tx1"/>
                </a:solidFill>
                <a:latin typeface="Times New Roman" panose="02020603050405020304" pitchFamily="18" charset="0"/>
                <a:ea typeface="宋体" panose="02010600030101010101" pitchFamily="2" charset="-122"/>
              </a:rPr>
              <a:t>？确定是否有乘法指令属于？</a:t>
            </a:r>
            <a:endParaRPr lang="en-US" altLang="zh-CN" dirty="0">
              <a:solidFill>
                <a:schemeClr val="accent2"/>
              </a:solidFill>
              <a:latin typeface="Times New Roman" panose="02020603050405020304" pitchFamily="18" charset="0"/>
              <a:ea typeface="宋体" panose="02010600030101010101" pitchFamily="2" charset="-122"/>
            </a:endParaRPr>
          </a:p>
          <a:p>
            <a:pPr marL="514350" indent="-514350">
              <a:spcAft>
                <a:spcPts val="1200"/>
              </a:spcAft>
              <a:buFont typeface="+mj-ea"/>
              <a:buAutoNum type="circleNumDbPlain"/>
            </a:pPr>
            <a:r>
              <a:rPr lang="en-US" altLang="zh-CN" dirty="0">
                <a:solidFill>
                  <a:schemeClr val="tx1"/>
                </a:solidFill>
                <a:latin typeface="Times New Roman" panose="02020603050405020304" pitchFamily="18" charset="0"/>
                <a:ea typeface="宋体" panose="02010600030101010101" pitchFamily="2" charset="-122"/>
              </a:rPr>
              <a:t>Whether the instruction will be implemented by a special multiply unit or by repeated use of the add unit</a:t>
            </a:r>
            <a:r>
              <a:rPr lang="zh-CN" altLang="en-US" dirty="0">
                <a:solidFill>
                  <a:schemeClr val="tx1"/>
                </a:solidFill>
                <a:latin typeface="Times New Roman" panose="02020603050405020304" pitchFamily="18" charset="0"/>
                <a:ea typeface="宋体" panose="02010600030101010101" pitchFamily="2" charset="-122"/>
              </a:rPr>
              <a:t>？乘法指令是用专门的乘法器来实现，还是用加法器重复的相加和右移操作来实现，属于？</a:t>
            </a:r>
            <a:endParaRPr lang="en-US" altLang="zh-CN" dirty="0">
              <a:solidFill>
                <a:schemeClr val="accent2"/>
              </a:solidFill>
              <a:latin typeface="Times New Roman" panose="02020603050405020304" pitchFamily="18" charset="0"/>
              <a:ea typeface="宋体" panose="02010600030101010101" pitchFamily="2" charset="-122"/>
            </a:endParaRPr>
          </a:p>
          <a:p>
            <a:pPr marL="514350" indent="-514350">
              <a:spcAft>
                <a:spcPts val="1200"/>
              </a:spcAft>
              <a:buFont typeface="+mj-ea"/>
              <a:buAutoNum type="circleNumDbPlain"/>
            </a:pPr>
            <a:r>
              <a:rPr lang="zh-CN" altLang="en-US" dirty="0">
                <a:solidFill>
                  <a:schemeClr val="tx1"/>
                </a:solidFill>
                <a:latin typeface="Times New Roman" panose="02020603050405020304" pitchFamily="18" charset="0"/>
                <a:ea typeface="宋体" panose="02010600030101010101" pitchFamily="2" charset="-122"/>
              </a:rPr>
              <a:t>乘法器、加法器的物理实现，数量，类型等，属于？</a:t>
            </a:r>
            <a:r>
              <a:rPr lang="en-US" altLang="zh-CN" dirty="0">
                <a:solidFill>
                  <a:schemeClr val="accent2"/>
                </a:solidFill>
                <a:latin typeface="Times New Roman" panose="02020603050405020304" pitchFamily="18" charset="0"/>
                <a:ea typeface="宋体" panose="02010600030101010101" pitchFamily="2" charset="-122"/>
              </a:rPr>
              <a:t> </a:t>
            </a:r>
            <a:endParaRPr lang="zh-CN" altLang="en-US" dirty="0">
              <a:solidFill>
                <a:schemeClr val="accent2"/>
              </a:solidFill>
              <a:ea typeface="宋体" panose="02010600030101010101" pitchFamily="2" charset="-122"/>
            </a:endParaRPr>
          </a:p>
        </p:txBody>
      </p:sp>
    </p:spTree>
    <p:extLst>
      <p:ext uri="{BB962C8B-B14F-4D97-AF65-F5344CB8AC3E}">
        <p14:creationId xmlns:p14="http://schemas.microsoft.com/office/powerpoint/2010/main" val="10950995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1.2 Computer Architecture and Implementation</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矩形 4"/>
          <p:cNvSpPr>
            <a:spLocks noChangeArrowheads="1"/>
          </p:cNvSpPr>
          <p:nvPr/>
        </p:nvSpPr>
        <p:spPr bwMode="auto">
          <a:xfrm>
            <a:off x="323528" y="1052736"/>
            <a:ext cx="8275958"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pPr>
              <a:spcAft>
                <a:spcPts val="1200"/>
              </a:spcAft>
            </a:pPr>
            <a:r>
              <a:rPr lang="zh-CN" altLang="en-US" sz="2800" dirty="0">
                <a:solidFill>
                  <a:schemeClr val="accent2"/>
                </a:solidFill>
                <a:latin typeface="Times New Roman" panose="02020603050405020304" pitchFamily="18" charset="0"/>
                <a:ea typeface="宋体" panose="02010600030101010101" pitchFamily="2" charset="-122"/>
              </a:rPr>
              <a:t>示例</a:t>
            </a:r>
            <a:r>
              <a:rPr lang="en-US" altLang="zh-CN" sz="2800" dirty="0">
                <a:solidFill>
                  <a:schemeClr val="accent2"/>
                </a:solidFill>
                <a:latin typeface="Times New Roman" panose="02020603050405020304" pitchFamily="18" charset="0"/>
                <a:ea typeface="宋体" panose="02010600030101010101" pitchFamily="2" charset="-122"/>
              </a:rPr>
              <a:t>:</a:t>
            </a:r>
          </a:p>
          <a:p>
            <a:pPr>
              <a:spcAft>
                <a:spcPts val="1200"/>
              </a:spcAft>
            </a:pPr>
            <a:endParaRPr lang="en-US" altLang="zh-CN" sz="2800" dirty="0">
              <a:solidFill>
                <a:schemeClr val="accent2"/>
              </a:solidFill>
              <a:latin typeface="Times New Roman" panose="02020603050405020304" pitchFamily="18" charset="0"/>
              <a:ea typeface="宋体" panose="02010600030101010101" pitchFamily="2" charset="-122"/>
            </a:endParaRPr>
          </a:p>
          <a:p>
            <a:pPr marL="514350" indent="-514350">
              <a:spcAft>
                <a:spcPts val="1200"/>
              </a:spcAft>
              <a:buFont typeface="+mj-ea"/>
              <a:buAutoNum type="circleNumDbPlain"/>
            </a:pPr>
            <a:r>
              <a:rPr lang="en-US" altLang="zh-CN" dirty="0">
                <a:solidFill>
                  <a:schemeClr val="tx1"/>
                </a:solidFill>
                <a:latin typeface="Times New Roman" panose="02020603050405020304" pitchFamily="18" charset="0"/>
                <a:ea typeface="宋体" panose="02010600030101010101" pitchFamily="2" charset="-122"/>
              </a:rPr>
              <a:t>Whether a computer will have a multiply instruction</a:t>
            </a:r>
            <a:r>
              <a:rPr lang="zh-CN" altLang="en-US" dirty="0">
                <a:solidFill>
                  <a:schemeClr val="tx1"/>
                </a:solidFill>
                <a:latin typeface="Times New Roman" panose="02020603050405020304" pitchFamily="18" charset="0"/>
                <a:ea typeface="宋体" panose="02010600030101010101" pitchFamily="2" charset="-122"/>
              </a:rPr>
              <a:t>？确定是否有乘法指令属于？</a:t>
            </a:r>
            <a:r>
              <a:rPr lang="en-US" altLang="zh-CN" dirty="0">
                <a:solidFill>
                  <a:schemeClr val="accent2"/>
                </a:solidFill>
                <a:latin typeface="Times New Roman" panose="02020603050405020304" pitchFamily="18" charset="0"/>
                <a:ea typeface="宋体" panose="02010600030101010101" pitchFamily="2" charset="-122"/>
              </a:rPr>
              <a:t>Instruction set </a:t>
            </a:r>
            <a:r>
              <a:rPr lang="zh-CN" altLang="en-US" dirty="0">
                <a:solidFill>
                  <a:schemeClr val="accent2"/>
                </a:solidFill>
                <a:latin typeface="Times New Roman" panose="02020603050405020304" pitchFamily="18" charset="0"/>
                <a:ea typeface="宋体" panose="02010600030101010101" pitchFamily="2" charset="-122"/>
              </a:rPr>
              <a:t>系统结构</a:t>
            </a:r>
            <a:endParaRPr lang="en-US" altLang="zh-CN" dirty="0">
              <a:solidFill>
                <a:schemeClr val="accent2"/>
              </a:solidFill>
              <a:latin typeface="Times New Roman" panose="02020603050405020304" pitchFamily="18" charset="0"/>
              <a:ea typeface="宋体" panose="02010600030101010101" pitchFamily="2" charset="-122"/>
            </a:endParaRPr>
          </a:p>
          <a:p>
            <a:pPr marL="514350" indent="-514350">
              <a:spcAft>
                <a:spcPts val="1200"/>
              </a:spcAft>
              <a:buFont typeface="+mj-ea"/>
              <a:buAutoNum type="circleNumDbPlain"/>
            </a:pPr>
            <a:r>
              <a:rPr lang="en-US" altLang="zh-CN" dirty="0">
                <a:solidFill>
                  <a:schemeClr val="tx1"/>
                </a:solidFill>
                <a:latin typeface="Times New Roman" panose="02020603050405020304" pitchFamily="18" charset="0"/>
                <a:ea typeface="宋体" panose="02010600030101010101" pitchFamily="2" charset="-122"/>
              </a:rPr>
              <a:t>Whether the instruction will be implemented by a special multiply unit or by repeated use of the add unit</a:t>
            </a:r>
            <a:r>
              <a:rPr lang="zh-CN" altLang="en-US" dirty="0">
                <a:solidFill>
                  <a:schemeClr val="tx1"/>
                </a:solidFill>
                <a:latin typeface="Times New Roman" panose="02020603050405020304" pitchFamily="18" charset="0"/>
                <a:ea typeface="宋体" panose="02010600030101010101" pitchFamily="2" charset="-122"/>
              </a:rPr>
              <a:t>？乘法指令是用专门的乘法器来实现，还是用加法器重复的相加和右移操作来实现，属于？</a:t>
            </a:r>
            <a:r>
              <a:rPr lang="en-US" altLang="zh-CN" dirty="0">
                <a:solidFill>
                  <a:schemeClr val="accent2"/>
                </a:solidFill>
                <a:latin typeface="Times New Roman" panose="02020603050405020304" pitchFamily="18" charset="0"/>
                <a:ea typeface="宋体" panose="02010600030101010101" pitchFamily="2" charset="-122"/>
              </a:rPr>
              <a:t>Organization</a:t>
            </a:r>
          </a:p>
          <a:p>
            <a:pPr marL="514350" indent="-514350">
              <a:spcAft>
                <a:spcPts val="1200"/>
              </a:spcAft>
              <a:buFont typeface="+mj-ea"/>
              <a:buAutoNum type="circleNumDbPlain"/>
            </a:pPr>
            <a:r>
              <a:rPr lang="zh-CN" altLang="en-US" dirty="0">
                <a:solidFill>
                  <a:schemeClr val="tx1"/>
                </a:solidFill>
                <a:latin typeface="Times New Roman" panose="02020603050405020304" pitchFamily="18" charset="0"/>
                <a:ea typeface="宋体" panose="02010600030101010101" pitchFamily="2" charset="-122"/>
              </a:rPr>
              <a:t>乘法器、加法器的物理实现，数量，类型等，属于？</a:t>
            </a:r>
            <a:r>
              <a:rPr lang="en-US" altLang="zh-CN" dirty="0">
                <a:solidFill>
                  <a:schemeClr val="accent2"/>
                </a:solidFill>
                <a:latin typeface="Times New Roman" panose="02020603050405020304" pitchFamily="18" charset="0"/>
                <a:ea typeface="宋体" panose="02010600030101010101" pitchFamily="2" charset="-122"/>
              </a:rPr>
              <a:t>Hardware </a:t>
            </a:r>
            <a:endParaRPr lang="zh-CN" altLang="en-US" dirty="0">
              <a:solidFill>
                <a:schemeClr val="accent2"/>
              </a:solidFill>
              <a:ea typeface="宋体" panose="02010600030101010101" pitchFamily="2" charset="-122"/>
            </a:endParaRPr>
          </a:p>
        </p:txBody>
      </p:sp>
    </p:spTree>
    <p:extLst>
      <p:ext uri="{BB962C8B-B14F-4D97-AF65-F5344CB8AC3E}">
        <p14:creationId xmlns:p14="http://schemas.microsoft.com/office/powerpoint/2010/main" val="6345487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1.2 Computer Architecture and Implementation</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1" name="矩形 4"/>
          <p:cNvSpPr>
            <a:spLocks noChangeArrowheads="1"/>
          </p:cNvSpPr>
          <p:nvPr/>
        </p:nvSpPr>
        <p:spPr bwMode="auto">
          <a:xfrm>
            <a:off x="390574" y="2150859"/>
            <a:ext cx="8208912"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pPr marL="342900" indent="-342900" algn="just">
              <a:spcAft>
                <a:spcPts val="1200"/>
              </a:spcAft>
              <a:buFont typeface="Arial" panose="020B0604020202020204" pitchFamily="34" charset="0"/>
              <a:buChar char="•"/>
            </a:pPr>
            <a:r>
              <a:rPr lang="zh-CN" altLang="en-US" dirty="0">
                <a:solidFill>
                  <a:schemeClr val="tx1"/>
                </a:solidFill>
                <a:latin typeface="Times New Roman" panose="02020603050405020304" pitchFamily="18" charset="0"/>
                <a:ea typeface="宋体" panose="02010600030101010101" pitchFamily="2" charset="-122"/>
              </a:rPr>
              <a:t>具有</a:t>
            </a:r>
            <a:r>
              <a:rPr lang="zh-CN" altLang="en-US" dirty="0">
                <a:solidFill>
                  <a:schemeClr val="accent2"/>
                </a:solidFill>
                <a:latin typeface="Times New Roman" panose="02020603050405020304" pitchFamily="18" charset="0"/>
                <a:ea typeface="宋体" panose="02010600030101010101" pitchFamily="2" charset="-122"/>
              </a:rPr>
              <a:t>相同计算机系统结构</a:t>
            </a:r>
            <a:r>
              <a:rPr lang="zh-CN" altLang="en-US" dirty="0">
                <a:solidFill>
                  <a:schemeClr val="tx1"/>
                </a:solidFill>
                <a:latin typeface="Times New Roman" panose="02020603050405020304" pitchFamily="18" charset="0"/>
                <a:ea typeface="宋体" panose="02010600030101010101" pitchFamily="2" charset="-122"/>
              </a:rPr>
              <a:t>的计算机可以采用</a:t>
            </a:r>
            <a:r>
              <a:rPr lang="zh-CN" altLang="en-US" dirty="0">
                <a:solidFill>
                  <a:schemeClr val="accent2"/>
                </a:solidFill>
                <a:latin typeface="Times New Roman" panose="02020603050405020304" pitchFamily="18" charset="0"/>
                <a:ea typeface="宋体" panose="02010600030101010101" pitchFamily="2" charset="-122"/>
              </a:rPr>
              <a:t>不同的计算机组织</a:t>
            </a:r>
            <a:r>
              <a:rPr lang="zh-CN" altLang="en-US" dirty="0">
                <a:solidFill>
                  <a:schemeClr val="tx1"/>
                </a:solidFill>
                <a:latin typeface="Times New Roman" panose="02020603050405020304" pitchFamily="18" charset="0"/>
                <a:ea typeface="宋体" panose="02010600030101010101" pitchFamily="2" charset="-122"/>
              </a:rPr>
              <a:t>。例如相同的指令系统可以顺序执行，也可以重叠执行。</a:t>
            </a:r>
            <a:endParaRPr lang="en-US" altLang="zh-CN" dirty="0">
              <a:solidFill>
                <a:schemeClr val="tx1"/>
              </a:solidFill>
              <a:latin typeface="Times New Roman" panose="02020603050405020304" pitchFamily="18" charset="0"/>
              <a:ea typeface="宋体" panose="02010600030101010101" pitchFamily="2" charset="-122"/>
            </a:endParaRPr>
          </a:p>
          <a:p>
            <a:pPr marL="342900" indent="-342900" algn="just">
              <a:spcAft>
                <a:spcPts val="1200"/>
              </a:spcAft>
              <a:buFont typeface="Arial" panose="020B0604020202020204" pitchFamily="34" charset="0"/>
              <a:buChar char="•"/>
            </a:pPr>
            <a:r>
              <a:rPr lang="zh-CN" altLang="en-US" dirty="0">
                <a:solidFill>
                  <a:schemeClr val="accent2"/>
                </a:solidFill>
                <a:latin typeface="Times New Roman" panose="02020603050405020304" pitchFamily="18" charset="0"/>
                <a:ea typeface="宋体" panose="02010600030101010101" pitchFamily="2" charset="-122"/>
              </a:rPr>
              <a:t>一种计算机组织</a:t>
            </a:r>
            <a:r>
              <a:rPr lang="zh-CN" altLang="en-US" dirty="0">
                <a:solidFill>
                  <a:schemeClr val="tx1"/>
                </a:solidFill>
                <a:latin typeface="Times New Roman" panose="02020603050405020304" pitchFamily="18" charset="0"/>
                <a:ea typeface="宋体" panose="02010600030101010101" pitchFamily="2" charset="-122"/>
              </a:rPr>
              <a:t>可以采用</a:t>
            </a:r>
            <a:r>
              <a:rPr lang="zh-CN" altLang="en-US" dirty="0">
                <a:solidFill>
                  <a:schemeClr val="accent2"/>
                </a:solidFill>
                <a:latin typeface="Times New Roman" panose="02020603050405020304" pitchFamily="18" charset="0"/>
                <a:ea typeface="宋体" panose="02010600030101010101" pitchFamily="2" charset="-122"/>
              </a:rPr>
              <a:t>不同的计算机实现</a:t>
            </a:r>
            <a:r>
              <a:rPr lang="zh-CN" altLang="en-US" dirty="0">
                <a:solidFill>
                  <a:schemeClr val="tx1"/>
                </a:solidFill>
                <a:latin typeface="Times New Roman" panose="02020603050405020304" pitchFamily="18" charset="0"/>
                <a:ea typeface="宋体" panose="02010600030101010101" pitchFamily="2" charset="-122"/>
              </a:rPr>
              <a:t>。</a:t>
            </a:r>
            <a:endParaRPr lang="en-US" altLang="zh-CN" dirty="0">
              <a:solidFill>
                <a:schemeClr val="tx1"/>
              </a:solidFill>
              <a:latin typeface="Times New Roman" panose="02020603050405020304" pitchFamily="18" charset="0"/>
              <a:ea typeface="宋体" panose="02010600030101010101" pitchFamily="2" charset="-122"/>
            </a:endParaRPr>
          </a:p>
          <a:p>
            <a:pPr marL="342900" indent="-342900" algn="just">
              <a:spcAft>
                <a:spcPts val="1200"/>
              </a:spcAft>
              <a:buFont typeface="Arial" panose="020B0604020202020204" pitchFamily="34" charset="0"/>
              <a:buChar char="•"/>
            </a:pPr>
            <a:r>
              <a:rPr lang="zh-CN" altLang="en-US" dirty="0">
                <a:solidFill>
                  <a:schemeClr val="tx1"/>
                </a:solidFill>
                <a:latin typeface="Times New Roman" panose="02020603050405020304" pitchFamily="18" charset="0"/>
                <a:ea typeface="宋体" panose="02010600030101010101" pitchFamily="2" charset="-122"/>
              </a:rPr>
              <a:t>随着计算机技术的迅速发展，</a:t>
            </a:r>
            <a:r>
              <a:rPr lang="zh-CN" altLang="en-US" dirty="0">
                <a:solidFill>
                  <a:schemeClr val="accent2"/>
                </a:solidFill>
                <a:latin typeface="Times New Roman" panose="02020603050405020304" pitchFamily="18" charset="0"/>
                <a:ea typeface="宋体" panose="02010600030101010101" pitchFamily="2" charset="-122"/>
              </a:rPr>
              <a:t>计算机系统结构，组织和硬件之间</a:t>
            </a:r>
            <a:r>
              <a:rPr lang="zh-CN" altLang="en-US" dirty="0">
                <a:solidFill>
                  <a:schemeClr val="tx1"/>
                </a:solidFill>
                <a:latin typeface="Times New Roman" panose="02020603050405020304" pitchFamily="18" charset="0"/>
                <a:ea typeface="宋体" panose="02010600030101010101" pitchFamily="2" charset="-122"/>
              </a:rPr>
              <a:t>的界限变得越来越模糊。</a:t>
            </a:r>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22" name="矩形 4"/>
          <p:cNvSpPr>
            <a:spLocks noChangeArrowheads="1"/>
          </p:cNvSpPr>
          <p:nvPr/>
        </p:nvSpPr>
        <p:spPr bwMode="auto">
          <a:xfrm>
            <a:off x="201612" y="1196752"/>
            <a:ext cx="68527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r>
              <a:rPr lang="en-US" altLang="zh-CN" sz="2800" dirty="0">
                <a:solidFill>
                  <a:schemeClr val="accent2"/>
                </a:solidFill>
                <a:latin typeface="Times New Roman" panose="02020603050405020304" pitchFamily="18" charset="0"/>
                <a:ea typeface="宋体" panose="02010600030101010101" pitchFamily="2" charset="-122"/>
              </a:rPr>
              <a:t>Tips: </a:t>
            </a:r>
            <a:r>
              <a:rPr lang="zh-CN" altLang="en-US" sz="2800" dirty="0">
                <a:solidFill>
                  <a:schemeClr val="accent2"/>
                </a:solidFill>
                <a:latin typeface="Times New Roman" panose="02020603050405020304" pitchFamily="18" charset="0"/>
                <a:ea typeface="宋体" panose="02010600030101010101" pitchFamily="2" charset="-122"/>
              </a:rPr>
              <a:t>三者的相互关系</a:t>
            </a:r>
            <a:endParaRPr lang="en-US" altLang="zh-CN" sz="2800" dirty="0">
              <a:solidFill>
                <a:schemeClr val="accent2"/>
              </a:solidFill>
              <a:latin typeface="Times New Roman" panose="02020603050405020304" pitchFamily="18" charset="0"/>
              <a:ea typeface="宋体" panose="02010600030101010101" pitchFamily="2" charset="-122"/>
            </a:endParaRPr>
          </a:p>
          <a:p>
            <a:r>
              <a:rPr lang="en-US" altLang="zh-CN" sz="2800" dirty="0">
                <a:solidFill>
                  <a:schemeClr val="accent2"/>
                </a:solidFill>
                <a:latin typeface="Times New Roman" panose="02020603050405020304" pitchFamily="18" charset="0"/>
                <a:ea typeface="宋体" panose="02010600030101010101" pitchFamily="2" charset="-122"/>
              </a:rPr>
              <a:t> </a:t>
            </a:r>
            <a:endParaRPr lang="zh-CN" altLang="en-US" sz="2800" dirty="0">
              <a:solidFill>
                <a:schemeClr val="accent2"/>
              </a:solidFill>
              <a:ea typeface="宋体" panose="02010600030101010101" pitchFamily="2" charset="-122"/>
            </a:endParaRPr>
          </a:p>
        </p:txBody>
      </p:sp>
    </p:spTree>
    <p:extLst>
      <p:ext uri="{BB962C8B-B14F-4D97-AF65-F5344CB8AC3E}">
        <p14:creationId xmlns:p14="http://schemas.microsoft.com/office/powerpoint/2010/main" val="353493185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a:xfrm>
            <a:off x="247650" y="198438"/>
            <a:ext cx="3052763" cy="662361"/>
          </a:xfrm>
        </p:spPr>
        <p:txBody>
          <a:bodyPr wrap="square" lIns="28800" rIns="28800"/>
          <a:lstStyle/>
          <a:p>
            <a:r>
              <a:rPr lang="zh-CN" altLang="en-US" sz="4400" dirty="0">
                <a:solidFill>
                  <a:srgbClr val="C00000"/>
                </a:solidFill>
                <a:latin typeface="华文隶书" panose="02010800040101010101" pitchFamily="2" charset="-122"/>
                <a:ea typeface="华文隶书" panose="02010800040101010101" pitchFamily="2" charset="-122"/>
              </a:rPr>
              <a:t>课程概况</a:t>
            </a:r>
            <a:r>
              <a:rPr lang="en-US" altLang="zh-CN" sz="4400" dirty="0">
                <a:solidFill>
                  <a:srgbClr val="660066"/>
                </a:solidFill>
                <a:latin typeface="华文隶书" panose="02010800040101010101" pitchFamily="2" charset="-122"/>
                <a:ea typeface="华文隶书" panose="02010800040101010101" pitchFamily="2" charset="-122"/>
              </a:rPr>
              <a:t> </a:t>
            </a:r>
            <a:endParaRPr lang="zh-CN" altLang="en-US" sz="4400" dirty="0">
              <a:solidFill>
                <a:srgbClr val="660066"/>
              </a:solidFill>
              <a:latin typeface="华文隶书" panose="02010800040101010101" pitchFamily="2" charset="-122"/>
              <a:ea typeface="华文隶书" panose="02010800040101010101" pitchFamily="2" charset="-122"/>
            </a:endParaRPr>
          </a:p>
        </p:txBody>
      </p:sp>
      <p:sp>
        <p:nvSpPr>
          <p:cNvPr id="100355" name="Rectangle 1027"/>
          <p:cNvSpPr>
            <a:spLocks noGrp="1" noChangeArrowheads="1"/>
          </p:cNvSpPr>
          <p:nvPr>
            <p:ph idx="1"/>
          </p:nvPr>
        </p:nvSpPr>
        <p:spPr>
          <a:xfrm>
            <a:off x="49634" y="1111302"/>
            <a:ext cx="9094366" cy="863826"/>
          </a:xfrm>
        </p:spPr>
        <p:txBody>
          <a:bodyPr lIns="28800" rIns="28800"/>
          <a:lstStyle/>
          <a:p>
            <a:pPr marL="939800" lvl="1" indent="-457200" algn="ctr">
              <a:lnSpc>
                <a:spcPct val="100000"/>
              </a:lnSpc>
              <a:buFontTx/>
              <a:buNone/>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课程微信群。</a:t>
            </a:r>
            <a:r>
              <a:rPr lang="zh-CN" altLang="en-US" sz="2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重要！！！</a:t>
            </a:r>
            <a:endParaRPr lang="en-US" altLang="zh-CN" sz="2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939800" lvl="1" indent="-457200" algn="ctr">
              <a:lnSpc>
                <a:spcPct val="100000"/>
              </a:lnSpc>
              <a:buFontTx/>
              <a:buNone/>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群备注：姓名</a:t>
            </a:r>
            <a:r>
              <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学号，例如：张三</a:t>
            </a:r>
            <a:r>
              <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-11112222</a:t>
            </a:r>
          </a:p>
        </p:txBody>
      </p:sp>
      <p:grpSp>
        <p:nvGrpSpPr>
          <p:cNvPr id="16388" name="组合 7"/>
          <p:cNvGrpSpPr>
            <a:grpSpLocks/>
          </p:cNvGrpSpPr>
          <p:nvPr/>
        </p:nvGrpSpPr>
        <p:grpSpPr bwMode="auto">
          <a:xfrm>
            <a:off x="0" y="919163"/>
            <a:ext cx="9144000" cy="134937"/>
            <a:chOff x="0" y="919105"/>
            <a:chExt cx="9144000" cy="134443"/>
          </a:xfrm>
        </p:grpSpPr>
        <p:cxnSp>
          <p:nvCxnSpPr>
            <p:cNvPr id="4"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线连接符 7">
              <a:extLst>
                <a:ext uri="{FF2B5EF4-FFF2-40B4-BE49-F238E27FC236}">
                  <a16:creationId xmlns:a16="http://schemas.microsoft.com/office/drawing/2014/main" id="{4757F2B2-E4C1-5D4F-9293-60D6B5E57496}"/>
                </a:ext>
              </a:extLst>
            </p:cNvPr>
            <p:cNvCxnSpPr/>
            <p:nvPr/>
          </p:nvCxnSpPr>
          <p:spPr>
            <a:xfrm>
              <a:off x="0" y="919105"/>
              <a:ext cx="913923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6" name="图片 5">
            <a:extLst>
              <a:ext uri="{FF2B5EF4-FFF2-40B4-BE49-F238E27FC236}">
                <a16:creationId xmlns:a16="http://schemas.microsoft.com/office/drawing/2014/main" id="{5CFB2BB8-5E38-6E8C-6BDE-3A45801AFE9C}"/>
              </a:ext>
            </a:extLst>
          </p:cNvPr>
          <p:cNvPicPr>
            <a:picLocks noChangeAspect="1"/>
          </p:cNvPicPr>
          <p:nvPr/>
        </p:nvPicPr>
        <p:blipFill>
          <a:blip r:embed="rId3">
            <a:extLst>
              <a:ext uri="{28A0092B-C50C-407E-A947-70E740481C1C}">
                <a14:useLocalDpi xmlns:a14="http://schemas.microsoft.com/office/drawing/2010/main" val="0"/>
              </a:ext>
            </a:extLst>
          </a:blip>
          <a:srcRect t="31100" b="5901"/>
          <a:stretch/>
        </p:blipFill>
        <p:spPr>
          <a:xfrm>
            <a:off x="2302024" y="2132856"/>
            <a:ext cx="4589585" cy="4320480"/>
          </a:xfrm>
          <a:prstGeom prst="rect">
            <a:avLst/>
          </a:prstGeom>
        </p:spPr>
      </p:pic>
    </p:spTree>
    <p:extLst>
      <p:ext uri="{BB962C8B-B14F-4D97-AF65-F5344CB8AC3E}">
        <p14:creationId xmlns:p14="http://schemas.microsoft.com/office/powerpoint/2010/main" val="269205895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1.2 Computer Architecture and Implementation</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1" name="矩形 4"/>
          <p:cNvSpPr>
            <a:spLocks noChangeArrowheads="1"/>
          </p:cNvSpPr>
          <p:nvPr/>
        </p:nvSpPr>
        <p:spPr bwMode="auto">
          <a:xfrm>
            <a:off x="390574" y="2058019"/>
            <a:ext cx="82089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pPr marL="342900" indent="-342900" algn="just">
              <a:spcAft>
                <a:spcPts val="1200"/>
              </a:spcAft>
              <a:buFont typeface="Arial" panose="020B0604020202020204" pitchFamily="34" charset="0"/>
              <a:buChar char="•"/>
            </a:pPr>
            <a:r>
              <a:rPr lang="zh-CN" altLang="en-US" dirty="0">
                <a:solidFill>
                  <a:schemeClr val="tx1"/>
                </a:solidFill>
                <a:latin typeface="Times New Roman" panose="02020603050405020304" pitchFamily="18" charset="0"/>
                <a:ea typeface="宋体" panose="02010600030101010101" pitchFamily="2" charset="-122"/>
              </a:rPr>
              <a:t>是指由一个制造商生产的具有相同的系统结构，但具有不同组织和硬件的一系列不同型号的计算机。</a:t>
            </a:r>
            <a:endParaRPr lang="en-US" altLang="zh-CN" dirty="0">
              <a:solidFill>
                <a:schemeClr val="tx1"/>
              </a:solidFill>
              <a:latin typeface="Times New Roman" panose="02020603050405020304" pitchFamily="18" charset="0"/>
              <a:ea typeface="宋体" panose="02010600030101010101" pitchFamily="2" charset="-122"/>
            </a:endParaRPr>
          </a:p>
        </p:txBody>
      </p:sp>
      <p:sp>
        <p:nvSpPr>
          <p:cNvPr id="22" name="矩形 4"/>
          <p:cNvSpPr>
            <a:spLocks noChangeArrowheads="1"/>
          </p:cNvSpPr>
          <p:nvPr/>
        </p:nvSpPr>
        <p:spPr bwMode="auto">
          <a:xfrm>
            <a:off x="201612" y="1196752"/>
            <a:ext cx="83978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r>
              <a:rPr lang="en-US" altLang="zh-CN" sz="2800" dirty="0">
                <a:solidFill>
                  <a:schemeClr val="accent2"/>
                </a:solidFill>
                <a:latin typeface="Times New Roman" panose="02020603050405020304" pitchFamily="18" charset="0"/>
                <a:ea typeface="宋体" panose="02010600030101010101" pitchFamily="2" charset="-122"/>
              </a:rPr>
              <a:t>Tips: A family of computer models </a:t>
            </a:r>
            <a:r>
              <a:rPr lang="zh-CN" altLang="en-US" sz="2800" dirty="0">
                <a:solidFill>
                  <a:schemeClr val="accent2"/>
                </a:solidFill>
                <a:latin typeface="Times New Roman" panose="02020603050405020304" pitchFamily="18" charset="0"/>
                <a:ea typeface="宋体" panose="02010600030101010101" pitchFamily="2" charset="-122"/>
              </a:rPr>
              <a:t>系列机的概念</a:t>
            </a:r>
            <a:r>
              <a:rPr lang="en-US" altLang="zh-CN" sz="2800" dirty="0">
                <a:solidFill>
                  <a:schemeClr val="accent2"/>
                </a:solidFill>
                <a:latin typeface="Times New Roman" panose="02020603050405020304" pitchFamily="18" charset="0"/>
                <a:ea typeface="宋体" panose="02010600030101010101" pitchFamily="2" charset="-122"/>
              </a:rPr>
              <a:t> </a:t>
            </a:r>
            <a:endParaRPr lang="zh-CN" altLang="en-US" sz="2800" dirty="0">
              <a:solidFill>
                <a:schemeClr val="accent2"/>
              </a:solidFill>
              <a:ea typeface="宋体" panose="02010600030101010101" pitchFamily="2" charset="-122"/>
            </a:endParaRPr>
          </a:p>
        </p:txBody>
      </p:sp>
      <p:graphicFrame>
        <p:nvGraphicFramePr>
          <p:cNvPr id="8" name="Group 830"/>
          <p:cNvGraphicFramePr>
            <a:graphicFrameLocks noGrp="1"/>
          </p:cNvGraphicFramePr>
          <p:nvPr>
            <p:ph sz="half" idx="4294967295"/>
          </p:nvPr>
        </p:nvGraphicFramePr>
        <p:xfrm>
          <a:off x="701675" y="2981325"/>
          <a:ext cx="7902575" cy="3184529"/>
        </p:xfrm>
        <a:graphic>
          <a:graphicData uri="http://schemas.openxmlformats.org/drawingml/2006/table">
            <a:tbl>
              <a:tblPr/>
              <a:tblGrid>
                <a:gridCol w="1687513">
                  <a:extLst>
                    <a:ext uri="{9D8B030D-6E8A-4147-A177-3AD203B41FA5}">
                      <a16:colId xmlns:a16="http://schemas.microsoft.com/office/drawing/2014/main" val="20000"/>
                    </a:ext>
                  </a:extLst>
                </a:gridCol>
                <a:gridCol w="846137">
                  <a:extLst>
                    <a:ext uri="{9D8B030D-6E8A-4147-A177-3AD203B41FA5}">
                      <a16:colId xmlns:a16="http://schemas.microsoft.com/office/drawing/2014/main" val="20001"/>
                    </a:ext>
                  </a:extLst>
                </a:gridCol>
                <a:gridCol w="1389063">
                  <a:extLst>
                    <a:ext uri="{9D8B030D-6E8A-4147-A177-3AD203B41FA5}">
                      <a16:colId xmlns:a16="http://schemas.microsoft.com/office/drawing/2014/main" val="20002"/>
                    </a:ext>
                  </a:extLst>
                </a:gridCol>
                <a:gridCol w="938212">
                  <a:extLst>
                    <a:ext uri="{9D8B030D-6E8A-4147-A177-3AD203B41FA5}">
                      <a16:colId xmlns:a16="http://schemas.microsoft.com/office/drawing/2014/main" val="20003"/>
                    </a:ext>
                  </a:extLst>
                </a:gridCol>
                <a:gridCol w="1941513">
                  <a:extLst>
                    <a:ext uri="{9D8B030D-6E8A-4147-A177-3AD203B41FA5}">
                      <a16:colId xmlns:a16="http://schemas.microsoft.com/office/drawing/2014/main" val="20004"/>
                    </a:ext>
                  </a:extLst>
                </a:gridCol>
                <a:gridCol w="1100137">
                  <a:extLst>
                    <a:ext uri="{9D8B030D-6E8A-4147-A177-3AD203B41FA5}">
                      <a16:colId xmlns:a16="http://schemas.microsoft.com/office/drawing/2014/main" val="20005"/>
                    </a:ext>
                  </a:extLst>
                </a:gridCol>
              </a:tblGrid>
              <a:tr h="354013">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计算机</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时间</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处理器</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字宽</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主要</a:t>
                      </a: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I/O</a:t>
                      </a: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总线</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存储空间</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354013">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PC</a:t>
                      </a: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和</a:t>
                      </a: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PC XT</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1981</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8088</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16</a:t>
                      </a: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位</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PC</a:t>
                      </a: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总线</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20</a:t>
                      </a: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位</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54013">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PC AT</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1982</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80286</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16</a:t>
                      </a: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位</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a:t>
                      </a: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ISA</a:t>
                      </a: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24</a:t>
                      </a: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位</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354013">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80386 PC</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1985</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80386</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32</a:t>
                      </a: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位</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ISA/EISA</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32</a:t>
                      </a: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位</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352425">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80486 PC</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1989</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80486</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32</a:t>
                      </a: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位</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ISA+VL</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32</a:t>
                      </a: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位</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354013">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Pentium PC</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1993</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Pentium</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32</a:t>
                      </a: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位</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ISA+PCI</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32</a:t>
                      </a: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位</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354013">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Pentium II PC</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1997</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Pentium II</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32</a:t>
                      </a: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位</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ISA+PCI+AGP</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32</a:t>
                      </a: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位</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354013">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Pentium III PC</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1999</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Pentium III</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32</a:t>
                      </a: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位</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PCI+AGP +USB</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32</a:t>
                      </a: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位</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354013">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Pentium 4 PC</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2000</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Pentium 4</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32</a:t>
                      </a:r>
                      <a:r>
                        <a:rPr kumimoji="1" lang="zh-CN" altLang="en-US"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位</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PCI-X+AGP +USB</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0000CC"/>
                        </a:buClr>
                        <a:buSzTx/>
                        <a:buFontTx/>
                        <a:buNone/>
                        <a:tabLst/>
                      </a:pPr>
                      <a:r>
                        <a:rPr kumimoji="1" lang="en-US" altLang="zh-CN" sz="15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32</a:t>
                      </a:r>
                      <a:r>
                        <a:rPr kumimoji="1" lang="zh-CN" altLang="en-US" sz="15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位</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864187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1.2 Computer Architecture and Implementation</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2" name="矩形 4"/>
          <p:cNvSpPr>
            <a:spLocks noChangeArrowheads="1"/>
          </p:cNvSpPr>
          <p:nvPr/>
        </p:nvSpPr>
        <p:spPr bwMode="auto">
          <a:xfrm>
            <a:off x="201612" y="1196752"/>
            <a:ext cx="83978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r>
              <a:rPr lang="en-US" altLang="zh-CN" sz="2800" dirty="0">
                <a:solidFill>
                  <a:schemeClr val="accent2"/>
                </a:solidFill>
                <a:latin typeface="Times New Roman" panose="02020603050405020304" pitchFamily="18" charset="0"/>
                <a:ea typeface="宋体" panose="02010600030101010101" pitchFamily="2" charset="-122"/>
              </a:rPr>
              <a:t>Tips: A family of computer models </a:t>
            </a:r>
            <a:r>
              <a:rPr lang="zh-CN" altLang="en-US" sz="2800" dirty="0">
                <a:solidFill>
                  <a:schemeClr val="accent2"/>
                </a:solidFill>
                <a:latin typeface="Times New Roman" panose="02020603050405020304" pitchFamily="18" charset="0"/>
                <a:ea typeface="宋体" panose="02010600030101010101" pitchFamily="2" charset="-122"/>
              </a:rPr>
              <a:t>系列机的概念</a:t>
            </a:r>
            <a:r>
              <a:rPr lang="en-US" altLang="zh-CN" sz="2800" dirty="0">
                <a:solidFill>
                  <a:schemeClr val="accent2"/>
                </a:solidFill>
                <a:latin typeface="Times New Roman" panose="02020603050405020304" pitchFamily="18" charset="0"/>
                <a:ea typeface="宋体" panose="02010600030101010101" pitchFamily="2" charset="-122"/>
              </a:rPr>
              <a:t> </a:t>
            </a:r>
            <a:endParaRPr lang="zh-CN" altLang="en-US" sz="2800" dirty="0">
              <a:solidFill>
                <a:schemeClr val="accent2"/>
              </a:solidFill>
              <a:ea typeface="宋体" panose="02010600030101010101" pitchFamily="2" charset="-122"/>
            </a:endParaRPr>
          </a:p>
        </p:txBody>
      </p:sp>
      <p:sp>
        <p:nvSpPr>
          <p:cNvPr id="3" name="矩形 2"/>
          <p:cNvSpPr/>
          <p:nvPr/>
        </p:nvSpPr>
        <p:spPr>
          <a:xfrm>
            <a:off x="377788" y="2276872"/>
            <a:ext cx="7843910" cy="3046988"/>
          </a:xfrm>
          <a:prstGeom prst="rect">
            <a:avLst/>
          </a:prstGeom>
        </p:spPr>
        <p:txBody>
          <a:bodyPr wrap="square">
            <a:spAutoFit/>
          </a:bodyPr>
          <a:lstStyle/>
          <a:p>
            <a:pPr marL="342900" indent="-342900" algn="just">
              <a:buFont typeface="Arial" panose="020B0604020202020204" pitchFamily="34" charset="0"/>
              <a:buChar char="•"/>
            </a:pPr>
            <a:r>
              <a:rPr lang="zh-CN" altLang="en-US" dirty="0">
                <a:solidFill>
                  <a:schemeClr val="tx1"/>
                </a:solidFill>
                <a:latin typeface="Times New Roman" panose="02020603050405020304" pitchFamily="18" charset="0"/>
                <a:ea typeface="宋体" panose="02010600030101010101" pitchFamily="2" charset="-122"/>
              </a:rPr>
              <a:t>系列机从程序设计者看都具有相同的机器属性，因此按这个属性</a:t>
            </a:r>
            <a:r>
              <a:rPr lang="en-US" altLang="zh-CN" dirty="0">
                <a:solidFill>
                  <a:schemeClr val="tx1"/>
                </a:solidFill>
                <a:latin typeface="Times New Roman" panose="02020603050405020304" pitchFamily="18" charset="0"/>
                <a:ea typeface="宋体" panose="02010600030101010101" pitchFamily="2" charset="-122"/>
              </a:rPr>
              <a:t>(</a:t>
            </a:r>
            <a:r>
              <a:rPr lang="zh-CN" altLang="en-US" dirty="0">
                <a:solidFill>
                  <a:schemeClr val="tx1"/>
                </a:solidFill>
                <a:latin typeface="Times New Roman" panose="02020603050405020304" pitchFamily="18" charset="0"/>
                <a:ea typeface="宋体" panose="02010600030101010101" pitchFamily="2" charset="-122"/>
              </a:rPr>
              <a:t>指令集结构</a:t>
            </a:r>
            <a:r>
              <a:rPr lang="en-US" altLang="zh-CN" dirty="0">
                <a:solidFill>
                  <a:schemeClr val="tx1"/>
                </a:solidFill>
                <a:latin typeface="Times New Roman" panose="02020603050405020304" pitchFamily="18" charset="0"/>
                <a:ea typeface="宋体" panose="02010600030101010101" pitchFamily="2" charset="-122"/>
              </a:rPr>
              <a:t>)</a:t>
            </a:r>
            <a:r>
              <a:rPr lang="zh-CN" altLang="en-US" dirty="0">
                <a:solidFill>
                  <a:schemeClr val="tx1"/>
                </a:solidFill>
                <a:latin typeface="Times New Roman" panose="02020603050405020304" pitchFamily="18" charset="0"/>
                <a:ea typeface="宋体" panose="02010600030101010101" pitchFamily="2" charset="-122"/>
              </a:rPr>
              <a:t>编制的机器语言程序以及编译程序都能通用于各档机器，我们称这种情况下的各档机器是</a:t>
            </a:r>
            <a:r>
              <a:rPr lang="zh-CN" altLang="en-US" dirty="0">
                <a:solidFill>
                  <a:schemeClr val="accent2"/>
                </a:solidFill>
                <a:latin typeface="Times New Roman" panose="02020603050405020304" pitchFamily="18" charset="0"/>
                <a:ea typeface="宋体" panose="02010600030101010101" pitchFamily="2" charset="-122"/>
              </a:rPr>
              <a:t>软件兼容的 </a:t>
            </a:r>
            <a:r>
              <a:rPr lang="en-US" altLang="zh-CN" dirty="0">
                <a:solidFill>
                  <a:schemeClr val="accent2"/>
                </a:solidFill>
                <a:latin typeface="Times New Roman" panose="02020603050405020304" pitchFamily="18" charset="0"/>
                <a:ea typeface="宋体" panose="02010600030101010101" pitchFamily="2" charset="-122"/>
              </a:rPr>
              <a:t>(software compatibility)</a:t>
            </a:r>
            <a:r>
              <a:rPr lang="zh-CN" altLang="en-US" dirty="0">
                <a:solidFill>
                  <a:schemeClr val="tx1"/>
                </a:solidFill>
                <a:latin typeface="Times New Roman" panose="02020603050405020304" pitchFamily="18" charset="0"/>
                <a:ea typeface="宋体" panose="02010600030101010101" pitchFamily="2" charset="-122"/>
              </a:rPr>
              <a:t>。</a:t>
            </a:r>
            <a:endParaRPr lang="en-US" altLang="zh-CN" dirty="0">
              <a:solidFill>
                <a:schemeClr val="tx1"/>
              </a:solidFill>
              <a:latin typeface="Times New Roman" panose="02020603050405020304" pitchFamily="18" charset="0"/>
              <a:ea typeface="宋体" panose="02010600030101010101" pitchFamily="2" charset="-122"/>
            </a:endParaRPr>
          </a:p>
          <a:p>
            <a:pPr marL="342900" indent="-342900" algn="just">
              <a:buFont typeface="Arial" panose="020B0604020202020204" pitchFamily="34" charset="0"/>
              <a:buChar char="•"/>
            </a:pPr>
            <a:endParaRPr lang="en-US" altLang="zh-CN" dirty="0">
              <a:solidFill>
                <a:schemeClr val="tx1"/>
              </a:solidFill>
              <a:latin typeface="Times New Roman" panose="02020603050405020304" pitchFamily="18" charset="0"/>
              <a:ea typeface="宋体" panose="02010600030101010101" pitchFamily="2" charset="-122"/>
            </a:endParaRPr>
          </a:p>
          <a:p>
            <a:pPr marL="342900" indent="-342900" algn="just">
              <a:buFont typeface="Arial" panose="020B0604020202020204" pitchFamily="34" charset="0"/>
              <a:buChar char="•"/>
            </a:pPr>
            <a:r>
              <a:rPr lang="zh-CN" altLang="en-US" dirty="0">
                <a:solidFill>
                  <a:schemeClr val="tx1"/>
                </a:solidFill>
                <a:latin typeface="Times New Roman" panose="02020603050405020304" pitchFamily="18" charset="0"/>
                <a:ea typeface="宋体" panose="02010600030101010101" pitchFamily="2" charset="-122"/>
              </a:rPr>
              <a:t>即同一个软件可以不加修改地运行于体系结构相同的各档机器，而且它们所获得的结果一样，差别只在于有不同的运行时间。</a:t>
            </a:r>
          </a:p>
        </p:txBody>
      </p:sp>
    </p:spTree>
    <p:extLst>
      <p:ext uri="{BB962C8B-B14F-4D97-AF65-F5344CB8AC3E}">
        <p14:creationId xmlns:p14="http://schemas.microsoft.com/office/powerpoint/2010/main" val="189184605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1.2 Computer Architecture and Implementation</a:t>
            </a:r>
          </a:p>
        </p:txBody>
      </p:sp>
      <p:sp>
        <p:nvSpPr>
          <p:cNvPr id="22532" name="Text Box 16"/>
          <p:cNvSpPr txBox="1">
            <a:spLocks noChangeArrowheads="1"/>
          </p:cNvSpPr>
          <p:nvPr/>
        </p:nvSpPr>
        <p:spPr bwMode="auto">
          <a:xfrm>
            <a:off x="188118" y="952898"/>
            <a:ext cx="8763000" cy="440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457200" indent="-457200" algn="just">
              <a:lnSpc>
                <a:spcPct val="100000"/>
              </a:lnSpc>
              <a:spcBef>
                <a:spcPts val="0"/>
              </a:spcBef>
              <a:buSzTx/>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rPr>
              <a:t>Summary----Computer Architecture: </a:t>
            </a:r>
          </a:p>
          <a:p>
            <a:pPr marL="457200" indent="-457200" algn="just">
              <a:lnSpc>
                <a:spcPct val="100000"/>
              </a:lnSpc>
              <a:spcBef>
                <a:spcPts val="0"/>
              </a:spcBef>
              <a:buSzTx/>
              <a:buFont typeface="Symbol" panose="05050102010706020507" pitchFamily="18" charset="2"/>
              <a:buChar char="¨"/>
            </a:pPr>
            <a:r>
              <a:rPr lang="en-US" altLang="zh-CN" sz="2800" dirty="0">
                <a:latin typeface="Times New Roman" panose="02020603050405020304" pitchFamily="18" charset="0"/>
                <a:ea typeface="宋体" panose="02010600030101010101" pitchFamily="2" charset="-122"/>
                <a:sym typeface="Symbol" panose="05050102010706020507" pitchFamily="18" charset="2"/>
              </a:rPr>
              <a:t>Now, </a:t>
            </a:r>
            <a:r>
              <a:rPr lang="en-US" altLang="zh-CN" sz="2800" u="sng" dirty="0">
                <a:latin typeface="Times New Roman" panose="02020603050405020304" pitchFamily="18" charset="0"/>
                <a:ea typeface="宋体" panose="02010600030101010101" pitchFamily="2" charset="-122"/>
                <a:sym typeface="Symbol" panose="05050102010706020507" pitchFamily="18" charset="2"/>
              </a:rPr>
              <a:t>Genuine Computer Architecture</a:t>
            </a:r>
            <a:r>
              <a:rPr lang="en-US" altLang="zh-CN" sz="2800" dirty="0">
                <a:latin typeface="Times New Roman" panose="02020603050405020304" pitchFamily="18" charset="0"/>
                <a:ea typeface="宋体" panose="02010600030101010101" pitchFamily="2" charset="-122"/>
                <a:sym typeface="Symbol" panose="05050102010706020507" pitchFamily="18" charset="2"/>
              </a:rPr>
              <a:t>: Designing the </a:t>
            </a:r>
            <a:r>
              <a:rPr lang="en-US" altLang="zh-CN" sz="2800" dirty="0">
                <a:solidFill>
                  <a:srgbClr val="800000"/>
                </a:solidFill>
                <a:latin typeface="Times New Roman" panose="02020603050405020304" pitchFamily="18" charset="0"/>
                <a:ea typeface="宋体" panose="02010600030101010101" pitchFamily="2" charset="-122"/>
                <a:sym typeface="Symbol" panose="05050102010706020507" pitchFamily="18" charset="2"/>
              </a:rPr>
              <a:t>Organization</a:t>
            </a:r>
            <a:r>
              <a:rPr lang="en-US" altLang="zh-CN" sz="2800" dirty="0">
                <a:latin typeface="Times New Roman" panose="02020603050405020304" pitchFamily="18" charset="0"/>
                <a:ea typeface="宋体" panose="02010600030101010101" pitchFamily="2" charset="-122"/>
                <a:sym typeface="Symbol" panose="05050102010706020507" pitchFamily="18" charset="2"/>
              </a:rPr>
              <a:t> and </a:t>
            </a:r>
            <a:r>
              <a:rPr lang="en-US" altLang="zh-CN" sz="2800" dirty="0">
                <a:solidFill>
                  <a:srgbClr val="800000"/>
                </a:solidFill>
                <a:latin typeface="Times New Roman" panose="02020603050405020304" pitchFamily="18" charset="0"/>
                <a:ea typeface="宋体" panose="02010600030101010101" pitchFamily="2" charset="-122"/>
                <a:sym typeface="Symbol" panose="05050102010706020507" pitchFamily="18" charset="2"/>
              </a:rPr>
              <a:t>Hardware</a:t>
            </a:r>
            <a:r>
              <a:rPr lang="en-US" altLang="zh-CN" sz="2800" dirty="0">
                <a:latin typeface="Times New Roman" panose="02020603050405020304" pitchFamily="18" charset="0"/>
                <a:ea typeface="宋体" panose="02010600030101010101" pitchFamily="2" charset="-122"/>
                <a:sym typeface="Symbol" panose="05050102010706020507" pitchFamily="18" charset="2"/>
              </a:rPr>
              <a:t> to Meet Goals and Functional Requirements. </a:t>
            </a:r>
          </a:p>
          <a:p>
            <a:pPr marL="457200" indent="-457200" algn="just">
              <a:lnSpc>
                <a:spcPct val="100000"/>
              </a:lnSpc>
              <a:spcBef>
                <a:spcPts val="0"/>
              </a:spcBef>
              <a:buSzTx/>
              <a:buFont typeface="Symbol" panose="05050102010706020507" pitchFamily="18" charset="2"/>
              <a:buChar char="¨"/>
            </a:pPr>
            <a:endParaRPr lang="en-US" altLang="zh-CN" sz="2800" dirty="0">
              <a:latin typeface="Times New Roman" panose="02020603050405020304" pitchFamily="18" charset="0"/>
              <a:ea typeface="宋体" panose="02010600030101010101" pitchFamily="2" charset="-122"/>
              <a:sym typeface="Symbol" panose="05050102010706020507" pitchFamily="18" charset="2"/>
            </a:endParaRPr>
          </a:p>
          <a:p>
            <a:pPr marL="457200" indent="-457200" algn="just">
              <a:lnSpc>
                <a:spcPct val="100000"/>
              </a:lnSpc>
              <a:spcBef>
                <a:spcPts val="0"/>
              </a:spcBef>
              <a:buSzTx/>
              <a:buFont typeface="Symbol" panose="05050102010706020507" pitchFamily="18" charset="2"/>
              <a:buChar char="¨"/>
            </a:pPr>
            <a:r>
              <a:rPr lang="zh-CN" altLang="en-US" sz="2800" dirty="0">
                <a:solidFill>
                  <a:schemeClr val="accent2"/>
                </a:solidFill>
                <a:latin typeface="Times New Roman" panose="02020603050405020304" pitchFamily="18" charset="0"/>
                <a:ea typeface="宋体" panose="02010600030101010101" pitchFamily="2" charset="-122"/>
              </a:rPr>
              <a:t>广义（现代）的计算机体系结构的概念，它除了包括经典的计算机体系结构的概念范畴（指令集结构），体系结构设计也包括对</a:t>
            </a:r>
            <a:r>
              <a:rPr lang="zh-CN" altLang="en-US" sz="2800" dirty="0">
                <a:solidFill>
                  <a:srgbClr val="C00000"/>
                </a:solidFill>
                <a:latin typeface="Times New Roman" panose="02020603050405020304" pitchFamily="18" charset="0"/>
                <a:ea typeface="宋体" panose="02010600030101010101" pitchFamily="2" charset="-122"/>
              </a:rPr>
              <a:t>组织</a:t>
            </a:r>
            <a:r>
              <a:rPr lang="zh-CN" altLang="en-US" sz="2800" dirty="0">
                <a:solidFill>
                  <a:schemeClr val="accent2"/>
                </a:solidFill>
                <a:latin typeface="Times New Roman" panose="02020603050405020304" pitchFamily="18" charset="0"/>
                <a:ea typeface="宋体" panose="02010600030101010101" pitchFamily="2" charset="-122"/>
              </a:rPr>
              <a:t>和</a:t>
            </a:r>
            <a:r>
              <a:rPr lang="zh-CN" altLang="en-US" sz="2800" dirty="0">
                <a:solidFill>
                  <a:srgbClr val="C00000"/>
                </a:solidFill>
                <a:latin typeface="Times New Roman" panose="02020603050405020304" pitchFamily="18" charset="0"/>
                <a:ea typeface="宋体" panose="02010600030101010101" pitchFamily="2" charset="-122"/>
              </a:rPr>
              <a:t>硬件</a:t>
            </a:r>
            <a:r>
              <a:rPr lang="zh-CN" altLang="en-US" sz="2800" dirty="0">
                <a:solidFill>
                  <a:schemeClr val="accent2"/>
                </a:solidFill>
                <a:latin typeface="Times New Roman" panose="02020603050405020304" pitchFamily="18" charset="0"/>
                <a:ea typeface="宋体" panose="02010600030101010101" pitchFamily="2" charset="-122"/>
              </a:rPr>
              <a:t>的设计以满足设计目标和功能需求。</a:t>
            </a:r>
            <a:endParaRPr lang="en-US" altLang="zh-CN" sz="2800" dirty="0">
              <a:solidFill>
                <a:schemeClr val="accent2"/>
              </a:solidFill>
              <a:latin typeface="Times New Roman" panose="02020603050405020304" pitchFamily="18" charset="0"/>
              <a:ea typeface="宋体" panose="02010600030101010101" pitchFamily="2" charset="-122"/>
            </a:endParaRPr>
          </a:p>
          <a:p>
            <a:pPr marL="457200" indent="-457200" algn="just">
              <a:lnSpc>
                <a:spcPct val="100000"/>
              </a:lnSpc>
              <a:spcBef>
                <a:spcPts val="0"/>
              </a:spcBef>
              <a:buSzTx/>
              <a:buFont typeface="Symbol" panose="05050102010706020507" pitchFamily="18" charset="2"/>
              <a:buChar char="¨"/>
            </a:pPr>
            <a:endParaRPr lang="en-US" altLang="zh-CN" sz="2800" dirty="0">
              <a:solidFill>
                <a:schemeClr val="accent2"/>
              </a:solidFill>
              <a:latin typeface="Times New Roman" panose="02020603050405020304" pitchFamily="18" charset="0"/>
              <a:ea typeface="宋体" panose="02010600030101010101" pitchFamily="2" charset="-122"/>
            </a:endParaRPr>
          </a:p>
        </p:txBody>
      </p:sp>
      <p:grpSp>
        <p:nvGrpSpPr>
          <p:cNvPr id="22534" name="组合 5"/>
          <p:cNvGrpSpPr>
            <a:grpSpLocks/>
          </p:cNvGrpSpPr>
          <p:nvPr/>
        </p:nvGrpSpPr>
        <p:grpSpPr bwMode="auto">
          <a:xfrm>
            <a:off x="-1" y="683022"/>
            <a:ext cx="9144001" cy="134938"/>
            <a:chOff x="0" y="919105"/>
            <a:chExt cx="9144000" cy="134443"/>
          </a:xfrm>
        </p:grpSpPr>
        <p:cxnSp>
          <p:nvCxnSpPr>
            <p:cNvPr id="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601628" y="5085184"/>
            <a:ext cx="8140050" cy="1200329"/>
          </a:xfrm>
          <a:prstGeom prst="rect">
            <a:avLst/>
          </a:prstGeom>
        </p:spPr>
        <p:txBody>
          <a:bodyPr wrap="none">
            <a:spAutoFit/>
          </a:bodyPr>
          <a:lstStyle/>
          <a:p>
            <a:pPr algn="ctr">
              <a:lnSpc>
                <a:spcPct val="100000"/>
              </a:lnSpc>
              <a:spcBef>
                <a:spcPts val="0"/>
              </a:spcBef>
              <a:buSzTx/>
            </a:pPr>
            <a:r>
              <a:rPr lang="en-US" altLang="zh-CN" sz="3600" dirty="0">
                <a:solidFill>
                  <a:srgbClr val="C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Computer Architecture</a:t>
            </a:r>
            <a:r>
              <a:rPr lang="zh-CN" altLang="en-US" sz="3600" dirty="0">
                <a:solidFill>
                  <a:srgbClr val="C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 </a:t>
            </a:r>
            <a:endParaRPr lang="en-US" altLang="zh-CN" sz="3600" dirty="0">
              <a:solidFill>
                <a:srgbClr val="C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a:p>
            <a:pPr algn="ctr">
              <a:lnSpc>
                <a:spcPct val="100000"/>
              </a:lnSpc>
              <a:spcBef>
                <a:spcPts val="0"/>
              </a:spcBef>
              <a:buSzTx/>
            </a:pPr>
            <a:r>
              <a:rPr lang="en-US" altLang="zh-CN" sz="3600" dirty="0">
                <a:solidFill>
                  <a:srgbClr val="C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Instruction set, </a:t>
            </a:r>
            <a:r>
              <a:rPr lang="en-US" altLang="zh-CN" sz="3600" dirty="0">
                <a:solidFill>
                  <a:srgbClr val="C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sym typeface="Symbol" panose="05050102010706020507" pitchFamily="18" charset="2"/>
              </a:rPr>
              <a:t>Organization, Hardware</a:t>
            </a:r>
            <a:endParaRPr lang="en-US" altLang="zh-CN" sz="3600" dirty="0">
              <a:solidFill>
                <a:schemeClr val="accent2"/>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9138974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53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 calcmode="lin" valueType="num">
                                      <p:cBhvr additive="base">
                                        <p:cTn id="1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 calcmode="lin" valueType="num">
                                      <p:cBhvr additive="base">
                                        <p:cTn id="2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1.3 The Task of A Computer Designer</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Text Box 4"/>
          <p:cNvSpPr txBox="1">
            <a:spLocks noChangeArrowheads="1"/>
          </p:cNvSpPr>
          <p:nvPr/>
        </p:nvSpPr>
        <p:spPr bwMode="auto">
          <a:xfrm>
            <a:off x="344884" y="1124744"/>
            <a:ext cx="8449468" cy="499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just">
              <a:lnSpc>
                <a:spcPct val="100000"/>
              </a:lnSpc>
              <a:spcBef>
                <a:spcPct val="10000"/>
              </a:spcBef>
              <a:buSzTx/>
              <a:buFont typeface="Arial" panose="020B0604020202020204" pitchFamily="34" charset="0"/>
              <a:buNone/>
            </a:pPr>
            <a:r>
              <a:rPr lang="en-US" altLang="zh-CN" sz="3200" dirty="0">
                <a:latin typeface="Times New Roman" panose="02020603050405020304" pitchFamily="18" charset="0"/>
                <a:ea typeface="宋体" panose="02010600030101010101" pitchFamily="2" charset="-122"/>
                <a:sym typeface="Symbol" panose="05050102010706020507" pitchFamily="18" charset="2"/>
              </a:rPr>
              <a:t>A complex Problem: </a:t>
            </a:r>
          </a:p>
          <a:p>
            <a:pPr algn="just">
              <a:lnSpc>
                <a:spcPct val="100000"/>
              </a:lnSpc>
              <a:spcBef>
                <a:spcPct val="10000"/>
              </a:spcBef>
              <a:buSzTx/>
              <a:buFont typeface="Arial" panose="020B0604020202020204" pitchFamily="34" charset="0"/>
              <a:buNone/>
            </a:pPr>
            <a:r>
              <a:rPr lang="en-US" altLang="zh-CN" sz="3200" dirty="0">
                <a:latin typeface="Times New Roman" panose="02020603050405020304" pitchFamily="18" charset="0"/>
                <a:ea typeface="宋体" panose="02010600030101010101" pitchFamily="2" charset="-122"/>
                <a:sym typeface="Symbol" panose="05050102010706020507" pitchFamily="18" charset="2"/>
              </a:rPr>
              <a:t>The task: </a:t>
            </a:r>
          </a:p>
          <a:p>
            <a:pPr marL="457200" indent="-457200" algn="just">
              <a:lnSpc>
                <a:spcPct val="100000"/>
              </a:lnSpc>
              <a:spcBef>
                <a:spcPct val="10000"/>
              </a:spcBef>
              <a:buSzTx/>
              <a:buFont typeface="Arial" panose="020B0604020202020204" pitchFamily="34" charset="0"/>
              <a:buChar char="•"/>
            </a:pPr>
            <a:r>
              <a:rPr lang="en-US" altLang="zh-CN" sz="2800" dirty="0">
                <a:latin typeface="Times New Roman" panose="02020603050405020304" pitchFamily="18" charset="0"/>
                <a:ea typeface="宋体" panose="02010600030101010101" pitchFamily="2" charset="-122"/>
                <a:sym typeface="Symbol" panose="05050102010706020507" pitchFamily="18" charset="2"/>
              </a:rPr>
              <a:t>Determine what attributes are important for a new machine.  </a:t>
            </a:r>
            <a:r>
              <a:rPr lang="zh-CN" altLang="en-US" sz="2800"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确定哪些属性是重要的</a:t>
            </a:r>
            <a:r>
              <a:rPr lang="en-US" altLang="zh-CN" sz="2800"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a:t>
            </a:r>
            <a:endParaRPr lang="zh-CN" altLang="en-US" sz="2800"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457200" indent="-457200" algn="just">
              <a:lnSpc>
                <a:spcPct val="100000"/>
              </a:lnSpc>
              <a:spcBef>
                <a:spcPct val="10000"/>
              </a:spcBef>
              <a:buSzTx/>
              <a:buFont typeface="Arial" panose="020B0604020202020204" pitchFamily="34" charset="0"/>
              <a:buChar char="•"/>
            </a:pPr>
            <a:r>
              <a:rPr lang="en-US" altLang="zh-CN" sz="2800" dirty="0">
                <a:latin typeface="Times New Roman" panose="02020603050405020304" pitchFamily="18" charset="0"/>
                <a:ea typeface="宋体" panose="02010600030101010101" pitchFamily="2" charset="-122"/>
                <a:sym typeface="Symbol" panose="05050102010706020507" pitchFamily="18" charset="2"/>
              </a:rPr>
              <a:t>Design a machine to maximize  performance (</a:t>
            </a:r>
            <a:r>
              <a:rPr lang="zh-CN" altLang="en-US" sz="2800" dirty="0">
                <a:solidFill>
                  <a:srgbClr val="800000"/>
                </a:solidFill>
                <a:latin typeface="Times New Roman" panose="02020603050405020304" pitchFamily="18" charset="0"/>
                <a:ea typeface="宋体" panose="02010600030101010101" pitchFamily="2" charset="-122"/>
                <a:sym typeface="Symbol" panose="05050102010706020507" pitchFamily="18" charset="2"/>
              </a:rPr>
              <a:t>性能</a:t>
            </a:r>
            <a:r>
              <a:rPr lang="en-US" altLang="zh-CN" sz="2800" dirty="0">
                <a:latin typeface="Times New Roman" panose="02020603050405020304" pitchFamily="18" charset="0"/>
                <a:ea typeface="宋体" panose="02010600030101010101" pitchFamily="2" charset="-122"/>
                <a:sym typeface="Symbol" panose="05050102010706020507" pitchFamily="18" charset="2"/>
              </a:rPr>
              <a:t>)</a:t>
            </a:r>
            <a:r>
              <a:rPr lang="zh-CN" altLang="en-US" sz="2800" dirty="0">
                <a:latin typeface="Times New Roman" panose="02020603050405020304" pitchFamily="18" charset="0"/>
                <a:ea typeface="宋体" panose="02010600030101010101" pitchFamily="2" charset="-122"/>
                <a:sym typeface="Symbol" panose="05050102010706020507" pitchFamily="18" charset="2"/>
              </a:rPr>
              <a:t> </a:t>
            </a:r>
            <a:r>
              <a:rPr lang="en-US" altLang="zh-CN" sz="2800" dirty="0">
                <a:latin typeface="Times New Roman" panose="02020603050405020304" pitchFamily="18" charset="0"/>
                <a:ea typeface="宋体" panose="02010600030101010101" pitchFamily="2" charset="-122"/>
                <a:sym typeface="Symbol" panose="05050102010706020507" pitchFamily="18" charset="2"/>
              </a:rPr>
              <a:t>while staying within cost (</a:t>
            </a:r>
            <a:r>
              <a:rPr lang="zh-CN" altLang="en-US" sz="2800" dirty="0">
                <a:solidFill>
                  <a:srgbClr val="800000"/>
                </a:solidFill>
                <a:latin typeface="Times New Roman" panose="02020603050405020304" pitchFamily="18" charset="0"/>
                <a:ea typeface="宋体" panose="02010600030101010101" pitchFamily="2" charset="-122"/>
                <a:sym typeface="Symbol" panose="05050102010706020507" pitchFamily="18" charset="2"/>
              </a:rPr>
              <a:t>成本</a:t>
            </a:r>
            <a:r>
              <a:rPr lang="en-US" altLang="zh-CN" sz="2800" dirty="0">
                <a:latin typeface="Times New Roman" panose="02020603050405020304" pitchFamily="18" charset="0"/>
                <a:ea typeface="宋体" panose="02010600030101010101" pitchFamily="2" charset="-122"/>
                <a:sym typeface="Symbol" panose="05050102010706020507" pitchFamily="18" charset="2"/>
              </a:rPr>
              <a:t>)</a:t>
            </a:r>
            <a:r>
              <a:rPr lang="zh-CN" altLang="en-US" sz="2800" dirty="0">
                <a:latin typeface="Times New Roman" panose="02020603050405020304" pitchFamily="18" charset="0"/>
                <a:ea typeface="宋体" panose="02010600030101010101" pitchFamily="2" charset="-122"/>
                <a:sym typeface="Symbol" panose="05050102010706020507" pitchFamily="18" charset="2"/>
              </a:rPr>
              <a:t> </a:t>
            </a:r>
            <a:r>
              <a:rPr lang="en-US" altLang="zh-CN" sz="2800" dirty="0">
                <a:latin typeface="Times New Roman" panose="02020603050405020304" pitchFamily="18" charset="0"/>
                <a:ea typeface="宋体" panose="02010600030101010101" pitchFamily="2" charset="-122"/>
                <a:sym typeface="Symbol" panose="05050102010706020507" pitchFamily="18" charset="2"/>
              </a:rPr>
              <a:t>and power(</a:t>
            </a:r>
            <a:r>
              <a:rPr lang="zh-CN" altLang="en-US" sz="2800" dirty="0">
                <a:solidFill>
                  <a:srgbClr val="800000"/>
                </a:solidFill>
                <a:latin typeface="Times New Roman" panose="02020603050405020304" pitchFamily="18" charset="0"/>
                <a:ea typeface="宋体" panose="02010600030101010101" pitchFamily="2" charset="-122"/>
                <a:sym typeface="Symbol" panose="05050102010706020507" pitchFamily="18" charset="2"/>
              </a:rPr>
              <a:t>功耗</a:t>
            </a:r>
            <a:r>
              <a:rPr lang="en-US" altLang="zh-CN" sz="2800" dirty="0">
                <a:latin typeface="Times New Roman" panose="02020603050405020304" pitchFamily="18" charset="0"/>
                <a:ea typeface="宋体" panose="02010600030101010101" pitchFamily="2" charset="-122"/>
                <a:sym typeface="Symbol" panose="05050102010706020507" pitchFamily="18" charset="2"/>
              </a:rPr>
              <a:t>)</a:t>
            </a:r>
            <a:r>
              <a:rPr lang="zh-CN" altLang="en-US" sz="2800" dirty="0">
                <a:latin typeface="Times New Roman" panose="02020603050405020304" pitchFamily="18" charset="0"/>
                <a:ea typeface="宋体" panose="02010600030101010101" pitchFamily="2" charset="-122"/>
                <a:sym typeface="Symbol" panose="05050102010706020507" pitchFamily="18" charset="2"/>
              </a:rPr>
              <a:t> </a:t>
            </a:r>
            <a:r>
              <a:rPr lang="en-US" altLang="zh-CN" sz="2800" dirty="0">
                <a:latin typeface="Times New Roman" panose="02020603050405020304" pitchFamily="18" charset="0"/>
                <a:ea typeface="宋体" panose="02010600030101010101" pitchFamily="2" charset="-122"/>
                <a:sym typeface="Symbol" panose="05050102010706020507" pitchFamily="18" charset="2"/>
              </a:rPr>
              <a:t>constraints, including: </a:t>
            </a:r>
          </a:p>
          <a:p>
            <a:pPr marL="1028700" lvl="1" indent="-342900" algn="just">
              <a:lnSpc>
                <a:spcPct val="100000"/>
              </a:lnSpc>
              <a:spcBef>
                <a:spcPct val="10000"/>
              </a:spcBef>
              <a:buSzPct val="50000"/>
              <a:buFont typeface="Wingdings" panose="05000000000000000000" pitchFamily="2" charset="2"/>
              <a:buChar char="Ø"/>
            </a:pPr>
            <a:r>
              <a:rPr lang="en-US" altLang="zh-CN" dirty="0">
                <a:latin typeface="Times New Roman" panose="02020603050405020304" pitchFamily="18" charset="0"/>
                <a:ea typeface="宋体" panose="02010600030101010101" pitchFamily="2" charset="-122"/>
                <a:sym typeface="Symbol" panose="05050102010706020507" pitchFamily="18" charset="2"/>
              </a:rPr>
              <a:t>instruction set design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指令集设计  </a:t>
            </a:r>
          </a:p>
          <a:p>
            <a:pPr marL="1028700" lvl="1" indent="-342900" algn="just">
              <a:lnSpc>
                <a:spcPct val="100000"/>
              </a:lnSpc>
              <a:spcBef>
                <a:spcPct val="10000"/>
              </a:spcBef>
              <a:buSzPct val="50000"/>
              <a:buFont typeface="Wingdings" panose="05000000000000000000" pitchFamily="2" charset="2"/>
              <a:buChar char="Ø"/>
            </a:pPr>
            <a:r>
              <a:rPr lang="en-US" altLang="zh-CN" dirty="0">
                <a:latin typeface="Times New Roman" panose="02020603050405020304" pitchFamily="18" charset="0"/>
                <a:ea typeface="宋体" panose="02010600030101010101" pitchFamily="2" charset="-122"/>
                <a:sym typeface="Symbol" panose="05050102010706020507" pitchFamily="18" charset="2"/>
              </a:rPr>
              <a:t>functional organization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功能设计</a:t>
            </a:r>
            <a:r>
              <a:rPr lang="zh-CN" altLang="en-US" dirty="0">
                <a:latin typeface="Times New Roman" panose="02020603050405020304" pitchFamily="18" charset="0"/>
                <a:ea typeface="宋体" panose="02010600030101010101" pitchFamily="2" charset="-122"/>
                <a:sym typeface="Symbol" panose="05050102010706020507" pitchFamily="18" charset="2"/>
              </a:rPr>
              <a:t> </a:t>
            </a:r>
          </a:p>
          <a:p>
            <a:pPr marL="1028700" lvl="1" indent="-342900" algn="just">
              <a:lnSpc>
                <a:spcPct val="100000"/>
              </a:lnSpc>
              <a:spcBef>
                <a:spcPct val="10000"/>
              </a:spcBef>
              <a:buSzPct val="50000"/>
              <a:buFont typeface="Wingdings" panose="05000000000000000000" pitchFamily="2" charset="2"/>
              <a:buChar char="Ø"/>
            </a:pPr>
            <a:r>
              <a:rPr lang="en-US" altLang="zh-CN" dirty="0">
                <a:latin typeface="Times New Roman" panose="02020603050405020304" pitchFamily="18" charset="0"/>
                <a:ea typeface="宋体" panose="02010600030101010101" pitchFamily="2" charset="-122"/>
                <a:sym typeface="Symbol" panose="05050102010706020507" pitchFamily="18" charset="2"/>
              </a:rPr>
              <a:t>logic design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逻辑设计 </a:t>
            </a:r>
          </a:p>
          <a:p>
            <a:pPr marL="1028700" lvl="1" indent="-342900" algn="just">
              <a:lnSpc>
                <a:spcPct val="100000"/>
              </a:lnSpc>
              <a:spcBef>
                <a:spcPct val="10000"/>
              </a:spcBef>
              <a:buSzPct val="50000"/>
              <a:buFont typeface="Wingdings" panose="05000000000000000000" pitchFamily="2" charset="2"/>
              <a:buChar char="Ø"/>
            </a:pPr>
            <a:r>
              <a:rPr lang="en-US" altLang="zh-CN" dirty="0">
                <a:latin typeface="Times New Roman" panose="02020603050405020304" pitchFamily="18" charset="0"/>
                <a:ea typeface="宋体" panose="02010600030101010101" pitchFamily="2" charset="-122"/>
                <a:sym typeface="Symbol" panose="05050102010706020507" pitchFamily="18" charset="2"/>
              </a:rPr>
              <a:t>implementation(</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实现</a:t>
            </a:r>
            <a:r>
              <a:rPr lang="en-US" altLang="zh-CN" dirty="0">
                <a:latin typeface="Times New Roman" panose="02020603050405020304" pitchFamily="18" charset="0"/>
                <a:ea typeface="宋体" panose="02010600030101010101" pitchFamily="2" charset="-122"/>
                <a:sym typeface="Symbol" panose="05050102010706020507" pitchFamily="18" charset="2"/>
              </a:rPr>
              <a:t>): IC design, package, cooling</a:t>
            </a:r>
          </a:p>
        </p:txBody>
      </p:sp>
    </p:spTree>
    <p:extLst>
      <p:ext uri="{BB962C8B-B14F-4D97-AF65-F5344CB8AC3E}">
        <p14:creationId xmlns:p14="http://schemas.microsoft.com/office/powerpoint/2010/main" val="333901080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1.3 The Task of A Computer Designer</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Text Box 4"/>
          <p:cNvSpPr txBox="1">
            <a:spLocks noChangeArrowheads="1"/>
          </p:cNvSpPr>
          <p:nvPr/>
        </p:nvSpPr>
        <p:spPr bwMode="auto">
          <a:xfrm>
            <a:off x="344884" y="1124744"/>
            <a:ext cx="8449468" cy="501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just">
              <a:lnSpc>
                <a:spcPct val="100000"/>
              </a:lnSpc>
              <a:spcBef>
                <a:spcPct val="10000"/>
              </a:spcBef>
              <a:buSzTx/>
              <a:buFont typeface="Arial" panose="020B0604020202020204" pitchFamily="34" charset="0"/>
              <a:buNone/>
            </a:pPr>
            <a:r>
              <a:rPr lang="en-US" altLang="zh-CN" sz="3200" dirty="0">
                <a:latin typeface="Times New Roman" panose="02020603050405020304" pitchFamily="18" charset="0"/>
                <a:ea typeface="宋体" panose="02010600030101010101" pitchFamily="2" charset="-122"/>
                <a:sym typeface="Symbol" panose="05050102010706020507" pitchFamily="18" charset="2"/>
              </a:rPr>
              <a:t>A complex Problem:</a:t>
            </a:r>
          </a:p>
          <a:p>
            <a:pPr indent="-457200" algn="just">
              <a:lnSpc>
                <a:spcPct val="100000"/>
              </a:lnSpc>
              <a:spcBef>
                <a:spcPct val="10000"/>
              </a:spcBef>
              <a:buSzTx/>
              <a:buFont typeface="Arial" panose="020B0604020202020204" pitchFamily="34" charset="0"/>
              <a:buChar char="•"/>
            </a:pPr>
            <a:r>
              <a:rPr lang="en-US" altLang="zh-CN" sz="2800" dirty="0">
                <a:latin typeface="Times New Roman" panose="02020603050405020304" pitchFamily="18" charset="0"/>
                <a:ea typeface="宋体" panose="02010600030101010101" pitchFamily="2" charset="-122"/>
                <a:sym typeface="Symbol" panose="05050102010706020507" pitchFamily="18" charset="2"/>
              </a:rPr>
              <a:t>Computer Architects must design a computer to meet functional requirements as well as price and performance goals. </a:t>
            </a:r>
            <a:r>
              <a:rPr lang="zh-CN" altLang="en-US" sz="2800"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设计计算机系统的功能需求。</a:t>
            </a:r>
            <a:endParaRPr lang="en-US" altLang="zh-CN" sz="2800"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indent="457200" algn="just">
              <a:lnSpc>
                <a:spcPct val="100000"/>
              </a:lnSpc>
              <a:spcBef>
                <a:spcPts val="0"/>
              </a:spcBef>
              <a:spcAft>
                <a:spcPts val="1200"/>
              </a:spcAft>
              <a:buSzTx/>
              <a:buNone/>
            </a:pPr>
            <a:r>
              <a:rPr lang="en-US" altLang="zh-CN" sz="2800" dirty="0">
                <a:latin typeface="Times New Roman" panose="02020603050405020304" pitchFamily="18" charset="0"/>
                <a:ea typeface="宋体" panose="02010600030101010101" pitchFamily="2" charset="-122"/>
                <a:sym typeface="Symbol" panose="05050102010706020507" pitchFamily="18" charset="2"/>
              </a:rPr>
              <a:t>Some functional requirements that to be considered in designed a new machine (Figure 1.2). </a:t>
            </a:r>
          </a:p>
          <a:p>
            <a:pPr indent="-457200" algn="just">
              <a:lnSpc>
                <a:spcPct val="100000"/>
              </a:lnSpc>
              <a:spcBef>
                <a:spcPts val="0"/>
              </a:spcBef>
              <a:spcAft>
                <a:spcPts val="1200"/>
              </a:spcAft>
              <a:buSzTx/>
              <a:buFont typeface="Arial" panose="020B0604020202020204" pitchFamily="34" charset="0"/>
              <a:buChar char="•"/>
            </a:pPr>
            <a:r>
              <a:rPr lang="en-US" altLang="zh-CN" sz="2800" dirty="0">
                <a:latin typeface="Times New Roman" panose="02020603050405020304" pitchFamily="18" charset="0"/>
                <a:ea typeface="宋体" panose="02010600030101010101" pitchFamily="2" charset="-122"/>
                <a:sym typeface="Symbol" panose="05050102010706020507" pitchFamily="18" charset="2"/>
              </a:rPr>
              <a:t> Architects must try to optimize the design.</a:t>
            </a:r>
          </a:p>
          <a:p>
            <a:pPr indent="-457200" algn="just">
              <a:lnSpc>
                <a:spcPct val="100000"/>
              </a:lnSpc>
              <a:spcBef>
                <a:spcPts val="0"/>
              </a:spcBef>
              <a:spcAft>
                <a:spcPts val="1200"/>
              </a:spcAft>
              <a:buSzTx/>
              <a:buFont typeface="Arial" panose="020B0604020202020204" pitchFamily="34" charset="0"/>
              <a:buChar char="•"/>
            </a:pPr>
            <a:r>
              <a:rPr lang="en-US" altLang="zh-CN" sz="2800" dirty="0">
                <a:latin typeface="Times New Roman" panose="02020603050405020304" pitchFamily="18" charset="0"/>
                <a:ea typeface="宋体" panose="02010600030101010101" pitchFamily="2" charset="-122"/>
                <a:sym typeface="Symbol" panose="05050102010706020507" pitchFamily="18" charset="2"/>
              </a:rPr>
              <a:t>Architects must consider design complexity, implementation technology and the use of computers.</a:t>
            </a:r>
          </a:p>
          <a:p>
            <a:pPr algn="just">
              <a:lnSpc>
                <a:spcPct val="100000"/>
              </a:lnSpc>
              <a:spcBef>
                <a:spcPct val="10000"/>
              </a:spcBef>
              <a:buSzTx/>
              <a:buNone/>
            </a:pPr>
            <a:endParaRPr lang="en-US" altLang="zh-CN" sz="2800" dirty="0">
              <a:latin typeface="Times New Roman" panose="02020603050405020304" pitchFamily="18" charset="0"/>
              <a:ea typeface="宋体" panose="02010600030101010101" pitchFamily="2" charset="-122"/>
              <a:sym typeface="Symbol" panose="05050102010706020507" pitchFamily="18" charset="2"/>
            </a:endParaRPr>
          </a:p>
        </p:txBody>
      </p:sp>
    </p:spTree>
    <p:extLst>
      <p:ext uri="{BB962C8B-B14F-4D97-AF65-F5344CB8AC3E}">
        <p14:creationId xmlns:p14="http://schemas.microsoft.com/office/powerpoint/2010/main" val="291198721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1.3 The Task of A Computer Designer</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aphicFrame>
        <p:nvGraphicFramePr>
          <p:cNvPr id="4" name="表格 3"/>
          <p:cNvGraphicFramePr>
            <a:graphicFrameLocks noGrp="1"/>
          </p:cNvGraphicFramePr>
          <p:nvPr>
            <p:extLst>
              <p:ext uri="{D42A27DB-BD31-4B8C-83A1-F6EECF244321}">
                <p14:modId xmlns:p14="http://schemas.microsoft.com/office/powerpoint/2010/main" val="1528260246"/>
              </p:ext>
            </p:extLst>
          </p:nvPr>
        </p:nvGraphicFramePr>
        <p:xfrm>
          <a:off x="1475656" y="908720"/>
          <a:ext cx="7056784" cy="5760720"/>
        </p:xfrm>
        <a:graphic>
          <a:graphicData uri="http://schemas.openxmlformats.org/drawingml/2006/table">
            <a:tbl>
              <a:tblPr firstRow="1" bandRow="1">
                <a:tableStyleId>{5C22544A-7EE6-4342-B048-85BDC9FD1C3A}</a:tableStyleId>
              </a:tblPr>
              <a:tblGrid>
                <a:gridCol w="3528392">
                  <a:extLst>
                    <a:ext uri="{9D8B030D-6E8A-4147-A177-3AD203B41FA5}">
                      <a16:colId xmlns:a16="http://schemas.microsoft.com/office/drawing/2014/main" val="1133576904"/>
                    </a:ext>
                  </a:extLst>
                </a:gridCol>
                <a:gridCol w="3528392">
                  <a:extLst>
                    <a:ext uri="{9D8B030D-6E8A-4147-A177-3AD203B41FA5}">
                      <a16:colId xmlns:a16="http://schemas.microsoft.com/office/drawing/2014/main" val="2138643452"/>
                    </a:ext>
                  </a:extLst>
                </a:gridCol>
              </a:tblGrid>
              <a:tr h="303758">
                <a:tc>
                  <a:txBody>
                    <a:bodyPr/>
                    <a:lstStyle/>
                    <a:p>
                      <a:r>
                        <a:rPr lang="en-US" altLang="zh-CN" sz="1500" dirty="0"/>
                        <a:t>Functional requirements</a:t>
                      </a:r>
                      <a:endParaRPr lang="zh-CN" altLang="en-US" sz="1500" dirty="0"/>
                    </a:p>
                  </a:txBody>
                  <a:tcPr/>
                </a:tc>
                <a:tc>
                  <a:txBody>
                    <a:bodyPr/>
                    <a:lstStyle/>
                    <a:p>
                      <a:endParaRPr lang="zh-CN" altLang="en-US" sz="1500" dirty="0"/>
                    </a:p>
                  </a:txBody>
                  <a:tcPr/>
                </a:tc>
                <a:extLst>
                  <a:ext uri="{0D108BD9-81ED-4DB2-BD59-A6C34878D82A}">
                    <a16:rowId xmlns:a16="http://schemas.microsoft.com/office/drawing/2014/main" val="1237584430"/>
                  </a:ext>
                </a:extLst>
              </a:tr>
              <a:tr h="303758">
                <a:tc>
                  <a:txBody>
                    <a:bodyPr/>
                    <a:lstStyle/>
                    <a:p>
                      <a:r>
                        <a:rPr lang="en-US" altLang="zh-CN" sz="1500" b="1" dirty="0"/>
                        <a:t>Application</a:t>
                      </a:r>
                      <a:r>
                        <a:rPr lang="en-US" altLang="zh-CN" sz="1500" b="1" baseline="0" dirty="0"/>
                        <a:t> area</a:t>
                      </a:r>
                      <a:endParaRPr lang="zh-CN" altLang="en-US" sz="1500" b="1" dirty="0"/>
                    </a:p>
                  </a:txBody>
                  <a:tcPr/>
                </a:tc>
                <a:tc>
                  <a:txBody>
                    <a:bodyPr/>
                    <a:lstStyle/>
                    <a:p>
                      <a:r>
                        <a:rPr lang="zh-CN" altLang="en-US" sz="1500" b="1" dirty="0"/>
                        <a:t>应用领域</a:t>
                      </a:r>
                    </a:p>
                  </a:txBody>
                  <a:tcPr/>
                </a:tc>
                <a:extLst>
                  <a:ext uri="{0D108BD9-81ED-4DB2-BD59-A6C34878D82A}">
                    <a16:rowId xmlns:a16="http://schemas.microsoft.com/office/drawing/2014/main" val="1791059804"/>
                  </a:ext>
                </a:extLst>
              </a:tr>
              <a:tr h="303758">
                <a:tc>
                  <a:txBody>
                    <a:bodyPr/>
                    <a:lstStyle/>
                    <a:p>
                      <a:pPr algn="r"/>
                      <a:r>
                        <a:rPr lang="en-US" altLang="zh-CN" sz="1500" dirty="0"/>
                        <a:t>General purpose</a:t>
                      </a:r>
                      <a:endParaRPr lang="zh-CN" altLang="en-US" sz="1500" dirty="0"/>
                    </a:p>
                  </a:txBody>
                  <a:tcPr/>
                </a:tc>
                <a:tc>
                  <a:txBody>
                    <a:bodyPr/>
                    <a:lstStyle/>
                    <a:p>
                      <a:r>
                        <a:rPr lang="zh-CN" altLang="en-US" sz="1500" dirty="0"/>
                        <a:t>是通用的还是专用的？</a:t>
                      </a:r>
                    </a:p>
                  </a:txBody>
                  <a:tcPr/>
                </a:tc>
                <a:extLst>
                  <a:ext uri="{0D108BD9-81ED-4DB2-BD59-A6C34878D82A}">
                    <a16:rowId xmlns:a16="http://schemas.microsoft.com/office/drawing/2014/main" val="2234807595"/>
                  </a:ext>
                </a:extLst>
              </a:tr>
              <a:tr h="303758">
                <a:tc>
                  <a:txBody>
                    <a:bodyPr/>
                    <a:lstStyle/>
                    <a:p>
                      <a:pPr algn="r"/>
                      <a:r>
                        <a:rPr lang="en-US" altLang="zh-CN" sz="1500" dirty="0"/>
                        <a:t>Scientific, Commercial </a:t>
                      </a:r>
                      <a:endParaRPr lang="zh-CN" altLang="en-US" sz="1500" dirty="0"/>
                    </a:p>
                  </a:txBody>
                  <a:tcPr/>
                </a:tc>
                <a:tc>
                  <a:txBody>
                    <a:bodyPr/>
                    <a:lstStyle/>
                    <a:p>
                      <a:r>
                        <a:rPr lang="zh-CN" altLang="en-US" sz="1500" dirty="0"/>
                        <a:t>是面向科学计算还是面向商用处理？</a:t>
                      </a:r>
                    </a:p>
                  </a:txBody>
                  <a:tcPr/>
                </a:tc>
                <a:extLst>
                  <a:ext uri="{0D108BD9-81ED-4DB2-BD59-A6C34878D82A}">
                    <a16:rowId xmlns:a16="http://schemas.microsoft.com/office/drawing/2014/main" val="838113326"/>
                  </a:ext>
                </a:extLst>
              </a:tr>
              <a:tr h="303758">
                <a:tc>
                  <a:txBody>
                    <a:bodyPr/>
                    <a:lstStyle/>
                    <a:p>
                      <a:pPr algn="r"/>
                      <a:r>
                        <a:rPr lang="en-US" altLang="zh-CN" sz="1500" dirty="0"/>
                        <a:t>Embedded </a:t>
                      </a:r>
                      <a:endParaRPr lang="zh-CN" altLang="en-US" sz="1500" dirty="0"/>
                    </a:p>
                  </a:txBody>
                  <a:tcPr/>
                </a:tc>
                <a:tc>
                  <a:txBody>
                    <a:bodyPr/>
                    <a:lstStyle/>
                    <a:p>
                      <a:r>
                        <a:rPr lang="zh-CN" altLang="en-US" sz="1500" dirty="0"/>
                        <a:t>是桌面机、服务器还是嵌入式计算机？</a:t>
                      </a:r>
                    </a:p>
                  </a:txBody>
                  <a:tcPr/>
                </a:tc>
                <a:extLst>
                  <a:ext uri="{0D108BD9-81ED-4DB2-BD59-A6C34878D82A}">
                    <a16:rowId xmlns:a16="http://schemas.microsoft.com/office/drawing/2014/main" val="959013078"/>
                  </a:ext>
                </a:extLst>
              </a:tr>
              <a:tr h="303758">
                <a:tc>
                  <a:txBody>
                    <a:bodyPr/>
                    <a:lstStyle/>
                    <a:p>
                      <a:r>
                        <a:rPr lang="en-US" altLang="zh-CN" sz="1500" b="1" dirty="0"/>
                        <a:t>Level of software compatibility </a:t>
                      </a:r>
                      <a:endParaRPr lang="zh-CN" altLang="en-US" sz="1500" b="1" dirty="0"/>
                    </a:p>
                  </a:txBody>
                  <a:tcPr/>
                </a:tc>
                <a:tc>
                  <a:txBody>
                    <a:bodyPr/>
                    <a:lstStyle/>
                    <a:p>
                      <a:r>
                        <a:rPr lang="zh-CN" altLang="en-US" sz="1500" b="1" dirty="0"/>
                        <a:t>软件兼容层次</a:t>
                      </a:r>
                    </a:p>
                  </a:txBody>
                  <a:tcPr/>
                </a:tc>
                <a:extLst>
                  <a:ext uri="{0D108BD9-81ED-4DB2-BD59-A6C34878D82A}">
                    <a16:rowId xmlns:a16="http://schemas.microsoft.com/office/drawing/2014/main" val="3280073012"/>
                  </a:ext>
                </a:extLst>
              </a:tr>
              <a:tr h="303758">
                <a:tc>
                  <a:txBody>
                    <a:bodyPr/>
                    <a:lstStyle/>
                    <a:p>
                      <a:pPr algn="r"/>
                      <a:r>
                        <a:rPr lang="en-US" altLang="zh-CN" sz="1500" dirty="0"/>
                        <a:t>At programming language </a:t>
                      </a:r>
                      <a:endParaRPr lang="zh-CN" altLang="en-US" sz="1500" dirty="0"/>
                    </a:p>
                  </a:txBody>
                  <a:tcPr/>
                </a:tc>
                <a:tc>
                  <a:txBody>
                    <a:bodyPr/>
                    <a:lstStyle/>
                    <a:p>
                      <a:r>
                        <a:rPr lang="zh-CN" altLang="en-US" sz="1500" dirty="0"/>
                        <a:t>要求在高级语言层兼容？</a:t>
                      </a:r>
                    </a:p>
                  </a:txBody>
                  <a:tcPr/>
                </a:tc>
                <a:extLst>
                  <a:ext uri="{0D108BD9-81ED-4DB2-BD59-A6C34878D82A}">
                    <a16:rowId xmlns:a16="http://schemas.microsoft.com/office/drawing/2014/main" val="1322118165"/>
                  </a:ext>
                </a:extLst>
              </a:tr>
              <a:tr h="303758">
                <a:tc>
                  <a:txBody>
                    <a:bodyPr/>
                    <a:lstStyle/>
                    <a:p>
                      <a:pPr algn="r"/>
                      <a:r>
                        <a:rPr lang="en-US" altLang="zh-CN" sz="1500" dirty="0"/>
                        <a:t>Object code or binary compatible </a:t>
                      </a:r>
                    </a:p>
                  </a:txBody>
                  <a:tcPr/>
                </a:tc>
                <a:tc>
                  <a:txBody>
                    <a:bodyPr/>
                    <a:lstStyle/>
                    <a:p>
                      <a:r>
                        <a:rPr lang="zh-CN" altLang="en-US" sz="1500" dirty="0"/>
                        <a:t>要求在目标代码或者二进制代码层兼容？</a:t>
                      </a:r>
                    </a:p>
                  </a:txBody>
                  <a:tcPr/>
                </a:tc>
                <a:extLst>
                  <a:ext uri="{0D108BD9-81ED-4DB2-BD59-A6C34878D82A}">
                    <a16:rowId xmlns:a16="http://schemas.microsoft.com/office/drawing/2014/main" val="27392918"/>
                  </a:ext>
                </a:extLst>
              </a:tr>
              <a:tr h="303758">
                <a:tc>
                  <a:txBody>
                    <a:bodyPr/>
                    <a:lstStyle/>
                    <a:p>
                      <a:r>
                        <a:rPr lang="en-US" altLang="zh-CN" sz="1500" b="1" dirty="0"/>
                        <a:t>Operating system requirements </a:t>
                      </a:r>
                      <a:endParaRPr lang="zh-CN" altLang="en-US" sz="1500" b="1" dirty="0"/>
                    </a:p>
                  </a:txBody>
                  <a:tcPr/>
                </a:tc>
                <a:tc>
                  <a:txBody>
                    <a:bodyPr/>
                    <a:lstStyle/>
                    <a:p>
                      <a:r>
                        <a:rPr lang="zh-CN" altLang="en-US" sz="1500" b="1" dirty="0"/>
                        <a:t>操作系统的要求</a:t>
                      </a:r>
                    </a:p>
                  </a:txBody>
                  <a:tcPr/>
                </a:tc>
                <a:extLst>
                  <a:ext uri="{0D108BD9-81ED-4DB2-BD59-A6C34878D82A}">
                    <a16:rowId xmlns:a16="http://schemas.microsoft.com/office/drawing/2014/main" val="3925509597"/>
                  </a:ext>
                </a:extLst>
              </a:tr>
              <a:tr h="303758">
                <a:tc>
                  <a:txBody>
                    <a:bodyPr/>
                    <a:lstStyle/>
                    <a:p>
                      <a:pPr algn="r"/>
                      <a:r>
                        <a:rPr lang="en-US" altLang="zh-CN" sz="1500" dirty="0"/>
                        <a:t>Size of address space </a:t>
                      </a:r>
                      <a:endParaRPr lang="zh-CN" altLang="en-US" sz="1500" dirty="0"/>
                    </a:p>
                  </a:txBody>
                  <a:tcPr/>
                </a:tc>
                <a:tc>
                  <a:txBody>
                    <a:bodyPr/>
                    <a:lstStyle/>
                    <a:p>
                      <a:r>
                        <a:rPr lang="zh-CN" altLang="en-US" sz="1500" dirty="0"/>
                        <a:t>地址空间大小</a:t>
                      </a:r>
                    </a:p>
                  </a:txBody>
                  <a:tcPr/>
                </a:tc>
                <a:extLst>
                  <a:ext uri="{0D108BD9-81ED-4DB2-BD59-A6C34878D82A}">
                    <a16:rowId xmlns:a16="http://schemas.microsoft.com/office/drawing/2014/main" val="2557478415"/>
                  </a:ext>
                </a:extLst>
              </a:tr>
              <a:tr h="303758">
                <a:tc>
                  <a:txBody>
                    <a:bodyPr/>
                    <a:lstStyle/>
                    <a:p>
                      <a:pPr algn="r"/>
                      <a:r>
                        <a:rPr lang="en-US" altLang="zh-CN" sz="1500" dirty="0"/>
                        <a:t>Memory management </a:t>
                      </a:r>
                      <a:endParaRPr lang="zh-CN" altLang="en-US" sz="1500" dirty="0"/>
                    </a:p>
                  </a:txBody>
                  <a:tcPr/>
                </a:tc>
                <a:tc>
                  <a:txBody>
                    <a:bodyPr/>
                    <a:lstStyle/>
                    <a:p>
                      <a:r>
                        <a:rPr lang="zh-CN" altLang="en-US" sz="1500" dirty="0"/>
                        <a:t>存储单元管理</a:t>
                      </a:r>
                    </a:p>
                  </a:txBody>
                  <a:tcPr/>
                </a:tc>
                <a:extLst>
                  <a:ext uri="{0D108BD9-81ED-4DB2-BD59-A6C34878D82A}">
                    <a16:rowId xmlns:a16="http://schemas.microsoft.com/office/drawing/2014/main" val="4214339587"/>
                  </a:ext>
                </a:extLst>
              </a:tr>
              <a:tr h="303758">
                <a:tc>
                  <a:txBody>
                    <a:bodyPr/>
                    <a:lstStyle/>
                    <a:p>
                      <a:pPr algn="r"/>
                      <a:r>
                        <a:rPr lang="en-US" altLang="zh-CN" sz="1500" dirty="0"/>
                        <a:t>Protection </a:t>
                      </a:r>
                      <a:endParaRPr lang="zh-CN" altLang="en-US" sz="1500" dirty="0"/>
                    </a:p>
                  </a:txBody>
                  <a:tcPr/>
                </a:tc>
                <a:tc>
                  <a:txBody>
                    <a:bodyPr/>
                    <a:lstStyle/>
                    <a:p>
                      <a:endParaRPr lang="zh-CN" altLang="en-US" sz="1500"/>
                    </a:p>
                  </a:txBody>
                  <a:tcPr/>
                </a:tc>
                <a:extLst>
                  <a:ext uri="{0D108BD9-81ED-4DB2-BD59-A6C34878D82A}">
                    <a16:rowId xmlns:a16="http://schemas.microsoft.com/office/drawing/2014/main" val="618098102"/>
                  </a:ext>
                </a:extLst>
              </a:tr>
              <a:tr h="303758">
                <a:tc>
                  <a:txBody>
                    <a:bodyPr/>
                    <a:lstStyle/>
                    <a:p>
                      <a:r>
                        <a:rPr lang="en-US" altLang="zh-CN" sz="1500" b="1" dirty="0"/>
                        <a:t>Standards</a:t>
                      </a:r>
                      <a:r>
                        <a:rPr lang="en-US" altLang="zh-CN" sz="1500" dirty="0"/>
                        <a:t> </a:t>
                      </a:r>
                      <a:endParaRPr lang="zh-CN" altLang="en-US" sz="1500" dirty="0"/>
                    </a:p>
                  </a:txBody>
                  <a:tcPr/>
                </a:tc>
                <a:tc>
                  <a:txBody>
                    <a:bodyPr/>
                    <a:lstStyle/>
                    <a:p>
                      <a:r>
                        <a:rPr lang="zh-CN" altLang="en-US" sz="1500" b="1" dirty="0"/>
                        <a:t>标准</a:t>
                      </a:r>
                    </a:p>
                  </a:txBody>
                  <a:tcPr/>
                </a:tc>
                <a:extLst>
                  <a:ext uri="{0D108BD9-81ED-4DB2-BD59-A6C34878D82A}">
                    <a16:rowId xmlns:a16="http://schemas.microsoft.com/office/drawing/2014/main" val="1167380541"/>
                  </a:ext>
                </a:extLst>
              </a:tr>
              <a:tr h="303758">
                <a:tc>
                  <a:txBody>
                    <a:bodyPr/>
                    <a:lstStyle/>
                    <a:p>
                      <a:pPr algn="r"/>
                      <a:r>
                        <a:rPr lang="en-US" altLang="zh-CN" sz="1500" dirty="0"/>
                        <a:t>Floating point </a:t>
                      </a:r>
                      <a:endParaRPr lang="zh-CN" altLang="en-US" sz="1500" dirty="0"/>
                    </a:p>
                  </a:txBody>
                  <a:tcPr/>
                </a:tc>
                <a:tc>
                  <a:txBody>
                    <a:bodyPr/>
                    <a:lstStyle/>
                    <a:p>
                      <a:r>
                        <a:rPr lang="zh-CN" altLang="en-US" sz="1500" dirty="0"/>
                        <a:t>浮点数标准</a:t>
                      </a:r>
                    </a:p>
                  </a:txBody>
                  <a:tcPr/>
                </a:tc>
                <a:extLst>
                  <a:ext uri="{0D108BD9-81ED-4DB2-BD59-A6C34878D82A}">
                    <a16:rowId xmlns:a16="http://schemas.microsoft.com/office/drawing/2014/main" val="2095238299"/>
                  </a:ext>
                </a:extLst>
              </a:tr>
              <a:tr h="303758">
                <a:tc>
                  <a:txBody>
                    <a:bodyPr/>
                    <a:lstStyle/>
                    <a:p>
                      <a:pPr algn="r"/>
                      <a:r>
                        <a:rPr lang="en-US" altLang="zh-CN" sz="1500" dirty="0"/>
                        <a:t>I/O bus</a:t>
                      </a:r>
                      <a:endParaRPr lang="zh-CN" altLang="en-US" sz="1500" dirty="0"/>
                    </a:p>
                  </a:txBody>
                  <a:tcPr/>
                </a:tc>
                <a:tc>
                  <a:txBody>
                    <a:bodyPr/>
                    <a:lstStyle/>
                    <a:p>
                      <a:r>
                        <a:rPr lang="en-US" altLang="zh-CN" sz="1500" dirty="0"/>
                        <a:t>I/O</a:t>
                      </a:r>
                      <a:r>
                        <a:rPr lang="zh-CN" altLang="en-US" sz="1500" dirty="0"/>
                        <a:t>总线标准</a:t>
                      </a:r>
                    </a:p>
                  </a:txBody>
                  <a:tcPr/>
                </a:tc>
                <a:extLst>
                  <a:ext uri="{0D108BD9-81ED-4DB2-BD59-A6C34878D82A}">
                    <a16:rowId xmlns:a16="http://schemas.microsoft.com/office/drawing/2014/main" val="4004629056"/>
                  </a:ext>
                </a:extLst>
              </a:tr>
              <a:tr h="303758">
                <a:tc>
                  <a:txBody>
                    <a:bodyPr/>
                    <a:lstStyle/>
                    <a:p>
                      <a:pPr algn="r"/>
                      <a:r>
                        <a:rPr lang="en-US" altLang="zh-CN" sz="1500" dirty="0"/>
                        <a:t>Operating system </a:t>
                      </a:r>
                      <a:endParaRPr lang="zh-CN" altLang="en-US" sz="1500" dirty="0"/>
                    </a:p>
                  </a:txBody>
                  <a:tcPr/>
                </a:tc>
                <a:tc>
                  <a:txBody>
                    <a:bodyPr/>
                    <a:lstStyle/>
                    <a:p>
                      <a:endParaRPr lang="zh-CN" altLang="en-US" sz="1500" dirty="0"/>
                    </a:p>
                  </a:txBody>
                  <a:tcPr/>
                </a:tc>
                <a:extLst>
                  <a:ext uri="{0D108BD9-81ED-4DB2-BD59-A6C34878D82A}">
                    <a16:rowId xmlns:a16="http://schemas.microsoft.com/office/drawing/2014/main" val="2381262579"/>
                  </a:ext>
                </a:extLst>
              </a:tr>
              <a:tr h="303758">
                <a:tc>
                  <a:txBody>
                    <a:bodyPr/>
                    <a:lstStyle/>
                    <a:p>
                      <a:pPr algn="r"/>
                      <a:r>
                        <a:rPr lang="en-US" altLang="zh-CN" sz="1500" dirty="0"/>
                        <a:t>Networks </a:t>
                      </a:r>
                      <a:endParaRPr lang="zh-CN" altLang="en-US" sz="1500" dirty="0"/>
                    </a:p>
                  </a:txBody>
                  <a:tcPr/>
                </a:tc>
                <a:tc>
                  <a:txBody>
                    <a:bodyPr/>
                    <a:lstStyle/>
                    <a:p>
                      <a:endParaRPr lang="zh-CN" altLang="en-US" sz="1500" dirty="0"/>
                    </a:p>
                  </a:txBody>
                  <a:tcPr/>
                </a:tc>
                <a:extLst>
                  <a:ext uri="{0D108BD9-81ED-4DB2-BD59-A6C34878D82A}">
                    <a16:rowId xmlns:a16="http://schemas.microsoft.com/office/drawing/2014/main" val="3931590275"/>
                  </a:ext>
                </a:extLst>
              </a:tr>
              <a:tr h="303758">
                <a:tc>
                  <a:txBody>
                    <a:bodyPr/>
                    <a:lstStyle/>
                    <a:p>
                      <a:pPr algn="r"/>
                      <a:r>
                        <a:rPr lang="en-US" altLang="zh-CN" sz="1500" dirty="0"/>
                        <a:t>Programming language</a:t>
                      </a:r>
                      <a:endParaRPr lang="zh-CN" altLang="en-US" sz="1500" dirty="0"/>
                    </a:p>
                  </a:txBody>
                  <a:tcPr/>
                </a:tc>
                <a:tc>
                  <a:txBody>
                    <a:bodyPr/>
                    <a:lstStyle/>
                    <a:p>
                      <a:endParaRPr lang="zh-CN" altLang="en-US" sz="1500" dirty="0"/>
                    </a:p>
                  </a:txBody>
                  <a:tcPr/>
                </a:tc>
                <a:extLst>
                  <a:ext uri="{0D108BD9-81ED-4DB2-BD59-A6C34878D82A}">
                    <a16:rowId xmlns:a16="http://schemas.microsoft.com/office/drawing/2014/main" val="1235162801"/>
                  </a:ext>
                </a:extLst>
              </a:tr>
            </a:tbl>
          </a:graphicData>
        </a:graphic>
      </p:graphicFrame>
      <p:sp>
        <p:nvSpPr>
          <p:cNvPr id="5" name="矩形 4"/>
          <p:cNvSpPr/>
          <p:nvPr/>
        </p:nvSpPr>
        <p:spPr>
          <a:xfrm>
            <a:off x="13792" y="3589025"/>
            <a:ext cx="1290931" cy="400110"/>
          </a:xfrm>
          <a:prstGeom prst="rect">
            <a:avLst/>
          </a:prstGeom>
        </p:spPr>
        <p:txBody>
          <a:bodyPr wrap="none">
            <a:spAutoFit/>
          </a:bodyPr>
          <a:lstStyle/>
          <a:p>
            <a:r>
              <a:rPr lang="en-US" altLang="zh-CN" sz="2000" dirty="0">
                <a:solidFill>
                  <a:schemeClr val="tx1"/>
                </a:solidFill>
                <a:latin typeface="Times New Roman" panose="02020603050405020304" pitchFamily="18" charset="0"/>
                <a:ea typeface="宋体" panose="02010600030101010101" pitchFamily="2" charset="-122"/>
                <a:sym typeface="Symbol" panose="05050102010706020507" pitchFamily="18" charset="2"/>
              </a:rPr>
              <a:t>Figure 1.2</a:t>
            </a:r>
            <a:endParaRPr lang="zh-CN" altLang="en-US" sz="2000" dirty="0">
              <a:solidFill>
                <a:schemeClr val="tx1"/>
              </a:solidFill>
            </a:endParaRPr>
          </a:p>
        </p:txBody>
      </p:sp>
    </p:spTree>
    <p:extLst>
      <p:ext uri="{BB962C8B-B14F-4D97-AF65-F5344CB8AC3E}">
        <p14:creationId xmlns:p14="http://schemas.microsoft.com/office/powerpoint/2010/main" val="67993401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179512" y="116632"/>
            <a:ext cx="8820472" cy="6641387"/>
            <a:chOff x="323528" y="216612"/>
            <a:chExt cx="8820472" cy="6641387"/>
          </a:xfrm>
        </p:grpSpPr>
        <p:pic>
          <p:nvPicPr>
            <p:cNvPr id="2867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16612"/>
              <a:ext cx="8820472" cy="66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75" name="Text Box 10"/>
            <p:cNvSpPr txBox="1">
              <a:spLocks noChangeArrowheads="1"/>
            </p:cNvSpPr>
            <p:nvPr/>
          </p:nvSpPr>
          <p:spPr bwMode="auto">
            <a:xfrm>
              <a:off x="2411686" y="339397"/>
              <a:ext cx="792162" cy="237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zh-CN" altLang="en-US" sz="1400" dirty="0">
                  <a:solidFill>
                    <a:schemeClr val="accent2"/>
                  </a:solidFill>
                  <a:ea typeface="宋体" panose="02010600030101010101" pitchFamily="2" charset="-122"/>
                </a:rPr>
                <a:t>功能要求</a:t>
              </a:r>
            </a:p>
          </p:txBody>
        </p:sp>
        <p:sp>
          <p:nvSpPr>
            <p:cNvPr id="28676" name="Text Box 11"/>
            <p:cNvSpPr txBox="1">
              <a:spLocks noChangeArrowheads="1"/>
            </p:cNvSpPr>
            <p:nvPr/>
          </p:nvSpPr>
          <p:spPr bwMode="auto">
            <a:xfrm>
              <a:off x="6300192" y="369170"/>
              <a:ext cx="2662237" cy="237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zh-CN" altLang="en-US" sz="1400" dirty="0">
                  <a:solidFill>
                    <a:schemeClr val="accent2"/>
                  </a:solidFill>
                  <a:ea typeface="宋体" panose="02010600030101010101" pitchFamily="2" charset="-122"/>
                </a:rPr>
                <a:t>需要或支持的典型特征</a:t>
              </a:r>
            </a:p>
          </p:txBody>
        </p:sp>
      </p:gr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3"/>
          <p:cNvSpPr txBox="1">
            <a:spLocks noChangeArrowheads="1"/>
          </p:cNvSpPr>
          <p:nvPr/>
        </p:nvSpPr>
        <p:spPr bwMode="auto">
          <a:xfrm>
            <a:off x="179388" y="980728"/>
            <a:ext cx="8839200" cy="5407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457200" indent="-457200" algn="just">
              <a:lnSpc>
                <a:spcPct val="100000"/>
              </a:lnSpc>
              <a:spcBef>
                <a:spcPct val="5000"/>
              </a:spcBef>
              <a:buSzTx/>
              <a:buFont typeface="Wingdings" panose="05000000000000000000" pitchFamily="2" charset="2"/>
              <a:buChar char="u"/>
            </a:pPr>
            <a:r>
              <a:rPr lang="en-US" altLang="zh-CN" sz="2800" dirty="0">
                <a:solidFill>
                  <a:srgbClr val="800000"/>
                </a:solidFill>
                <a:latin typeface="Times New Roman" panose="02020603050405020304" pitchFamily="18" charset="0"/>
                <a:ea typeface="宋体" panose="02010600030101010101" pitchFamily="2" charset="-122"/>
                <a:sym typeface="Symbol" panose="05050102010706020507" pitchFamily="18" charset="2"/>
              </a:rPr>
              <a:t>When we say one computer is faster than another, what do we mean? </a:t>
            </a:r>
            <a:r>
              <a:rPr lang="zh-CN" altLang="en-US" sz="2800" dirty="0">
                <a:solidFill>
                  <a:srgbClr val="800000"/>
                </a:solidFill>
                <a:latin typeface="Times New Roman" panose="02020603050405020304" pitchFamily="18" charset="0"/>
                <a:ea typeface="宋体" panose="02010600030101010101" pitchFamily="2" charset="-122"/>
                <a:sym typeface="Symbol" panose="05050102010706020507" pitchFamily="18" charset="2"/>
              </a:rPr>
              <a:t>快的涵义？</a:t>
            </a:r>
            <a:r>
              <a:rPr lang="en-US" altLang="zh-CN" dirty="0">
                <a:latin typeface="Times New Roman" panose="02020603050405020304" pitchFamily="18" charset="0"/>
                <a:ea typeface="宋体" panose="02010600030101010101" pitchFamily="2" charset="-122"/>
                <a:sym typeface="Symbol" panose="05050102010706020507" pitchFamily="18" charset="2"/>
              </a:rPr>
              <a:t> </a:t>
            </a:r>
          </a:p>
          <a:p>
            <a:pPr marL="457200" indent="-457200" algn="just">
              <a:lnSpc>
                <a:spcPct val="100000"/>
              </a:lnSpc>
              <a:spcBef>
                <a:spcPct val="5000"/>
              </a:spcBef>
              <a:buSzTx/>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Computer user consider</a:t>
            </a:r>
            <a:r>
              <a:rPr lang="en-US" altLang="zh-CN" dirty="0">
                <a:latin typeface="Times New Roman" panose="02020603050405020304" pitchFamily="18" charset="0"/>
                <a:ea typeface="宋体" panose="02010600030101010101" pitchFamily="2" charset="-122"/>
                <a:sym typeface="Symbol" panose="05050102010706020507" pitchFamily="18" charset="2"/>
              </a:rPr>
              <a:t>: a computer is faster when a program runs in less time.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用户：程序运行时间短</a:t>
            </a:r>
            <a:endPar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1143000" lvl="1" indent="-457200" algn="just">
              <a:lnSpc>
                <a:spcPct val="100000"/>
              </a:lnSpc>
              <a:spcBef>
                <a:spcPct val="5000"/>
              </a:spcBef>
              <a:buSzTx/>
              <a:buFont typeface="Arial" panose="020B0604020202020204" pitchFamily="34" charset="0"/>
              <a:buChar char="•"/>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Response time (</a:t>
            </a:r>
            <a:r>
              <a:rPr lang="zh-CN" altLang="en-US" dirty="0">
                <a:solidFill>
                  <a:srgbClr val="800000"/>
                </a:solidFill>
                <a:latin typeface="Times New Roman" panose="02020603050405020304" pitchFamily="18" charset="0"/>
                <a:ea typeface="宋体" panose="02010600030101010101" pitchFamily="2" charset="-122"/>
                <a:sym typeface="Symbol" panose="05050102010706020507" pitchFamily="18" charset="2"/>
              </a:rPr>
              <a:t>响应时间</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a:t>
            </a:r>
            <a:r>
              <a:rPr lang="zh-CN" altLang="en-US" dirty="0">
                <a:latin typeface="Times New Roman" panose="02020603050405020304" pitchFamily="18" charset="0"/>
                <a:ea typeface="宋体" panose="02010600030101010101" pitchFamily="2" charset="-122"/>
                <a:sym typeface="Symbol" panose="05050102010706020507" pitchFamily="18" charset="2"/>
              </a:rPr>
              <a:t>：</a:t>
            </a:r>
            <a:r>
              <a:rPr lang="en-US" altLang="zh-CN" dirty="0">
                <a:latin typeface="Times New Roman" panose="02020603050405020304" pitchFamily="18" charset="0"/>
                <a:ea typeface="宋体" panose="02010600030101010101" pitchFamily="2" charset="-122"/>
                <a:sym typeface="Symbol" panose="05050102010706020507" pitchFamily="18" charset="2"/>
              </a:rPr>
              <a:t> the time between the start and the completion of an event—also referred to as </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execution time (</a:t>
            </a:r>
            <a:r>
              <a:rPr lang="zh-CN" altLang="en-US" dirty="0">
                <a:solidFill>
                  <a:srgbClr val="800000"/>
                </a:solidFill>
                <a:latin typeface="Times New Roman" panose="02020603050405020304" pitchFamily="18" charset="0"/>
                <a:ea typeface="宋体" panose="02010600030101010101" pitchFamily="2" charset="-122"/>
                <a:sym typeface="Symbol" panose="05050102010706020507" pitchFamily="18" charset="2"/>
              </a:rPr>
              <a:t>执行时间</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 </a:t>
            </a:r>
            <a:endParaRPr lang="en-US" altLang="zh-CN" dirty="0">
              <a:latin typeface="Times New Roman" panose="02020603050405020304" pitchFamily="18" charset="0"/>
              <a:ea typeface="宋体" panose="02010600030101010101" pitchFamily="2" charset="-122"/>
              <a:sym typeface="Symbol" panose="05050102010706020507" pitchFamily="18" charset="2"/>
            </a:endParaRPr>
          </a:p>
          <a:p>
            <a:pPr marL="457200" indent="-457200" algn="just">
              <a:lnSpc>
                <a:spcPct val="100000"/>
              </a:lnSpc>
              <a:spcBef>
                <a:spcPct val="5000"/>
              </a:spcBef>
              <a:buSzTx/>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Computer center manager consider</a:t>
            </a:r>
            <a:r>
              <a:rPr lang="en-US" altLang="zh-CN" dirty="0">
                <a:latin typeface="Times New Roman" panose="02020603050405020304" pitchFamily="18" charset="0"/>
                <a:ea typeface="宋体" panose="02010600030101010101" pitchFamily="2" charset="-122"/>
                <a:sym typeface="Symbol" panose="05050102010706020507" pitchFamily="18" charset="2"/>
              </a:rPr>
              <a:t>: a computer is faster when it completes more jobs in an hour.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计算机中心经理：在一小时内做更多工作</a:t>
            </a:r>
            <a:endPar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1143000" lvl="1" indent="-457200" algn="just">
              <a:lnSpc>
                <a:spcPct val="100000"/>
              </a:lnSpc>
              <a:spcBef>
                <a:spcPct val="5000"/>
              </a:spcBef>
              <a:buSzTx/>
              <a:buFont typeface="Arial" panose="020B0604020202020204" pitchFamily="34" charset="0"/>
              <a:buChar char="•"/>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Throughput (</a:t>
            </a:r>
            <a:r>
              <a:rPr lang="zh-CN" altLang="en-US" dirty="0">
                <a:solidFill>
                  <a:srgbClr val="800000"/>
                </a:solidFill>
                <a:latin typeface="Times New Roman" panose="02020603050405020304" pitchFamily="18" charset="0"/>
                <a:ea typeface="宋体" panose="02010600030101010101" pitchFamily="2" charset="-122"/>
                <a:sym typeface="Symbol" panose="05050102010706020507" pitchFamily="18" charset="2"/>
              </a:rPr>
              <a:t>吞吐量</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 </a:t>
            </a:r>
            <a:r>
              <a:rPr lang="en-US" altLang="zh-CN" dirty="0">
                <a:latin typeface="Times New Roman" panose="02020603050405020304" pitchFamily="18" charset="0"/>
                <a:ea typeface="宋体" panose="02010600030101010101" pitchFamily="2" charset="-122"/>
                <a:sym typeface="Symbol" panose="05050102010706020507" pitchFamily="18" charset="2"/>
              </a:rPr>
              <a:t>the total amount of work done in a given time.</a:t>
            </a:r>
          </a:p>
          <a:p>
            <a:pPr marL="457200" lvl="1" indent="-457200" algn="just">
              <a:lnSpc>
                <a:spcPct val="100000"/>
              </a:lnSpc>
              <a:spcBef>
                <a:spcPct val="5000"/>
              </a:spcBef>
              <a:buSzTx/>
              <a:buFont typeface="Wingdings" panose="05000000000000000000" pitchFamily="2" charset="2"/>
              <a:buChar char="Ø"/>
            </a:pPr>
            <a:r>
              <a:rPr lang="en-US" altLang="zh-CN" dirty="0">
                <a:latin typeface="Times New Roman" panose="02020603050405020304" pitchFamily="18" charset="0"/>
                <a:ea typeface="宋体" panose="02010600030101010101" pitchFamily="2" charset="-122"/>
                <a:sym typeface="Symbol" panose="05050102010706020507" pitchFamily="18" charset="2"/>
              </a:rPr>
              <a:t>The key measurement is </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time</a:t>
            </a:r>
            <a:r>
              <a:rPr lang="en-US" altLang="zh-CN" dirty="0">
                <a:latin typeface="Times New Roman" panose="02020603050405020304" pitchFamily="18" charset="0"/>
                <a:ea typeface="宋体" panose="02010600030101010101" pitchFamily="2" charset="-122"/>
                <a:sym typeface="Symbol" panose="05050102010706020507" pitchFamily="18" charset="2"/>
              </a:rPr>
              <a:t>: the computer that performs the same amount of work in the least time is the fast.</a:t>
            </a:r>
          </a:p>
        </p:txBody>
      </p:sp>
    </p:spTree>
    <p:extLst>
      <p:ext uri="{BB962C8B-B14F-4D97-AF65-F5344CB8AC3E}">
        <p14:creationId xmlns:p14="http://schemas.microsoft.com/office/powerpoint/2010/main" val="1336554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3"/>
          <p:cNvSpPr txBox="1">
            <a:spLocks noChangeArrowheads="1"/>
          </p:cNvSpPr>
          <p:nvPr/>
        </p:nvSpPr>
        <p:spPr bwMode="auto">
          <a:xfrm>
            <a:off x="267730" y="1539997"/>
            <a:ext cx="8515908" cy="1276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457200" indent="-4572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 “X is faster than Y” mean that the </a:t>
            </a:r>
            <a:r>
              <a:rPr lang="en-US" altLang="zh-CN" u="sng" dirty="0">
                <a:latin typeface="Times New Roman" panose="02020603050405020304" pitchFamily="18" charset="0"/>
                <a:ea typeface="宋体" panose="02010600030101010101" pitchFamily="2" charset="-122"/>
                <a:sym typeface="Symbol" panose="05050102010706020507" pitchFamily="18" charset="2"/>
              </a:rPr>
              <a:t>response time</a:t>
            </a:r>
            <a:r>
              <a:rPr lang="en-US" altLang="zh-CN" dirty="0">
                <a:latin typeface="Times New Roman" panose="02020603050405020304" pitchFamily="18" charset="0"/>
                <a:ea typeface="宋体" panose="02010600030101010101" pitchFamily="2" charset="-122"/>
                <a:sym typeface="Symbol" panose="05050102010706020507" pitchFamily="18" charset="2"/>
              </a:rPr>
              <a:t> is lower on X than on Y. </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X</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比</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Y</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快的涵义</a:t>
            </a:r>
          </a:p>
          <a:p>
            <a:pPr marL="457200" indent="-4572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 “X is </a:t>
            </a:r>
            <a:r>
              <a:rPr lang="en-US" altLang="zh-CN" i="1" dirty="0">
                <a:latin typeface="Times New Roman" panose="02020603050405020304" pitchFamily="18" charset="0"/>
                <a:ea typeface="宋体" panose="02010600030101010101" pitchFamily="2" charset="-122"/>
                <a:sym typeface="Symbol" panose="05050102010706020507" pitchFamily="18" charset="2"/>
              </a:rPr>
              <a:t>n </a:t>
            </a:r>
            <a:r>
              <a:rPr lang="en-US" altLang="zh-CN" dirty="0">
                <a:latin typeface="Times New Roman" panose="02020603050405020304" pitchFamily="18" charset="0"/>
                <a:ea typeface="宋体" panose="02010600030101010101" pitchFamily="2" charset="-122"/>
                <a:sym typeface="Symbol" panose="05050102010706020507" pitchFamily="18" charset="2"/>
              </a:rPr>
              <a:t>times faster than Y” mean:  </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X</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比</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Y</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快</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n</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倍</a:t>
            </a:r>
          </a:p>
        </p:txBody>
      </p:sp>
      <p:sp>
        <p:nvSpPr>
          <p:cNvPr id="10" name="Text Box 6"/>
          <p:cNvSpPr txBox="1">
            <a:spLocks noChangeArrowheads="1"/>
          </p:cNvSpPr>
          <p:nvPr/>
        </p:nvSpPr>
        <p:spPr bwMode="auto">
          <a:xfrm>
            <a:off x="267730" y="4095402"/>
            <a:ext cx="8515908" cy="8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457200" indent="-457200" algn="just">
              <a:lnSpc>
                <a:spcPct val="100000"/>
              </a:lnSpc>
              <a:spcBef>
                <a:spcPct val="5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Since execution time is the reciprocal of </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performance</a:t>
            </a:r>
            <a:r>
              <a:rPr lang="en-US" altLang="zh-CN" dirty="0">
                <a:latin typeface="Times New Roman" panose="02020603050405020304" pitchFamily="18" charset="0"/>
                <a:ea typeface="宋体" panose="02010600030101010101" pitchFamily="2" charset="-122"/>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执行时间是性能的倒数</a:t>
            </a:r>
          </a:p>
        </p:txBody>
      </p:sp>
      <p:sp>
        <p:nvSpPr>
          <p:cNvPr id="2" name="矩形 1"/>
          <p:cNvSpPr/>
          <p:nvPr/>
        </p:nvSpPr>
        <p:spPr>
          <a:xfrm>
            <a:off x="162118" y="1012537"/>
            <a:ext cx="5077865" cy="830997"/>
          </a:xfrm>
          <a:prstGeom prst="rect">
            <a:avLst/>
          </a:prstGeom>
        </p:spPr>
        <p:txBody>
          <a:bodyPr wrap="none">
            <a:spAutoFit/>
          </a:bodyPr>
          <a:lstStyle/>
          <a:p>
            <a:r>
              <a:rPr lang="en-US" altLang="zh-CN" dirty="0">
                <a:solidFill>
                  <a:schemeClr val="accent2"/>
                </a:solidFill>
                <a:latin typeface="Times New Roman" panose="02020603050405020304" pitchFamily="18" charset="0"/>
                <a:ea typeface="宋体" panose="02010600030101010101" pitchFamily="2" charset="-122"/>
              </a:rPr>
              <a:t>Tips: Comparing design alternatives:</a:t>
            </a:r>
          </a:p>
          <a:p>
            <a:endParaRPr lang="zh-CN" altLang="en-US"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本框 2"/>
              <p:cNvSpPr txBox="1"/>
              <p:nvPr/>
            </p:nvSpPr>
            <p:spPr>
              <a:xfrm>
                <a:off x="3166509" y="3076454"/>
                <a:ext cx="2806217" cy="751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sSub>
                            <m:sSubPr>
                              <m:ctrlPr>
                                <a:rPr lang="en-US" altLang="zh-CN" i="1" smtClean="0">
                                  <a:solidFill>
                                    <a:schemeClr val="tx1"/>
                                  </a:solidFill>
                                  <a:latin typeface="Cambria Math" panose="02040503050406030204" pitchFamily="18" charset="0"/>
                                </a:rPr>
                              </m:ctrlPr>
                            </m:sSubPr>
                            <m:e>
                              <m:r>
                                <m:rPr>
                                  <m:sty m:val="p"/>
                                </m:rPr>
                                <a:rPr lang="en-US" altLang="zh-CN" i="0">
                                  <a:solidFill>
                                    <a:schemeClr val="tx1"/>
                                  </a:solidFill>
                                  <a:latin typeface="Cambria Math" panose="02040503050406030204" pitchFamily="18" charset="0"/>
                                </a:rPr>
                                <m:t>Execution</m:t>
                              </m:r>
                              <m:r>
                                <a:rPr lang="en-US" altLang="zh-CN" i="0">
                                  <a:solidFill>
                                    <a:schemeClr val="tx1"/>
                                  </a:solidFill>
                                  <a:latin typeface="Cambria Math" panose="02040503050406030204" pitchFamily="18" charset="0"/>
                                </a:rPr>
                                <m:t> </m:t>
                              </m:r>
                              <m:r>
                                <m:rPr>
                                  <m:sty m:val="p"/>
                                </m:rPr>
                                <a:rPr lang="en-US" altLang="zh-CN" i="0">
                                  <a:solidFill>
                                    <a:schemeClr val="tx1"/>
                                  </a:solidFill>
                                  <a:latin typeface="Cambria Math" panose="02040503050406030204" pitchFamily="18" charset="0"/>
                                </a:rPr>
                                <m:t>time</m:t>
                              </m:r>
                            </m:e>
                            <m:sub>
                              <m:r>
                                <a:rPr lang="en-US" altLang="zh-CN" b="1" i="0" smtClean="0">
                                  <a:solidFill>
                                    <a:schemeClr val="tx1"/>
                                  </a:solidFill>
                                  <a:latin typeface="Cambria Math" panose="02040503050406030204" pitchFamily="18" charset="0"/>
                                </a:rPr>
                                <m:t>𝐘</m:t>
                              </m:r>
                            </m:sub>
                          </m:sSub>
                        </m:num>
                        <m:den>
                          <m:sSub>
                            <m:sSubPr>
                              <m:ctrlPr>
                                <a:rPr lang="en-US" altLang="zh-CN" i="1">
                                  <a:solidFill>
                                    <a:schemeClr val="tx1"/>
                                  </a:solidFill>
                                  <a:latin typeface="Cambria Math" panose="02040503050406030204" pitchFamily="18" charset="0"/>
                                </a:rPr>
                              </m:ctrlPr>
                            </m:sSubPr>
                            <m:e>
                              <m:r>
                                <m:rPr>
                                  <m:sty m:val="p"/>
                                </m:rPr>
                                <a:rPr lang="en-US" altLang="zh-CN" i="0">
                                  <a:solidFill>
                                    <a:schemeClr val="tx1"/>
                                  </a:solidFill>
                                  <a:latin typeface="Cambria Math" panose="02040503050406030204" pitchFamily="18" charset="0"/>
                                </a:rPr>
                                <m:t>Execution</m:t>
                              </m:r>
                              <m:r>
                                <a:rPr lang="en-US" altLang="zh-CN" i="0">
                                  <a:solidFill>
                                    <a:schemeClr val="tx1"/>
                                  </a:solidFill>
                                  <a:latin typeface="Cambria Math" panose="02040503050406030204" pitchFamily="18" charset="0"/>
                                </a:rPr>
                                <m:t> </m:t>
                              </m:r>
                              <m:r>
                                <m:rPr>
                                  <m:sty m:val="p"/>
                                </m:rPr>
                                <a:rPr lang="en-US" altLang="zh-CN" i="0">
                                  <a:solidFill>
                                    <a:schemeClr val="tx1"/>
                                  </a:solidFill>
                                  <a:latin typeface="Cambria Math" panose="02040503050406030204" pitchFamily="18" charset="0"/>
                                </a:rPr>
                                <m:t>time</m:t>
                              </m:r>
                            </m:e>
                            <m:sub>
                              <m:r>
                                <a:rPr lang="en-US" altLang="zh-CN" b="1" i="0" smtClean="0">
                                  <a:solidFill>
                                    <a:schemeClr val="tx1"/>
                                  </a:solidFill>
                                  <a:latin typeface="Cambria Math" panose="02040503050406030204" pitchFamily="18" charset="0"/>
                                </a:rPr>
                                <m:t>𝐗</m:t>
                              </m:r>
                            </m:sub>
                          </m:sSub>
                        </m:den>
                      </m:f>
                      <m:r>
                        <a:rPr lang="en-US" altLang="zh-CN" b="1"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𝑛</m:t>
                      </m:r>
                    </m:oMath>
                  </m:oMathPara>
                </a14:m>
                <a:endParaRPr lang="zh-CN" altLang="en-US" b="0" dirty="0">
                  <a:solidFill>
                    <a:schemeClr val="tx1"/>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166509" y="3076454"/>
                <a:ext cx="2806217" cy="75187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884024" y="4936112"/>
                <a:ext cx="7371185" cy="13605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sSub>
                            <m:sSubPr>
                              <m:ctrlPr>
                                <a:rPr lang="en-US" altLang="zh-CN" i="1" smtClean="0">
                                  <a:solidFill>
                                    <a:schemeClr val="tx1"/>
                                  </a:solidFill>
                                  <a:latin typeface="Cambria Math" panose="02040503050406030204" pitchFamily="18" charset="0"/>
                                </a:rPr>
                              </m:ctrlPr>
                            </m:sSubPr>
                            <m:e>
                              <m:r>
                                <m:rPr>
                                  <m:sty m:val="p"/>
                                </m:rPr>
                                <a:rPr lang="en-US" altLang="zh-CN" i="0">
                                  <a:solidFill>
                                    <a:schemeClr val="tx1"/>
                                  </a:solidFill>
                                  <a:latin typeface="Cambria Math" panose="02040503050406030204" pitchFamily="18" charset="0"/>
                                </a:rPr>
                                <m:t>Execution</m:t>
                              </m:r>
                              <m:r>
                                <a:rPr lang="en-US" altLang="zh-CN" i="0">
                                  <a:solidFill>
                                    <a:schemeClr val="tx1"/>
                                  </a:solidFill>
                                  <a:latin typeface="Cambria Math" panose="02040503050406030204" pitchFamily="18" charset="0"/>
                                </a:rPr>
                                <m:t> </m:t>
                              </m:r>
                              <m:r>
                                <m:rPr>
                                  <m:sty m:val="p"/>
                                </m:rPr>
                                <a:rPr lang="en-US" altLang="zh-CN" i="0">
                                  <a:solidFill>
                                    <a:schemeClr val="tx1"/>
                                  </a:solidFill>
                                  <a:latin typeface="Cambria Math" panose="02040503050406030204" pitchFamily="18" charset="0"/>
                                </a:rPr>
                                <m:t>time</m:t>
                              </m:r>
                            </m:e>
                            <m:sub>
                              <m:r>
                                <a:rPr lang="en-US" altLang="zh-CN" b="1" i="0" smtClean="0">
                                  <a:solidFill>
                                    <a:schemeClr val="tx1"/>
                                  </a:solidFill>
                                  <a:latin typeface="Cambria Math" panose="02040503050406030204" pitchFamily="18" charset="0"/>
                                </a:rPr>
                                <m:t>𝐘</m:t>
                              </m:r>
                            </m:sub>
                          </m:sSub>
                        </m:num>
                        <m:den>
                          <m:sSub>
                            <m:sSubPr>
                              <m:ctrlPr>
                                <a:rPr lang="en-US" altLang="zh-CN" i="1">
                                  <a:solidFill>
                                    <a:schemeClr val="tx1"/>
                                  </a:solidFill>
                                  <a:latin typeface="Cambria Math" panose="02040503050406030204" pitchFamily="18" charset="0"/>
                                </a:rPr>
                              </m:ctrlPr>
                            </m:sSubPr>
                            <m:e>
                              <m:r>
                                <m:rPr>
                                  <m:sty m:val="p"/>
                                </m:rPr>
                                <a:rPr lang="en-US" altLang="zh-CN" i="0">
                                  <a:solidFill>
                                    <a:schemeClr val="tx1"/>
                                  </a:solidFill>
                                  <a:latin typeface="Cambria Math" panose="02040503050406030204" pitchFamily="18" charset="0"/>
                                </a:rPr>
                                <m:t>Execution</m:t>
                              </m:r>
                              <m:r>
                                <a:rPr lang="en-US" altLang="zh-CN" i="0">
                                  <a:solidFill>
                                    <a:schemeClr val="tx1"/>
                                  </a:solidFill>
                                  <a:latin typeface="Cambria Math" panose="02040503050406030204" pitchFamily="18" charset="0"/>
                                </a:rPr>
                                <m:t> </m:t>
                              </m:r>
                              <m:r>
                                <m:rPr>
                                  <m:sty m:val="p"/>
                                </m:rPr>
                                <a:rPr lang="en-US" altLang="zh-CN" i="0">
                                  <a:solidFill>
                                    <a:schemeClr val="tx1"/>
                                  </a:solidFill>
                                  <a:latin typeface="Cambria Math" panose="02040503050406030204" pitchFamily="18" charset="0"/>
                                </a:rPr>
                                <m:t>time</m:t>
                              </m:r>
                            </m:e>
                            <m:sub>
                              <m:r>
                                <a:rPr lang="en-US" altLang="zh-CN" b="1" i="0" smtClean="0">
                                  <a:solidFill>
                                    <a:schemeClr val="tx1"/>
                                  </a:solidFill>
                                  <a:latin typeface="Cambria Math" panose="02040503050406030204" pitchFamily="18" charset="0"/>
                                </a:rPr>
                                <m:t>𝐗</m:t>
                              </m:r>
                            </m:sub>
                          </m:sSub>
                        </m:den>
                      </m:f>
                      <m:r>
                        <a:rPr lang="en-US" altLang="zh-CN" b="1"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𝑛</m:t>
                      </m:r>
                      <m:r>
                        <a:rPr lang="en-US" altLang="zh-CN" b="1" i="1" smtClean="0">
                          <a:solidFill>
                            <a:schemeClr val="tx1"/>
                          </a:solidFill>
                          <a:latin typeface="Cambria Math" panose="02040503050406030204" pitchFamily="18" charset="0"/>
                        </a:rPr>
                        <m:t>=</m:t>
                      </m:r>
                      <m:f>
                        <m:fPr>
                          <m:ctrlPr>
                            <a:rPr lang="en-US" altLang="zh-CN" b="0" i="1">
                              <a:solidFill>
                                <a:schemeClr val="tx1"/>
                              </a:solidFill>
                              <a:latin typeface="Cambria Math" panose="02040503050406030204" pitchFamily="18" charset="0"/>
                            </a:rPr>
                          </m:ctrlPr>
                        </m:fPr>
                        <m:num>
                          <m:f>
                            <m:fPr>
                              <m:ctrlPr>
                                <a:rPr lang="en-US" altLang="zh-CN" b="0" i="1">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1</m:t>
                              </m:r>
                            </m:num>
                            <m:den>
                              <m:sSub>
                                <m:sSubPr>
                                  <m:ctrlPr>
                                    <a:rPr lang="en-US" altLang="zh-CN" b="0" i="1">
                                      <a:solidFill>
                                        <a:schemeClr val="tx1"/>
                                      </a:solidFill>
                                      <a:latin typeface="Cambria Math" panose="02040503050406030204" pitchFamily="18" charset="0"/>
                                    </a:rPr>
                                  </m:ctrlPr>
                                </m:sSubPr>
                                <m:e>
                                  <m:r>
                                    <m:rPr>
                                      <m:sty m:val="p"/>
                                    </m:rPr>
                                    <a:rPr lang="en-US" altLang="zh-CN" b="0" i="0" smtClean="0">
                                      <a:solidFill>
                                        <a:schemeClr val="tx1"/>
                                      </a:solidFill>
                                      <a:latin typeface="Cambria Math" panose="02040503050406030204" pitchFamily="18" charset="0"/>
                                    </a:rPr>
                                    <m:t>Performance</m:t>
                                  </m:r>
                                </m:e>
                                <m:sub>
                                  <m:r>
                                    <a:rPr lang="en-US" altLang="zh-CN" b="0" i="1" smtClean="0">
                                      <a:solidFill>
                                        <a:schemeClr val="tx1"/>
                                      </a:solidFill>
                                      <a:latin typeface="Cambria Math" panose="02040503050406030204" pitchFamily="18" charset="0"/>
                                    </a:rPr>
                                    <m:t>𝑌</m:t>
                                  </m:r>
                                </m:sub>
                              </m:sSub>
                            </m:den>
                          </m:f>
                        </m:num>
                        <m:den>
                          <m:f>
                            <m:fPr>
                              <m:ctrlPr>
                                <a:rPr lang="en-US" altLang="zh-CN" b="0" i="1">
                                  <a:solidFill>
                                    <a:schemeClr val="tx1"/>
                                  </a:solidFill>
                                  <a:latin typeface="Cambria Math" panose="02040503050406030204" pitchFamily="18" charset="0"/>
                                </a:rPr>
                              </m:ctrlPr>
                            </m:fPr>
                            <m:num>
                              <m:r>
                                <a:rPr lang="en-US" altLang="zh-CN" b="0" i="1">
                                  <a:solidFill>
                                    <a:schemeClr val="tx1"/>
                                  </a:solidFill>
                                  <a:latin typeface="Cambria Math" panose="02040503050406030204" pitchFamily="18" charset="0"/>
                                </a:rPr>
                                <m:t>1</m:t>
                              </m:r>
                            </m:num>
                            <m:den>
                              <m:sSub>
                                <m:sSubPr>
                                  <m:ctrlPr>
                                    <a:rPr lang="en-US" altLang="zh-CN" b="0" i="1">
                                      <a:solidFill>
                                        <a:schemeClr val="tx1"/>
                                      </a:solidFill>
                                      <a:latin typeface="Cambria Math" panose="02040503050406030204" pitchFamily="18" charset="0"/>
                                    </a:rPr>
                                  </m:ctrlPr>
                                </m:sSubPr>
                                <m:e>
                                  <m:r>
                                    <m:rPr>
                                      <m:sty m:val="p"/>
                                    </m:rPr>
                                    <a:rPr lang="en-US" altLang="zh-CN" b="0" i="0">
                                      <a:solidFill>
                                        <a:schemeClr val="tx1"/>
                                      </a:solidFill>
                                      <a:latin typeface="Cambria Math" panose="02040503050406030204" pitchFamily="18" charset="0"/>
                                    </a:rPr>
                                    <m:t>Performance</m:t>
                                  </m:r>
                                </m:e>
                                <m:sub>
                                  <m:r>
                                    <m:rPr>
                                      <m:sty m:val="p"/>
                                    </m:rPr>
                                    <a:rPr lang="en-US" altLang="zh-CN" b="0" i="0" smtClean="0">
                                      <a:solidFill>
                                        <a:schemeClr val="tx1"/>
                                      </a:solidFill>
                                      <a:latin typeface="Cambria Math" panose="02040503050406030204" pitchFamily="18" charset="0"/>
                                    </a:rPr>
                                    <m:t>X</m:t>
                                  </m:r>
                                </m:sub>
                              </m:sSub>
                            </m:den>
                          </m:f>
                        </m:den>
                      </m:f>
                      <m:r>
                        <a:rPr lang="en-US" altLang="zh-CN" b="0" i="1" smtClean="0">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b="0" i="1">
                                  <a:solidFill>
                                    <a:schemeClr val="tx1"/>
                                  </a:solidFill>
                                  <a:latin typeface="Cambria Math" panose="02040503050406030204" pitchFamily="18" charset="0"/>
                                </a:rPr>
                              </m:ctrlPr>
                            </m:sSubPr>
                            <m:e>
                              <m:r>
                                <m:rPr>
                                  <m:sty m:val="p"/>
                                </m:rPr>
                                <a:rPr lang="en-US" altLang="zh-CN" b="0">
                                  <a:solidFill>
                                    <a:schemeClr val="tx1"/>
                                  </a:solidFill>
                                  <a:latin typeface="Cambria Math" panose="02040503050406030204" pitchFamily="18" charset="0"/>
                                </a:rPr>
                                <m:t>Performance</m:t>
                              </m:r>
                            </m:e>
                            <m:sub>
                              <m:r>
                                <a:rPr lang="en-US" altLang="zh-CN" b="0" i="1">
                                  <a:solidFill>
                                    <a:schemeClr val="tx1"/>
                                  </a:solidFill>
                                  <a:latin typeface="Cambria Math" panose="02040503050406030204" pitchFamily="18" charset="0"/>
                                </a:rPr>
                                <m:t>𝑋</m:t>
                              </m:r>
                            </m:sub>
                          </m:sSub>
                        </m:num>
                        <m:den>
                          <m:sSub>
                            <m:sSubPr>
                              <m:ctrlPr>
                                <a:rPr lang="en-US" altLang="zh-CN" b="0" i="1">
                                  <a:solidFill>
                                    <a:schemeClr val="tx1"/>
                                  </a:solidFill>
                                  <a:latin typeface="Cambria Math" panose="02040503050406030204" pitchFamily="18" charset="0"/>
                                </a:rPr>
                              </m:ctrlPr>
                            </m:sSubPr>
                            <m:e>
                              <m:r>
                                <m:rPr>
                                  <m:sty m:val="p"/>
                                </m:rPr>
                                <a:rPr lang="en-US" altLang="zh-CN" b="0">
                                  <a:solidFill>
                                    <a:schemeClr val="tx1"/>
                                  </a:solidFill>
                                  <a:latin typeface="Cambria Math" panose="02040503050406030204" pitchFamily="18" charset="0"/>
                                </a:rPr>
                                <m:t>Performance</m:t>
                              </m:r>
                            </m:e>
                            <m:sub>
                              <m:r>
                                <m:rPr>
                                  <m:sty m:val="p"/>
                                </m:rPr>
                                <a:rPr lang="en-US" altLang="zh-CN" b="0" i="0" smtClean="0">
                                  <a:solidFill>
                                    <a:schemeClr val="tx1"/>
                                  </a:solidFill>
                                  <a:latin typeface="Cambria Math" panose="02040503050406030204" pitchFamily="18" charset="0"/>
                                </a:rPr>
                                <m:t>Y</m:t>
                              </m:r>
                            </m:sub>
                          </m:sSub>
                        </m:den>
                      </m:f>
                    </m:oMath>
                  </m:oMathPara>
                </a14:m>
                <a:endParaRPr lang="zh-CN" altLang="en-US" b="0" dirty="0">
                  <a:solidFill>
                    <a:schemeClr val="tx1"/>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884024" y="4936112"/>
                <a:ext cx="7371185" cy="136056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5944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907704" y="908720"/>
            <a:ext cx="5473799"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Measuring Performance </a:t>
            </a:r>
            <a:r>
              <a:rPr lang="zh-CN" altLang="en-US" sz="2800" dirty="0">
                <a:solidFill>
                  <a:srgbClr val="800000"/>
                </a:solidFill>
                <a:latin typeface="Times New Roman" panose="02020603050405020304" pitchFamily="18" charset="0"/>
                <a:ea typeface="宋体" panose="02010600030101010101" pitchFamily="2" charset="-122"/>
              </a:rPr>
              <a:t>测量性能</a:t>
            </a:r>
          </a:p>
        </p:txBody>
      </p:sp>
      <p:sp>
        <p:nvSpPr>
          <p:cNvPr id="8" name="Text Box 3"/>
          <p:cNvSpPr txBox="1">
            <a:spLocks noChangeArrowheads="1"/>
          </p:cNvSpPr>
          <p:nvPr/>
        </p:nvSpPr>
        <p:spPr bwMode="auto">
          <a:xfrm>
            <a:off x="225003" y="1556792"/>
            <a:ext cx="8374483" cy="474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lnSpc>
                <a:spcPct val="100000"/>
              </a:lnSpc>
              <a:spcBef>
                <a:spcPct val="20000"/>
              </a:spcBef>
              <a:buSzTx/>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Response time (</a:t>
            </a:r>
            <a:r>
              <a:rPr lang="zh-CN" altLang="en-US" dirty="0">
                <a:solidFill>
                  <a:srgbClr val="800000"/>
                </a:solidFill>
                <a:latin typeface="Times New Roman" panose="02020603050405020304" pitchFamily="18" charset="0"/>
                <a:ea typeface="宋体" panose="02010600030101010101" pitchFamily="2" charset="-122"/>
                <a:sym typeface="Symbol" panose="05050102010706020507" pitchFamily="18" charset="2"/>
              </a:rPr>
              <a:t>响应时间</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 or elapsed time or wall-clock time: </a:t>
            </a:r>
          </a:p>
          <a:p>
            <a:pPr marL="1028700" lvl="1"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The latency to complete a task, including </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disk accesses, memory accesses, input/output activities, operating system overhead.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计算机完成某一任务所花费的全部时间，包括磁盘访问、存储器访问、输入输出、操作系统开销等。</a:t>
            </a:r>
            <a:endPar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1028700" lvl="1"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With multiprogramming the CPU works on another program while waiting for I/O and may not necessarily minimize the elapsed time of one program.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在计算机内存中间同时存放几道相互独立的程序，相互穿插运行，因此一般不必要单单减少某个程序的执行时间。</a:t>
            </a:r>
          </a:p>
        </p:txBody>
      </p:sp>
    </p:spTree>
    <p:extLst>
      <p:ext uri="{BB962C8B-B14F-4D97-AF65-F5344CB8AC3E}">
        <p14:creationId xmlns:p14="http://schemas.microsoft.com/office/powerpoint/2010/main" val="18820007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a:xfrm>
            <a:off x="247650" y="198438"/>
            <a:ext cx="3052763" cy="662361"/>
          </a:xfrm>
        </p:spPr>
        <p:txBody>
          <a:bodyPr wrap="square" lIns="28800" rIns="28800"/>
          <a:lstStyle/>
          <a:p>
            <a:r>
              <a:rPr lang="zh-CN" altLang="en-US" sz="4400" dirty="0">
                <a:solidFill>
                  <a:srgbClr val="C00000"/>
                </a:solidFill>
                <a:latin typeface="华文隶书" panose="02010800040101010101" pitchFamily="2" charset="-122"/>
                <a:ea typeface="华文隶书" panose="02010800040101010101" pitchFamily="2" charset="-122"/>
              </a:rPr>
              <a:t>课程概况</a:t>
            </a:r>
            <a:r>
              <a:rPr lang="en-US" altLang="zh-CN" sz="4400" dirty="0">
                <a:solidFill>
                  <a:srgbClr val="660066"/>
                </a:solidFill>
                <a:latin typeface="华文隶书" panose="02010800040101010101" pitchFamily="2" charset="-122"/>
                <a:ea typeface="华文隶书" panose="02010800040101010101" pitchFamily="2" charset="-122"/>
              </a:rPr>
              <a:t> </a:t>
            </a:r>
            <a:endParaRPr lang="zh-CN" altLang="en-US" sz="4400" dirty="0">
              <a:solidFill>
                <a:srgbClr val="660066"/>
              </a:solidFill>
              <a:latin typeface="华文隶书" panose="02010800040101010101" pitchFamily="2" charset="-122"/>
              <a:ea typeface="华文隶书" panose="02010800040101010101" pitchFamily="2" charset="-122"/>
            </a:endParaRPr>
          </a:p>
        </p:txBody>
      </p:sp>
      <p:sp>
        <p:nvSpPr>
          <p:cNvPr id="100355" name="Rectangle 1027"/>
          <p:cNvSpPr>
            <a:spLocks noGrp="1" noChangeArrowheads="1"/>
          </p:cNvSpPr>
          <p:nvPr>
            <p:ph idx="1"/>
          </p:nvPr>
        </p:nvSpPr>
        <p:spPr>
          <a:xfrm>
            <a:off x="571447" y="1340768"/>
            <a:ext cx="5224689" cy="3233706"/>
          </a:xfrm>
        </p:spPr>
        <p:txBody>
          <a:bodyPr lIns="28800" rIns="28800"/>
          <a:lstStyle/>
          <a:p>
            <a:pPr marL="457200" indent="-457200" algn="just">
              <a:lnSpc>
                <a:spcPct val="100000"/>
              </a:lnSpc>
              <a:spcBef>
                <a:spcPct val="40000"/>
              </a:spcBef>
              <a:buFontTx/>
              <a:buNone/>
              <a:defRPr/>
            </a:pPr>
            <a:r>
              <a:rPr lang="zh-CN" altLang="en-US" sz="2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学习资料：</a:t>
            </a:r>
            <a:endParaRPr lang="en-US" altLang="zh-CN" sz="2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lnSpc>
                <a:spcPct val="100000"/>
              </a:lnSpc>
              <a:spcBef>
                <a:spcPct val="40000"/>
              </a:spcBef>
              <a:buFontTx/>
              <a:buNone/>
              <a:defRPr/>
            </a:pP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939800" lvl="1" indent="-457200" algn="just">
              <a:lnSpc>
                <a:spcPct val="100000"/>
              </a:lnSpc>
              <a:buFont typeface="Arial" panose="020B0604020202020204" pitchFamily="34" charset="0"/>
              <a:buChar char="•"/>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英文讲义</a:t>
            </a:r>
            <a:r>
              <a:rPr lang="zh-CN" altLang="en-US" sz="2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（重要）</a:t>
            </a: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939800" lvl="1" indent="-457200" algn="just">
              <a:lnSpc>
                <a:spcPct val="100000"/>
              </a:lnSpc>
              <a:buFont typeface="Arial" panose="020B0604020202020204" pitchFamily="34" charset="0"/>
              <a:buChar char="•"/>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上课</a:t>
            </a:r>
            <a:r>
              <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PPT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（重要，课后更新）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939800" lvl="1" indent="-457200" algn="just">
              <a:lnSpc>
                <a:spcPct val="100000"/>
              </a:lnSpc>
              <a:buFont typeface="Arial" panose="020B0604020202020204" pitchFamily="34" charset="0"/>
              <a:buChar char="•"/>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中文参考书（供参考）；</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939800" lvl="1" indent="-457200" algn="just">
              <a:lnSpc>
                <a:spcPct val="100000"/>
              </a:lnSpc>
              <a:buFont typeface="Arial" panose="020B0604020202020204" pitchFamily="34" charset="0"/>
              <a:buChar char="•"/>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其它参考书（供参考） 。</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pSp>
        <p:nvGrpSpPr>
          <p:cNvPr id="16388" name="组合 7"/>
          <p:cNvGrpSpPr>
            <a:grpSpLocks/>
          </p:cNvGrpSpPr>
          <p:nvPr/>
        </p:nvGrpSpPr>
        <p:grpSpPr bwMode="auto">
          <a:xfrm>
            <a:off x="0" y="919163"/>
            <a:ext cx="9144000" cy="134937"/>
            <a:chOff x="0" y="919105"/>
            <a:chExt cx="9144000" cy="134443"/>
          </a:xfrm>
        </p:grpSpPr>
        <p:cxnSp>
          <p:nvCxnSpPr>
            <p:cNvPr id="4"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线连接符 7">
              <a:extLst>
                <a:ext uri="{FF2B5EF4-FFF2-40B4-BE49-F238E27FC236}">
                  <a16:creationId xmlns:a16="http://schemas.microsoft.com/office/drawing/2014/main" id="{4757F2B2-E4C1-5D4F-9293-60D6B5E57496}"/>
                </a:ext>
              </a:extLst>
            </p:cNvPr>
            <p:cNvCxnSpPr/>
            <p:nvPr/>
          </p:nvCxnSpPr>
          <p:spPr>
            <a:xfrm>
              <a:off x="0" y="919105"/>
              <a:ext cx="913923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7" name="图片 6">
            <a:extLst>
              <a:ext uri="{FF2B5EF4-FFF2-40B4-BE49-F238E27FC236}">
                <a16:creationId xmlns:a16="http://schemas.microsoft.com/office/drawing/2014/main" id="{D6867B28-0491-514D-87A6-576143B215E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12160" y="4149080"/>
            <a:ext cx="2015141" cy="2442350"/>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EADF4DDA-D0CE-7C4E-9B9D-2731B2B42C5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032394" y="1340768"/>
            <a:ext cx="1994907" cy="2505552"/>
          </a:xfrm>
          <a:prstGeom prst="rect">
            <a:avLst/>
          </a:prstGeom>
          <a:ln>
            <a:noFill/>
          </a:ln>
          <a:effectLst>
            <a:outerShdw blurRad="292100" dist="139700" dir="2700000" algn="tl" rotWithShape="0">
              <a:srgbClr val="333333">
                <a:alpha val="65000"/>
              </a:srgbClr>
            </a:outerShdw>
          </a:effectLst>
        </p:spPr>
      </p:pic>
      <p:sp>
        <p:nvSpPr>
          <p:cNvPr id="2" name="矩形 1">
            <a:extLst>
              <a:ext uri="{FF2B5EF4-FFF2-40B4-BE49-F238E27FC236}">
                <a16:creationId xmlns:a16="http://schemas.microsoft.com/office/drawing/2014/main" id="{D47AF7A0-50A7-6C4C-8E7D-D54948C77D65}"/>
              </a:ext>
            </a:extLst>
          </p:cNvPr>
          <p:cNvSpPr/>
          <p:nvPr/>
        </p:nvSpPr>
        <p:spPr>
          <a:xfrm>
            <a:off x="3114829" y="4954756"/>
            <a:ext cx="2909579" cy="830997"/>
          </a:xfrm>
          <a:prstGeom prst="rect">
            <a:avLst/>
          </a:prstGeom>
        </p:spPr>
        <p:txBody>
          <a:bodyPr wrap="none">
            <a:spAutoFit/>
          </a:bodyPr>
          <a:lstStyle/>
          <a:p>
            <a:r>
              <a:rPr lang="en-US" altLang="zh-CN" dirty="0">
                <a:solidFill>
                  <a:srgbClr val="800000"/>
                </a:solidFill>
              </a:rPr>
              <a:t>John L. Hennessy</a:t>
            </a:r>
          </a:p>
          <a:p>
            <a:r>
              <a:rPr lang="en-US" altLang="zh-CN" dirty="0">
                <a:solidFill>
                  <a:srgbClr val="800000"/>
                </a:solidFill>
              </a:rPr>
              <a:t>David</a:t>
            </a:r>
            <a:r>
              <a:rPr lang="zh-CN" altLang="en-US" dirty="0">
                <a:solidFill>
                  <a:srgbClr val="800000"/>
                </a:solidFill>
              </a:rPr>
              <a:t> </a:t>
            </a:r>
            <a:r>
              <a:rPr lang="en-US" altLang="zh-CN" dirty="0">
                <a:solidFill>
                  <a:srgbClr val="800000"/>
                </a:solidFill>
              </a:rPr>
              <a:t>A.</a:t>
            </a:r>
            <a:r>
              <a:rPr lang="zh-CN" altLang="en-US" dirty="0">
                <a:solidFill>
                  <a:srgbClr val="800000"/>
                </a:solidFill>
              </a:rPr>
              <a:t> </a:t>
            </a:r>
            <a:r>
              <a:rPr lang="en-US" altLang="zh-CN" dirty="0">
                <a:solidFill>
                  <a:srgbClr val="800000"/>
                </a:solidFill>
              </a:rPr>
              <a:t>Patterson</a:t>
            </a:r>
          </a:p>
        </p:txBody>
      </p:sp>
    </p:spTree>
    <p:extLst>
      <p:ext uri="{BB962C8B-B14F-4D97-AF65-F5344CB8AC3E}">
        <p14:creationId xmlns:p14="http://schemas.microsoft.com/office/powerpoint/2010/main" val="171540838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907704" y="908720"/>
            <a:ext cx="5473799"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Measuring Performance </a:t>
            </a:r>
            <a:r>
              <a:rPr lang="zh-CN" altLang="en-US" sz="2800" dirty="0">
                <a:solidFill>
                  <a:srgbClr val="800000"/>
                </a:solidFill>
                <a:latin typeface="Times New Roman" panose="02020603050405020304" pitchFamily="18" charset="0"/>
                <a:ea typeface="宋体" panose="02010600030101010101" pitchFamily="2" charset="-122"/>
              </a:rPr>
              <a:t>测量性能</a:t>
            </a:r>
          </a:p>
        </p:txBody>
      </p:sp>
      <p:sp>
        <p:nvSpPr>
          <p:cNvPr id="8" name="Text Box 3"/>
          <p:cNvSpPr txBox="1">
            <a:spLocks noChangeArrowheads="1"/>
          </p:cNvSpPr>
          <p:nvPr/>
        </p:nvSpPr>
        <p:spPr bwMode="auto">
          <a:xfrm>
            <a:off x="225003" y="1556792"/>
            <a:ext cx="8374483" cy="5634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lnSpc>
                <a:spcPct val="100000"/>
              </a:lnSpc>
              <a:spcBef>
                <a:spcPct val="20000"/>
              </a:spcBef>
              <a:buSzTx/>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CPU time (CPU</a:t>
            </a:r>
            <a:r>
              <a:rPr lang="zh-CN" altLang="en-US" dirty="0">
                <a:solidFill>
                  <a:srgbClr val="800000"/>
                </a:solidFill>
                <a:latin typeface="Times New Roman" panose="02020603050405020304" pitchFamily="18" charset="0"/>
                <a:ea typeface="宋体" panose="02010600030101010101" pitchFamily="2" charset="-122"/>
                <a:sym typeface="Symbol" panose="05050102010706020507" pitchFamily="18" charset="2"/>
              </a:rPr>
              <a:t>时间</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a:t>
            </a:r>
            <a:r>
              <a:rPr lang="zh-CN" altLang="en-US" dirty="0">
                <a:solidFill>
                  <a:srgbClr val="800000"/>
                </a:solidFill>
                <a:latin typeface="Times New Roman" panose="02020603050405020304" pitchFamily="18" charset="0"/>
                <a:ea typeface="宋体" panose="02010600030101010101" pitchFamily="2" charset="-122"/>
                <a:sym typeface="Symbol" panose="05050102010706020507" pitchFamily="18" charset="2"/>
              </a:rPr>
              <a:t>：</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 </a:t>
            </a:r>
            <a:r>
              <a:rPr lang="en-US" altLang="zh-CN" dirty="0">
                <a:latin typeface="Times New Roman" panose="02020603050405020304" pitchFamily="18" charset="0"/>
                <a:ea typeface="宋体" panose="02010600030101010101" pitchFamily="2" charset="-122"/>
                <a:sym typeface="Symbol" panose="05050102010706020507" pitchFamily="18" charset="2"/>
              </a:rPr>
              <a:t>the time CPU is computing, not including the time waiting for I/O or running other programs. </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CPU</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执行所给定的程序所花费的时间，不包括含</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I/O</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等待时间以及运行其他程序的时间。</a:t>
            </a:r>
            <a:endPar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342900" indent="-342900" algn="just">
              <a:lnSpc>
                <a:spcPct val="100000"/>
              </a:lnSpc>
              <a:spcBef>
                <a:spcPct val="20000"/>
              </a:spcBef>
              <a:buSzTx/>
              <a:buFont typeface="Symbol" panose="05050102010706020507" pitchFamily="18" charset="2"/>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can be further divided into:</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  </a:t>
            </a:r>
          </a:p>
          <a:p>
            <a:pPr marL="1028700" lvl="1" indent="-342900" algn="just">
              <a:lnSpc>
                <a:spcPct val="100000"/>
              </a:lnSpc>
              <a:spcBef>
                <a:spcPct val="20000"/>
              </a:spcBef>
              <a:buSzTx/>
              <a:buFont typeface="Arial" panose="020B0604020202020204" pitchFamily="34" charset="0"/>
              <a:buChar char="•"/>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User CPU time:</a:t>
            </a:r>
            <a:r>
              <a:rPr lang="en-US" altLang="zh-CN" dirty="0">
                <a:latin typeface="Times New Roman" panose="02020603050405020304" pitchFamily="18" charset="0"/>
                <a:ea typeface="宋体" panose="02010600030101010101" pitchFamily="2" charset="-122"/>
                <a:sym typeface="Symbol" panose="05050102010706020507" pitchFamily="18" charset="2"/>
              </a:rPr>
              <a:t> the CPU time spent in the program, called user CPU time (</a:t>
            </a:r>
            <a:r>
              <a:rPr lang="zh-CN" altLang="en-US" dirty="0">
                <a:latin typeface="Times New Roman" panose="02020603050405020304" pitchFamily="18" charset="0"/>
                <a:ea typeface="宋体" panose="02010600030101010101" pitchFamily="2" charset="-122"/>
                <a:sym typeface="Symbol" panose="05050102010706020507" pitchFamily="18" charset="2"/>
              </a:rPr>
              <a:t>用户</a:t>
            </a:r>
            <a:r>
              <a:rPr lang="en-US" altLang="zh-CN" dirty="0">
                <a:latin typeface="Times New Roman" panose="02020603050405020304" pitchFamily="18" charset="0"/>
                <a:ea typeface="宋体" panose="02010600030101010101" pitchFamily="2" charset="-122"/>
                <a:sym typeface="Symbol" panose="05050102010706020507" pitchFamily="18" charset="2"/>
              </a:rPr>
              <a:t>CPU</a:t>
            </a:r>
            <a:r>
              <a:rPr lang="zh-CN" altLang="en-US" dirty="0">
                <a:latin typeface="Times New Roman" panose="02020603050405020304" pitchFamily="18" charset="0"/>
                <a:ea typeface="宋体" panose="02010600030101010101" pitchFamily="2" charset="-122"/>
                <a:sym typeface="Symbol" panose="05050102010706020507" pitchFamily="18" charset="2"/>
              </a:rPr>
              <a:t>时间</a:t>
            </a:r>
            <a:r>
              <a:rPr lang="en-US" altLang="zh-CN" dirty="0">
                <a:latin typeface="Times New Roman" panose="02020603050405020304" pitchFamily="18" charset="0"/>
                <a:ea typeface="宋体" panose="02010600030101010101" pitchFamily="2" charset="-122"/>
                <a:sym typeface="Symbol" panose="05050102010706020507" pitchFamily="18" charset="2"/>
              </a:rPr>
              <a:t>) (program).</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用户程序所耗费的</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CPU</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时间。</a:t>
            </a:r>
            <a:endPar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1028700" lvl="1" indent="-342900" algn="just">
              <a:lnSpc>
                <a:spcPct val="100000"/>
              </a:lnSpc>
              <a:spcBef>
                <a:spcPct val="20000"/>
              </a:spcBef>
              <a:buSzTx/>
              <a:buFont typeface="Arial" panose="020B0604020202020204" pitchFamily="34" charset="0"/>
              <a:buChar char="•"/>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System CPU time: </a:t>
            </a:r>
            <a:r>
              <a:rPr lang="en-US" altLang="zh-CN" dirty="0">
                <a:latin typeface="Times New Roman" panose="02020603050405020304" pitchFamily="18" charset="0"/>
                <a:ea typeface="宋体" panose="02010600030101010101" pitchFamily="2" charset="-122"/>
                <a:sym typeface="Symbol" panose="05050102010706020507" pitchFamily="18" charset="2"/>
              </a:rPr>
              <a:t>the CPU time spent in the operating system performing tasks requested by the program, called system CPU time (</a:t>
            </a:r>
            <a:r>
              <a:rPr lang="zh-CN" altLang="en-US" dirty="0">
                <a:latin typeface="Times New Roman" panose="02020603050405020304" pitchFamily="18" charset="0"/>
                <a:ea typeface="宋体" panose="02010600030101010101" pitchFamily="2" charset="-122"/>
                <a:sym typeface="Symbol" panose="05050102010706020507" pitchFamily="18" charset="2"/>
              </a:rPr>
              <a:t>系统</a:t>
            </a:r>
            <a:r>
              <a:rPr lang="en-US" altLang="zh-CN" dirty="0">
                <a:latin typeface="Times New Roman" panose="02020603050405020304" pitchFamily="18" charset="0"/>
                <a:ea typeface="宋体" panose="02010600030101010101" pitchFamily="2" charset="-122"/>
                <a:sym typeface="Symbol" panose="05050102010706020507" pitchFamily="18" charset="2"/>
              </a:rPr>
              <a:t>CPU</a:t>
            </a:r>
            <a:r>
              <a:rPr lang="zh-CN" altLang="en-US" dirty="0">
                <a:latin typeface="Times New Roman" panose="02020603050405020304" pitchFamily="18" charset="0"/>
                <a:ea typeface="宋体" panose="02010600030101010101" pitchFamily="2" charset="-122"/>
                <a:sym typeface="Symbol" panose="05050102010706020507" pitchFamily="18" charset="2"/>
              </a:rPr>
              <a:t>时间</a:t>
            </a:r>
            <a:r>
              <a:rPr lang="en-US" altLang="zh-CN" dirty="0">
                <a:latin typeface="Times New Roman" panose="02020603050405020304" pitchFamily="18" charset="0"/>
                <a:ea typeface="宋体" panose="02010600030101010101" pitchFamily="2" charset="-122"/>
                <a:sym typeface="Symbol" panose="05050102010706020507" pitchFamily="18" charset="2"/>
              </a:rPr>
              <a:t>) (OS).</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用户程序运行期间操作系统耗费的时间。</a:t>
            </a:r>
            <a:endPar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1028700" lvl="1" indent="-342900" algn="just">
              <a:lnSpc>
                <a:spcPct val="100000"/>
              </a:lnSpc>
              <a:spcBef>
                <a:spcPct val="20000"/>
              </a:spcBef>
              <a:buSzTx/>
              <a:buFont typeface="Arial" panose="020B0604020202020204" pitchFamily="34" charset="0"/>
              <a:buChar char="•"/>
            </a:pPr>
            <a:r>
              <a:rPr lang="zh-CN" altLang="en-US" dirty="0">
                <a:latin typeface="Times New Roman" panose="02020603050405020304" pitchFamily="18" charset="0"/>
                <a:ea typeface="宋体" panose="02010600030101010101" pitchFamily="2" charset="-122"/>
                <a:sym typeface="Symbol" panose="05050102010706020507" pitchFamily="18" charset="2"/>
              </a:rPr>
              <a:t>示例： </a:t>
            </a:r>
            <a:r>
              <a:rPr lang="en-US" altLang="zh-CN" dirty="0">
                <a:latin typeface="Times New Roman" panose="02020603050405020304" pitchFamily="18" charset="0"/>
                <a:ea typeface="宋体" panose="02010600030101010101" pitchFamily="2" charset="-122"/>
                <a:sym typeface="Symbol" panose="05050102010706020507" pitchFamily="18" charset="2"/>
              </a:rPr>
              <a:t>90.7u 12.9s 2:39 65%</a:t>
            </a:r>
          </a:p>
          <a:p>
            <a:pPr lvl="1" indent="0" algn="just">
              <a:lnSpc>
                <a:spcPct val="100000"/>
              </a:lnSpc>
              <a:spcBef>
                <a:spcPct val="20000"/>
              </a:spcBef>
              <a:buSzTx/>
              <a:buNone/>
            </a:pPr>
            <a:endParaRPr lang="zh-CN" altLang="en-US" dirty="0">
              <a:solidFill>
                <a:srgbClr val="800000"/>
              </a:solidFill>
              <a:latin typeface="Times New Roman" panose="02020603050405020304" pitchFamily="18" charset="0"/>
              <a:ea typeface="宋体" panose="02010600030101010101" pitchFamily="2" charset="-122"/>
              <a:sym typeface="Symbol" panose="05050102010706020507" pitchFamily="18" charset="2"/>
            </a:endParaRPr>
          </a:p>
        </p:txBody>
      </p:sp>
    </p:spTree>
    <p:extLst>
      <p:ext uri="{BB962C8B-B14F-4D97-AF65-F5344CB8AC3E}">
        <p14:creationId xmlns:p14="http://schemas.microsoft.com/office/powerpoint/2010/main" val="19080062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907704" y="908720"/>
            <a:ext cx="5473799"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Measuring Performance </a:t>
            </a:r>
            <a:r>
              <a:rPr lang="zh-CN" altLang="en-US" sz="2800" dirty="0">
                <a:solidFill>
                  <a:srgbClr val="800000"/>
                </a:solidFill>
                <a:latin typeface="Times New Roman" panose="02020603050405020304" pitchFamily="18" charset="0"/>
                <a:ea typeface="宋体" panose="02010600030101010101" pitchFamily="2" charset="-122"/>
              </a:rPr>
              <a:t>测量性能</a:t>
            </a:r>
          </a:p>
        </p:txBody>
      </p:sp>
      <p:sp>
        <p:nvSpPr>
          <p:cNvPr id="8" name="Text Box 3"/>
          <p:cNvSpPr txBox="1">
            <a:spLocks noChangeArrowheads="1"/>
          </p:cNvSpPr>
          <p:nvPr/>
        </p:nvSpPr>
        <p:spPr bwMode="auto">
          <a:xfrm>
            <a:off x="225003" y="1556792"/>
            <a:ext cx="8374483" cy="2901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lnSpc>
                <a:spcPct val="100000"/>
              </a:lnSpc>
              <a:spcBef>
                <a:spcPct val="20000"/>
              </a:spcBef>
              <a:buSzTx/>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CPU time (CPU</a:t>
            </a:r>
            <a:r>
              <a:rPr lang="zh-CN" altLang="en-US" dirty="0">
                <a:solidFill>
                  <a:srgbClr val="800000"/>
                </a:solidFill>
                <a:latin typeface="Times New Roman" panose="02020603050405020304" pitchFamily="18" charset="0"/>
                <a:ea typeface="宋体" panose="02010600030101010101" pitchFamily="2" charset="-122"/>
                <a:sym typeface="Symbol" panose="05050102010706020507" pitchFamily="18" charset="2"/>
              </a:rPr>
              <a:t>时间</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a:t>
            </a:r>
            <a:r>
              <a:rPr lang="zh-CN" altLang="en-US" dirty="0">
                <a:solidFill>
                  <a:srgbClr val="800000"/>
                </a:solidFill>
                <a:latin typeface="Times New Roman" panose="02020603050405020304" pitchFamily="18" charset="0"/>
                <a:ea typeface="宋体" panose="02010600030101010101" pitchFamily="2" charset="-122"/>
                <a:sym typeface="Symbol" panose="05050102010706020507" pitchFamily="18" charset="2"/>
              </a:rPr>
              <a:t>：</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 </a:t>
            </a:r>
            <a:r>
              <a:rPr lang="en-US" altLang="zh-CN" dirty="0">
                <a:latin typeface="Times New Roman" panose="02020603050405020304" pitchFamily="18" charset="0"/>
                <a:ea typeface="宋体" panose="02010600030101010101" pitchFamily="2" charset="-122"/>
                <a:sym typeface="Symbol" panose="05050102010706020507" pitchFamily="18" charset="2"/>
              </a:rPr>
              <a:t>the time CPU is computing, not including the time waiting for I/O or running other programs. </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CPU</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执行所给定的程序所花费的时间，不包括含</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I/O</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等待时间以及运行其他程序的时间。</a:t>
            </a:r>
            <a:endPar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342900" indent="-342900" algn="just">
              <a:lnSpc>
                <a:spcPct val="100000"/>
              </a:lnSpc>
              <a:spcBef>
                <a:spcPct val="20000"/>
              </a:spcBef>
              <a:buSzTx/>
              <a:buFont typeface="Symbol" panose="05050102010706020507" pitchFamily="18" charset="2"/>
              <a:buChar char="¨"/>
            </a:pPr>
            <a:endPar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342900" indent="-342900" algn="just">
              <a:lnSpc>
                <a:spcPct val="100000"/>
              </a:lnSpc>
              <a:spcBef>
                <a:spcPct val="20000"/>
              </a:spcBef>
              <a:buSzTx/>
              <a:buFont typeface="Symbol" panose="05050102010706020507" pitchFamily="18" charset="2"/>
              <a:buChar char="¨"/>
            </a:pPr>
            <a:r>
              <a:rPr lang="zh-CN" altLang="en-US" dirty="0">
                <a:latin typeface="Times New Roman" panose="02020603050405020304" pitchFamily="18" charset="0"/>
                <a:ea typeface="宋体" panose="02010600030101010101" pitchFamily="2" charset="-122"/>
                <a:sym typeface="Symbol" panose="05050102010706020507" pitchFamily="18" charset="2"/>
              </a:rPr>
              <a:t>示例： </a:t>
            </a:r>
            <a:r>
              <a:rPr lang="en-US" altLang="zh-CN" dirty="0">
                <a:latin typeface="Times New Roman" panose="02020603050405020304" pitchFamily="18" charset="0"/>
                <a:ea typeface="宋体" panose="02010600030101010101" pitchFamily="2" charset="-122"/>
                <a:sym typeface="Symbol" panose="05050102010706020507" pitchFamily="18" charset="2"/>
              </a:rPr>
              <a:t>90.7u 12.9s 2:39 65%</a:t>
            </a:r>
          </a:p>
          <a:p>
            <a:pPr lvl="1" indent="0" algn="just">
              <a:lnSpc>
                <a:spcPct val="100000"/>
              </a:lnSpc>
              <a:spcBef>
                <a:spcPct val="20000"/>
              </a:spcBef>
              <a:buSzTx/>
              <a:buNone/>
            </a:pPr>
            <a:endParaRPr lang="zh-CN" altLang="en-US" dirty="0">
              <a:solidFill>
                <a:srgbClr val="800000"/>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9" name="Line 60">
            <a:extLst>
              <a:ext uri="{FF2B5EF4-FFF2-40B4-BE49-F238E27FC236}">
                <a16:creationId xmlns:a16="http://schemas.microsoft.com/office/drawing/2014/main" id="{2BD54F43-4FC6-5140-B532-7E5B02D36EA7}"/>
              </a:ext>
            </a:extLst>
          </p:cNvPr>
          <p:cNvSpPr>
            <a:spLocks noChangeShapeType="1"/>
          </p:cNvSpPr>
          <p:nvPr/>
        </p:nvSpPr>
        <p:spPr bwMode="auto">
          <a:xfrm>
            <a:off x="2400300" y="4562475"/>
            <a:ext cx="1219200" cy="0"/>
          </a:xfrm>
          <a:prstGeom prst="line">
            <a:avLst/>
          </a:prstGeom>
          <a:noFill/>
          <a:ln w="38100" cap="sq">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 name="Group 79">
            <a:extLst>
              <a:ext uri="{FF2B5EF4-FFF2-40B4-BE49-F238E27FC236}">
                <a16:creationId xmlns:a16="http://schemas.microsoft.com/office/drawing/2014/main" id="{516F59E7-2C23-5B43-8FF8-89E270143F4E}"/>
              </a:ext>
            </a:extLst>
          </p:cNvPr>
          <p:cNvGrpSpPr>
            <a:grpSpLocks/>
          </p:cNvGrpSpPr>
          <p:nvPr/>
        </p:nvGrpSpPr>
        <p:grpSpPr bwMode="auto">
          <a:xfrm>
            <a:off x="3619500" y="4562475"/>
            <a:ext cx="533400" cy="795338"/>
            <a:chOff x="2280" y="3106"/>
            <a:chExt cx="336" cy="501"/>
          </a:xfrm>
        </p:grpSpPr>
        <p:sp>
          <p:nvSpPr>
            <p:cNvPr id="11" name="Line 62">
              <a:extLst>
                <a:ext uri="{FF2B5EF4-FFF2-40B4-BE49-F238E27FC236}">
                  <a16:creationId xmlns:a16="http://schemas.microsoft.com/office/drawing/2014/main" id="{05D29B31-F647-2C45-9097-FA42D9773E7C}"/>
                </a:ext>
              </a:extLst>
            </p:cNvPr>
            <p:cNvSpPr>
              <a:spLocks noChangeShapeType="1"/>
            </p:cNvSpPr>
            <p:nvPr/>
          </p:nvSpPr>
          <p:spPr bwMode="auto">
            <a:xfrm>
              <a:off x="2280" y="3106"/>
              <a:ext cx="0" cy="501"/>
            </a:xfrm>
            <a:prstGeom prst="line">
              <a:avLst/>
            </a:prstGeom>
            <a:noFill/>
            <a:ln w="38100" cap="sq">
              <a:solidFill>
                <a:srgbClr val="0000CC"/>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63">
              <a:extLst>
                <a:ext uri="{FF2B5EF4-FFF2-40B4-BE49-F238E27FC236}">
                  <a16:creationId xmlns:a16="http://schemas.microsoft.com/office/drawing/2014/main" id="{C3564D26-77D9-E243-93F9-96A644A7BAC0}"/>
                </a:ext>
              </a:extLst>
            </p:cNvPr>
            <p:cNvSpPr>
              <a:spLocks noChangeShapeType="1"/>
            </p:cNvSpPr>
            <p:nvPr/>
          </p:nvSpPr>
          <p:spPr bwMode="auto">
            <a:xfrm>
              <a:off x="2280" y="3607"/>
              <a:ext cx="336" cy="0"/>
            </a:xfrm>
            <a:prstGeom prst="line">
              <a:avLst/>
            </a:prstGeom>
            <a:noFill/>
            <a:ln w="38100" cap="sq">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65">
              <a:extLst>
                <a:ext uri="{FF2B5EF4-FFF2-40B4-BE49-F238E27FC236}">
                  <a16:creationId xmlns:a16="http://schemas.microsoft.com/office/drawing/2014/main" id="{1637BEEF-C032-5149-A4C1-AC3D5FFEB78D}"/>
                </a:ext>
              </a:extLst>
            </p:cNvPr>
            <p:cNvSpPr>
              <a:spLocks noChangeShapeType="1"/>
            </p:cNvSpPr>
            <p:nvPr/>
          </p:nvSpPr>
          <p:spPr bwMode="auto">
            <a:xfrm flipV="1">
              <a:off x="2616" y="3106"/>
              <a:ext cx="0" cy="501"/>
            </a:xfrm>
            <a:prstGeom prst="line">
              <a:avLst/>
            </a:prstGeom>
            <a:noFill/>
            <a:ln w="38100" cap="sq">
              <a:solidFill>
                <a:srgbClr val="0000CC"/>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8" name="Line 66">
            <a:extLst>
              <a:ext uri="{FF2B5EF4-FFF2-40B4-BE49-F238E27FC236}">
                <a16:creationId xmlns:a16="http://schemas.microsoft.com/office/drawing/2014/main" id="{D7C92A92-8213-D04B-ACB6-B83AE4A7A0AF}"/>
              </a:ext>
            </a:extLst>
          </p:cNvPr>
          <p:cNvSpPr>
            <a:spLocks noChangeShapeType="1"/>
          </p:cNvSpPr>
          <p:nvPr/>
        </p:nvSpPr>
        <p:spPr bwMode="auto">
          <a:xfrm>
            <a:off x="4152900" y="4562475"/>
            <a:ext cx="609600" cy="0"/>
          </a:xfrm>
          <a:prstGeom prst="line">
            <a:avLst/>
          </a:prstGeom>
          <a:noFill/>
          <a:ln w="38100" cap="sq">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9" name="Group 80">
            <a:extLst>
              <a:ext uri="{FF2B5EF4-FFF2-40B4-BE49-F238E27FC236}">
                <a16:creationId xmlns:a16="http://schemas.microsoft.com/office/drawing/2014/main" id="{5F58B509-F6AA-D049-AFCF-F37BFF3A110E}"/>
              </a:ext>
            </a:extLst>
          </p:cNvPr>
          <p:cNvGrpSpPr>
            <a:grpSpLocks/>
          </p:cNvGrpSpPr>
          <p:nvPr/>
        </p:nvGrpSpPr>
        <p:grpSpPr bwMode="auto">
          <a:xfrm>
            <a:off x="4762500" y="4562475"/>
            <a:ext cx="1600200" cy="795338"/>
            <a:chOff x="3000" y="3106"/>
            <a:chExt cx="1008" cy="501"/>
          </a:xfrm>
        </p:grpSpPr>
        <p:sp>
          <p:nvSpPr>
            <p:cNvPr id="20" name="Line 67">
              <a:extLst>
                <a:ext uri="{FF2B5EF4-FFF2-40B4-BE49-F238E27FC236}">
                  <a16:creationId xmlns:a16="http://schemas.microsoft.com/office/drawing/2014/main" id="{038EB1BB-6D80-1240-B818-73DF6EA90949}"/>
                </a:ext>
              </a:extLst>
            </p:cNvPr>
            <p:cNvSpPr>
              <a:spLocks noChangeShapeType="1"/>
            </p:cNvSpPr>
            <p:nvPr/>
          </p:nvSpPr>
          <p:spPr bwMode="auto">
            <a:xfrm>
              <a:off x="3000" y="3106"/>
              <a:ext cx="0" cy="501"/>
            </a:xfrm>
            <a:prstGeom prst="line">
              <a:avLst/>
            </a:prstGeom>
            <a:noFill/>
            <a:ln w="38100" cap="sq">
              <a:solidFill>
                <a:srgbClr val="0000CC"/>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68">
              <a:extLst>
                <a:ext uri="{FF2B5EF4-FFF2-40B4-BE49-F238E27FC236}">
                  <a16:creationId xmlns:a16="http://schemas.microsoft.com/office/drawing/2014/main" id="{11CF01A9-C7BC-DA49-8306-DFB297E1743F}"/>
                </a:ext>
              </a:extLst>
            </p:cNvPr>
            <p:cNvSpPr>
              <a:spLocks noChangeShapeType="1"/>
            </p:cNvSpPr>
            <p:nvPr/>
          </p:nvSpPr>
          <p:spPr bwMode="auto">
            <a:xfrm>
              <a:off x="3000" y="3607"/>
              <a:ext cx="1008" cy="0"/>
            </a:xfrm>
            <a:prstGeom prst="line">
              <a:avLst/>
            </a:prstGeom>
            <a:noFill/>
            <a:ln w="38100" cap="sq">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69">
              <a:extLst>
                <a:ext uri="{FF2B5EF4-FFF2-40B4-BE49-F238E27FC236}">
                  <a16:creationId xmlns:a16="http://schemas.microsoft.com/office/drawing/2014/main" id="{145C307A-508D-DE40-AFE6-763B04219B79}"/>
                </a:ext>
              </a:extLst>
            </p:cNvPr>
            <p:cNvSpPr>
              <a:spLocks noChangeShapeType="1"/>
            </p:cNvSpPr>
            <p:nvPr/>
          </p:nvSpPr>
          <p:spPr bwMode="auto">
            <a:xfrm flipV="1">
              <a:off x="4008" y="3106"/>
              <a:ext cx="0" cy="501"/>
            </a:xfrm>
            <a:prstGeom prst="line">
              <a:avLst/>
            </a:prstGeom>
            <a:noFill/>
            <a:ln w="38100" cap="sq">
              <a:solidFill>
                <a:srgbClr val="0000CC"/>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 name="Line 70">
            <a:extLst>
              <a:ext uri="{FF2B5EF4-FFF2-40B4-BE49-F238E27FC236}">
                <a16:creationId xmlns:a16="http://schemas.microsoft.com/office/drawing/2014/main" id="{7A7BB953-4A3E-5442-B313-AB398CD18AF4}"/>
              </a:ext>
            </a:extLst>
          </p:cNvPr>
          <p:cNvSpPr>
            <a:spLocks noChangeShapeType="1"/>
          </p:cNvSpPr>
          <p:nvPr/>
        </p:nvSpPr>
        <p:spPr bwMode="auto">
          <a:xfrm>
            <a:off x="6362700" y="4562475"/>
            <a:ext cx="1447800" cy="0"/>
          </a:xfrm>
          <a:prstGeom prst="line">
            <a:avLst/>
          </a:prstGeom>
          <a:noFill/>
          <a:ln w="38100" cap="sq">
            <a:solidFill>
              <a:srgbClr val="00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4" name="Group 81">
            <a:extLst>
              <a:ext uri="{FF2B5EF4-FFF2-40B4-BE49-F238E27FC236}">
                <a16:creationId xmlns:a16="http://schemas.microsoft.com/office/drawing/2014/main" id="{11F9576B-F8E1-C546-8EA3-2B72E14DFD37}"/>
              </a:ext>
            </a:extLst>
          </p:cNvPr>
          <p:cNvGrpSpPr>
            <a:grpSpLocks/>
          </p:cNvGrpSpPr>
          <p:nvPr/>
        </p:nvGrpSpPr>
        <p:grpSpPr bwMode="auto">
          <a:xfrm>
            <a:off x="7810500" y="4562475"/>
            <a:ext cx="533400" cy="795338"/>
            <a:chOff x="4920" y="3106"/>
            <a:chExt cx="336" cy="501"/>
          </a:xfrm>
        </p:grpSpPr>
        <p:sp>
          <p:nvSpPr>
            <p:cNvPr id="25" name="Line 71">
              <a:extLst>
                <a:ext uri="{FF2B5EF4-FFF2-40B4-BE49-F238E27FC236}">
                  <a16:creationId xmlns:a16="http://schemas.microsoft.com/office/drawing/2014/main" id="{9444460C-EAFC-4641-BFAA-67BABA81F594}"/>
                </a:ext>
              </a:extLst>
            </p:cNvPr>
            <p:cNvSpPr>
              <a:spLocks noChangeShapeType="1"/>
            </p:cNvSpPr>
            <p:nvPr/>
          </p:nvSpPr>
          <p:spPr bwMode="auto">
            <a:xfrm>
              <a:off x="4920" y="3106"/>
              <a:ext cx="0" cy="501"/>
            </a:xfrm>
            <a:prstGeom prst="line">
              <a:avLst/>
            </a:prstGeom>
            <a:noFill/>
            <a:ln w="38100" cap="sq">
              <a:solidFill>
                <a:srgbClr val="0000CC"/>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72">
              <a:extLst>
                <a:ext uri="{FF2B5EF4-FFF2-40B4-BE49-F238E27FC236}">
                  <a16:creationId xmlns:a16="http://schemas.microsoft.com/office/drawing/2014/main" id="{362F2BE0-F5B1-F24E-94B4-3FAF0B9A7026}"/>
                </a:ext>
              </a:extLst>
            </p:cNvPr>
            <p:cNvSpPr>
              <a:spLocks noChangeShapeType="1"/>
            </p:cNvSpPr>
            <p:nvPr/>
          </p:nvSpPr>
          <p:spPr bwMode="auto">
            <a:xfrm>
              <a:off x="4920" y="3607"/>
              <a:ext cx="336" cy="0"/>
            </a:xfrm>
            <a:prstGeom prst="line">
              <a:avLst/>
            </a:prstGeom>
            <a:noFill/>
            <a:ln w="38100" cap="sq">
              <a:solidFill>
                <a:srgbClr val="FF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7" name="Group 78">
            <a:extLst>
              <a:ext uri="{FF2B5EF4-FFF2-40B4-BE49-F238E27FC236}">
                <a16:creationId xmlns:a16="http://schemas.microsoft.com/office/drawing/2014/main" id="{C53352BA-7D9C-764C-85CF-B0A4CC41AD7B}"/>
              </a:ext>
            </a:extLst>
          </p:cNvPr>
          <p:cNvGrpSpPr>
            <a:grpSpLocks/>
          </p:cNvGrpSpPr>
          <p:nvPr/>
        </p:nvGrpSpPr>
        <p:grpSpPr bwMode="auto">
          <a:xfrm>
            <a:off x="800100" y="4221163"/>
            <a:ext cx="1447800" cy="1366837"/>
            <a:chOff x="504" y="2891"/>
            <a:chExt cx="912" cy="861"/>
          </a:xfrm>
        </p:grpSpPr>
        <p:sp>
          <p:nvSpPr>
            <p:cNvPr id="28" name="Line 61">
              <a:extLst>
                <a:ext uri="{FF2B5EF4-FFF2-40B4-BE49-F238E27FC236}">
                  <a16:creationId xmlns:a16="http://schemas.microsoft.com/office/drawing/2014/main" id="{524D951E-894D-A241-88BD-95161CF224E7}"/>
                </a:ext>
              </a:extLst>
            </p:cNvPr>
            <p:cNvSpPr>
              <a:spLocks noChangeShapeType="1"/>
            </p:cNvSpPr>
            <p:nvPr/>
          </p:nvSpPr>
          <p:spPr bwMode="auto">
            <a:xfrm rot="5400000" flipV="1">
              <a:off x="1128" y="3319"/>
              <a:ext cx="0" cy="576"/>
            </a:xfrm>
            <a:prstGeom prst="line">
              <a:avLst/>
            </a:prstGeom>
            <a:noFill/>
            <a:ln w="38100" cap="sq">
              <a:solidFill>
                <a:srgbClr val="FF00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64">
              <a:extLst>
                <a:ext uri="{FF2B5EF4-FFF2-40B4-BE49-F238E27FC236}">
                  <a16:creationId xmlns:a16="http://schemas.microsoft.com/office/drawing/2014/main" id="{51B2D99D-200D-744D-ACC5-C8451FD900CC}"/>
                </a:ext>
              </a:extLst>
            </p:cNvPr>
            <p:cNvSpPr>
              <a:spLocks noChangeShapeType="1"/>
            </p:cNvSpPr>
            <p:nvPr/>
          </p:nvSpPr>
          <p:spPr bwMode="auto">
            <a:xfrm rot="5400000" flipV="1">
              <a:off x="1128" y="2818"/>
              <a:ext cx="0" cy="576"/>
            </a:xfrm>
            <a:prstGeom prst="line">
              <a:avLst/>
            </a:prstGeom>
            <a:noFill/>
            <a:ln w="38100" cap="sq">
              <a:solidFill>
                <a:srgbClr val="0000CC"/>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Text Box 73">
              <a:extLst>
                <a:ext uri="{FF2B5EF4-FFF2-40B4-BE49-F238E27FC236}">
                  <a16:creationId xmlns:a16="http://schemas.microsoft.com/office/drawing/2014/main" id="{9D01A1D8-80CD-0B47-8C0A-9B1595574B67}"/>
                </a:ext>
              </a:extLst>
            </p:cNvPr>
            <p:cNvSpPr txBox="1">
              <a:spLocks noChangeArrowheads="1"/>
            </p:cNvSpPr>
            <p:nvPr/>
          </p:nvSpPr>
          <p:spPr bwMode="auto">
            <a:xfrm>
              <a:off x="504" y="2891"/>
              <a:ext cx="336" cy="288"/>
            </a:xfrm>
            <a:prstGeom prst="rect">
              <a:avLst/>
            </a:prstGeom>
            <a:noFill/>
            <a:ln w="12700" cap="sq">
              <a:noFill/>
              <a:miter lim="800000"/>
              <a:headEnd type="none" w="sm" len="sm"/>
              <a:tailEnd type="none" w="sm" len="sm"/>
            </a:ln>
            <a:effectLst/>
          </p:spPr>
          <p:txBody>
            <a:bodyPr>
              <a:spAutoFit/>
            </a:bodyPr>
            <a:lstStyle/>
            <a:p>
              <a:pPr eaLnBrk="1" hangingPunct="1">
                <a:spcBef>
                  <a:spcPct val="50000"/>
                </a:spcBef>
                <a:defRPr/>
              </a:pPr>
              <a:r>
                <a:rPr kumimoji="1" lang="en-US" altLang="zh-CN" sz="2400" b="1">
                  <a:solidFill>
                    <a:srgbClr val="000066"/>
                  </a:solidFill>
                  <a:effectLst>
                    <a:outerShdw blurRad="38100" dist="38100" dir="2700000" algn="tl">
                      <a:srgbClr val="C0C0C0"/>
                    </a:outerShdw>
                  </a:effectLst>
                  <a:latin typeface="Times New Roman" pitchFamily="18" charset="0"/>
                </a:rPr>
                <a:t>P1</a:t>
              </a:r>
            </a:p>
          </p:txBody>
        </p:sp>
        <p:sp>
          <p:nvSpPr>
            <p:cNvPr id="31" name="Text Box 74">
              <a:extLst>
                <a:ext uri="{FF2B5EF4-FFF2-40B4-BE49-F238E27FC236}">
                  <a16:creationId xmlns:a16="http://schemas.microsoft.com/office/drawing/2014/main" id="{8D37F632-D2D3-9645-973D-2A4DF3846A6F}"/>
                </a:ext>
              </a:extLst>
            </p:cNvPr>
            <p:cNvSpPr txBox="1">
              <a:spLocks noChangeArrowheads="1"/>
            </p:cNvSpPr>
            <p:nvPr/>
          </p:nvSpPr>
          <p:spPr bwMode="auto">
            <a:xfrm>
              <a:off x="504" y="3464"/>
              <a:ext cx="336" cy="288"/>
            </a:xfrm>
            <a:prstGeom prst="rect">
              <a:avLst/>
            </a:prstGeom>
            <a:noFill/>
            <a:ln w="12700" cap="sq">
              <a:noFill/>
              <a:miter lim="800000"/>
              <a:headEnd type="none" w="sm" len="sm"/>
              <a:tailEnd type="none" w="sm" len="sm"/>
            </a:ln>
            <a:effectLst/>
          </p:spPr>
          <p:txBody>
            <a:bodyPr>
              <a:spAutoFit/>
            </a:bodyPr>
            <a:lstStyle/>
            <a:p>
              <a:pPr eaLnBrk="1" hangingPunct="1">
                <a:spcBef>
                  <a:spcPct val="50000"/>
                </a:spcBef>
                <a:defRPr/>
              </a:pPr>
              <a:r>
                <a:rPr kumimoji="1" lang="en-US" altLang="zh-CN" sz="2400" b="1">
                  <a:solidFill>
                    <a:srgbClr val="000066"/>
                  </a:solidFill>
                  <a:effectLst>
                    <a:outerShdw blurRad="38100" dist="38100" dir="2700000" algn="tl">
                      <a:srgbClr val="C0C0C0"/>
                    </a:outerShdw>
                  </a:effectLst>
                  <a:latin typeface="Times New Roman" pitchFamily="18" charset="0"/>
                </a:rPr>
                <a:t>P2</a:t>
              </a:r>
            </a:p>
          </p:txBody>
        </p:sp>
      </p:grpSp>
    </p:spTree>
    <p:extLst>
      <p:ext uri="{BB962C8B-B14F-4D97-AF65-F5344CB8AC3E}">
        <p14:creationId xmlns:p14="http://schemas.microsoft.com/office/powerpoint/2010/main" val="3729412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4"/>
          <p:cNvSpPr txBox="1">
            <a:spLocks noChangeArrowheads="1"/>
          </p:cNvSpPr>
          <p:nvPr/>
        </p:nvSpPr>
        <p:spPr bwMode="auto">
          <a:xfrm>
            <a:off x="644858" y="902512"/>
            <a:ext cx="7954628" cy="104246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2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Choosing Programs to Evaluate Performance </a:t>
            </a:r>
          </a:p>
          <a:p>
            <a:pPr algn="ctr">
              <a:lnSpc>
                <a:spcPct val="100000"/>
              </a:lnSpc>
              <a:spcBef>
                <a:spcPct val="20000"/>
              </a:spcBef>
              <a:buSzTx/>
              <a:buFont typeface="Arial" panose="020B0604020202020204" pitchFamily="34" charset="0"/>
              <a:buNone/>
            </a:pPr>
            <a:r>
              <a:rPr lang="zh-CN" altLang="en-US" sz="2800" dirty="0">
                <a:solidFill>
                  <a:srgbClr val="800000"/>
                </a:solidFill>
                <a:latin typeface="Times New Roman" panose="02020603050405020304" pitchFamily="18" charset="0"/>
                <a:ea typeface="宋体" panose="02010600030101010101" pitchFamily="2" charset="-122"/>
              </a:rPr>
              <a:t>选择程序来评估性能</a:t>
            </a:r>
          </a:p>
        </p:txBody>
      </p:sp>
      <p:sp>
        <p:nvSpPr>
          <p:cNvPr id="10" name="Text Box 7"/>
          <p:cNvSpPr txBox="1">
            <a:spLocks noChangeArrowheads="1"/>
          </p:cNvSpPr>
          <p:nvPr/>
        </p:nvSpPr>
        <p:spPr bwMode="auto">
          <a:xfrm>
            <a:off x="150018" y="2132856"/>
            <a:ext cx="8839200" cy="334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just">
              <a:lnSpc>
                <a:spcPct val="100000"/>
              </a:lnSpc>
              <a:spcBef>
                <a:spcPct val="2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sym typeface="Symbol" panose="05050102010706020507" pitchFamily="18" charset="2"/>
              </a:rPr>
              <a:t> Four levels of programs listed below in decreasing order of accuracy of prediction.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四个层次的程序</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a:t>
            </a:r>
            <a:endPar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457200" indent="-457200" algn="just">
              <a:lnSpc>
                <a:spcPct val="100000"/>
              </a:lnSpc>
              <a:spcBef>
                <a:spcPct val="20000"/>
              </a:spcBef>
              <a:buSzTx/>
              <a:buFont typeface="Arial" panose="020B0604020202020204" pitchFamily="34" charset="0"/>
              <a:buAutoNum type="arabicPeriod"/>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Real applications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真实应用</a:t>
            </a:r>
            <a:endPar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Programs that solve real problems.</a:t>
            </a:r>
            <a:endParaRPr lang="zh-CN" altLang="en-US" dirty="0">
              <a:latin typeface="Times New Roman" panose="02020603050405020304" pitchFamily="18" charset="0"/>
              <a:ea typeface="宋体" panose="02010600030101010101" pitchFamily="2" charset="-122"/>
              <a:sym typeface="Symbol" panose="05050102010706020507" pitchFamily="18" charset="2"/>
            </a:endParaRP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Examples: compilers for C, text-processing software like Word, and other applications like Photoshop. </a:t>
            </a: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Real applications have input, output, and options that a user can select when running the program.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有输入、输出、可选项</a:t>
            </a:r>
          </a:p>
        </p:txBody>
      </p:sp>
    </p:spTree>
    <p:extLst>
      <p:ext uri="{BB962C8B-B14F-4D97-AF65-F5344CB8AC3E}">
        <p14:creationId xmlns:p14="http://schemas.microsoft.com/office/powerpoint/2010/main" val="165445360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4"/>
          <p:cNvSpPr txBox="1">
            <a:spLocks noChangeArrowheads="1"/>
          </p:cNvSpPr>
          <p:nvPr/>
        </p:nvSpPr>
        <p:spPr bwMode="auto">
          <a:xfrm>
            <a:off x="644858" y="902512"/>
            <a:ext cx="7954628" cy="104246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2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Choosing Programs to Evaluate Performance </a:t>
            </a:r>
          </a:p>
          <a:p>
            <a:pPr algn="ctr">
              <a:lnSpc>
                <a:spcPct val="100000"/>
              </a:lnSpc>
              <a:spcBef>
                <a:spcPct val="20000"/>
              </a:spcBef>
              <a:buSzTx/>
              <a:buFont typeface="Arial" panose="020B0604020202020204" pitchFamily="34" charset="0"/>
              <a:buNone/>
            </a:pPr>
            <a:r>
              <a:rPr lang="zh-CN" altLang="en-US" sz="2800" dirty="0">
                <a:solidFill>
                  <a:srgbClr val="800000"/>
                </a:solidFill>
                <a:latin typeface="Times New Roman" panose="02020603050405020304" pitchFamily="18" charset="0"/>
                <a:ea typeface="宋体" panose="02010600030101010101" pitchFamily="2" charset="-122"/>
              </a:rPr>
              <a:t>选择程序来评估性能</a:t>
            </a:r>
          </a:p>
        </p:txBody>
      </p:sp>
      <p:sp>
        <p:nvSpPr>
          <p:cNvPr id="10" name="Text Box 7"/>
          <p:cNvSpPr txBox="1">
            <a:spLocks noChangeArrowheads="1"/>
          </p:cNvSpPr>
          <p:nvPr/>
        </p:nvSpPr>
        <p:spPr bwMode="auto">
          <a:xfrm>
            <a:off x="150018" y="2132856"/>
            <a:ext cx="8839200" cy="4440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20000"/>
              </a:spcBef>
              <a:buSzTx/>
              <a:buFont typeface="Arial" panose="020B0604020202020204" pitchFamily="34" charset="0"/>
              <a:buNone/>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2. Kernels</a:t>
            </a:r>
            <a:r>
              <a:rPr lang="en-US" altLang="zh-CN" i="1" dirty="0">
                <a:latin typeface="Times New Roman" panose="02020603050405020304" pitchFamily="18" charset="0"/>
                <a:ea typeface="宋体" panose="02010600030101010101" pitchFamily="2" charset="-122"/>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核心程序</a:t>
            </a: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extract small, key pieces from real programs and use them to evaluate performance.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从真实程序中选出的关键代码段构成的小程序。</a:t>
            </a: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Unlike real programs, no user would run kernel programs, for they exist solely to evaluate performance.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无实际用途，只用于评估性能。</a:t>
            </a: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Kernels are best used to isolate performance of individual features of a machine to explain the reasons for differences in performance of real programs.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最便于辨析出机器单个特性的性能。</a:t>
            </a:r>
          </a:p>
        </p:txBody>
      </p:sp>
    </p:spTree>
    <p:extLst>
      <p:ext uri="{BB962C8B-B14F-4D97-AF65-F5344CB8AC3E}">
        <p14:creationId xmlns:p14="http://schemas.microsoft.com/office/powerpoint/2010/main" val="154562470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4"/>
          <p:cNvSpPr txBox="1">
            <a:spLocks noChangeArrowheads="1"/>
          </p:cNvSpPr>
          <p:nvPr/>
        </p:nvSpPr>
        <p:spPr bwMode="auto">
          <a:xfrm>
            <a:off x="644858" y="902512"/>
            <a:ext cx="7954628" cy="104246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2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Choosing Programs to Evaluate Performance </a:t>
            </a:r>
          </a:p>
          <a:p>
            <a:pPr algn="ctr">
              <a:lnSpc>
                <a:spcPct val="100000"/>
              </a:lnSpc>
              <a:spcBef>
                <a:spcPct val="20000"/>
              </a:spcBef>
              <a:buSzTx/>
              <a:buFont typeface="Arial" panose="020B0604020202020204" pitchFamily="34" charset="0"/>
              <a:buNone/>
            </a:pPr>
            <a:r>
              <a:rPr lang="zh-CN" altLang="en-US" sz="2800" dirty="0">
                <a:solidFill>
                  <a:srgbClr val="800000"/>
                </a:solidFill>
                <a:latin typeface="Times New Roman" panose="02020603050405020304" pitchFamily="18" charset="0"/>
                <a:ea typeface="宋体" panose="02010600030101010101" pitchFamily="2" charset="-122"/>
              </a:rPr>
              <a:t>选择程序来评估性能</a:t>
            </a:r>
          </a:p>
        </p:txBody>
      </p:sp>
      <p:sp>
        <p:nvSpPr>
          <p:cNvPr id="10" name="Text Box 7"/>
          <p:cNvSpPr txBox="1">
            <a:spLocks noChangeArrowheads="1"/>
          </p:cNvSpPr>
          <p:nvPr/>
        </p:nvSpPr>
        <p:spPr bwMode="auto">
          <a:xfrm>
            <a:off x="150018" y="2132856"/>
            <a:ext cx="8670454" cy="2901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20000"/>
              </a:spcBef>
              <a:buSzTx/>
              <a:buFont typeface="Arial" panose="020B0604020202020204" pitchFamily="34" charset="0"/>
              <a:buNone/>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 3. Toy benchmarks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玩具测试基准</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小基准程序</a:t>
            </a: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typically between 10 and 100 lines of code and produce a result the user already knows. </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10-100</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行的代码，运行结果已知。</a:t>
            </a: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Programs like Puzzle, and Quicksort are popular because they are small, easy to type, and run on almost any computer.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小，易于键入，可运行于几乎所有计算机。</a:t>
            </a:r>
          </a:p>
        </p:txBody>
      </p:sp>
    </p:spTree>
    <p:extLst>
      <p:ext uri="{BB962C8B-B14F-4D97-AF65-F5344CB8AC3E}">
        <p14:creationId xmlns:p14="http://schemas.microsoft.com/office/powerpoint/2010/main" val="384995006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4"/>
          <p:cNvSpPr txBox="1">
            <a:spLocks noChangeArrowheads="1"/>
          </p:cNvSpPr>
          <p:nvPr/>
        </p:nvSpPr>
        <p:spPr bwMode="auto">
          <a:xfrm>
            <a:off x="644858" y="902512"/>
            <a:ext cx="7954628" cy="104246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2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Choosing Programs to Evaluate Performance </a:t>
            </a:r>
          </a:p>
          <a:p>
            <a:pPr algn="ctr">
              <a:lnSpc>
                <a:spcPct val="100000"/>
              </a:lnSpc>
              <a:spcBef>
                <a:spcPct val="20000"/>
              </a:spcBef>
              <a:buSzTx/>
              <a:buFont typeface="Arial" panose="020B0604020202020204" pitchFamily="34" charset="0"/>
              <a:buNone/>
            </a:pPr>
            <a:r>
              <a:rPr lang="zh-CN" altLang="en-US" sz="2800" dirty="0">
                <a:solidFill>
                  <a:srgbClr val="800000"/>
                </a:solidFill>
                <a:latin typeface="Times New Roman" panose="02020603050405020304" pitchFamily="18" charset="0"/>
                <a:ea typeface="宋体" panose="02010600030101010101" pitchFamily="2" charset="-122"/>
              </a:rPr>
              <a:t>选择程序来评估性能</a:t>
            </a:r>
          </a:p>
        </p:txBody>
      </p:sp>
      <p:sp>
        <p:nvSpPr>
          <p:cNvPr id="10" name="Text Box 7"/>
          <p:cNvSpPr txBox="1">
            <a:spLocks noChangeArrowheads="1"/>
          </p:cNvSpPr>
          <p:nvPr/>
        </p:nvSpPr>
        <p:spPr bwMode="auto">
          <a:xfrm>
            <a:off x="150018" y="2132856"/>
            <a:ext cx="8670454" cy="319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20000"/>
              </a:spcBef>
              <a:buSzTx/>
              <a:buFont typeface="Arial" panose="020B0604020202020204" pitchFamily="34" charset="0"/>
              <a:buNone/>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4. Synthetic benchmarks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合成测试基准</a:t>
            </a: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Similar in philosophy to kernels, synthetic benchmarks try to match the average frequency of operations and operands of a large set of programs.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匹配大量程序中操作和操作数的平均频率。</a:t>
            </a: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No user runs synthetic benchmarks, because they don’t compute anything a user could want.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不会有用户运行，因为不会产生任何用户需要的结果。</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47168407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3"/>
          <p:cNvSpPr txBox="1">
            <a:spLocks noChangeArrowheads="1"/>
          </p:cNvSpPr>
          <p:nvPr/>
        </p:nvSpPr>
        <p:spPr bwMode="auto">
          <a:xfrm>
            <a:off x="144016" y="1772816"/>
            <a:ext cx="8892480" cy="400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just">
              <a:lnSpc>
                <a:spcPct val="100000"/>
              </a:lnSpc>
              <a:spcBef>
                <a:spcPct val="2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sym typeface="Symbol" panose="05050102010706020507" pitchFamily="18" charset="2"/>
              </a:rPr>
              <a:t> Put together collections of benchmarks to measure the performance of processors with a variety of applications.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是一个有各种应用的组合</a:t>
            </a: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A key advantage of such suites is that the weakness of one benchmark is lessened by the presence of other benchmarks.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优劣互补，能够比较全面地反映计算机在各方面的处理性能。</a:t>
            </a: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Benchmark suits are made of collections of programs, some of which may be kernels, but many of which are typically real programs.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有些是核心程序</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但很多是真实程序。</a:t>
            </a:r>
            <a:endPar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SPEC-The Standard Performance Evaluation Corporation </a:t>
            </a:r>
            <a:endParaRPr lang="zh-CN" altLang="en-US" dirty="0">
              <a:latin typeface="Times New Roman" panose="02020603050405020304" pitchFamily="18" charset="0"/>
              <a:ea typeface="宋体" panose="02010600030101010101" pitchFamily="2" charset="-122"/>
              <a:sym typeface="Symbol" panose="05050102010706020507" pitchFamily="18" charset="2"/>
            </a:endParaRPr>
          </a:p>
        </p:txBody>
      </p:sp>
      <p:sp>
        <p:nvSpPr>
          <p:cNvPr id="11" name="Text Box 4"/>
          <p:cNvSpPr txBox="1">
            <a:spLocks noChangeArrowheads="1"/>
          </p:cNvSpPr>
          <p:nvPr/>
        </p:nvSpPr>
        <p:spPr bwMode="auto">
          <a:xfrm>
            <a:off x="1220786" y="952898"/>
            <a:ext cx="6697663"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Benchmark Suites </a:t>
            </a:r>
            <a:r>
              <a:rPr lang="zh-CN" altLang="en-US" sz="2800" dirty="0">
                <a:solidFill>
                  <a:srgbClr val="800000"/>
                </a:solidFill>
                <a:latin typeface="Times New Roman" panose="02020603050405020304" pitchFamily="18" charset="0"/>
                <a:ea typeface="宋体" panose="02010600030101010101" pitchFamily="2" charset="-122"/>
              </a:rPr>
              <a:t>基准测试程序集</a:t>
            </a:r>
          </a:p>
        </p:txBody>
      </p:sp>
    </p:spTree>
    <p:extLst>
      <p:ext uri="{BB962C8B-B14F-4D97-AF65-F5344CB8AC3E}">
        <p14:creationId xmlns:p14="http://schemas.microsoft.com/office/powerpoint/2010/main" val="337458802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22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0"/>
            <a:ext cx="8893496" cy="667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3"/>
          <p:cNvSpPr txBox="1">
            <a:spLocks noChangeArrowheads="1"/>
          </p:cNvSpPr>
          <p:nvPr/>
        </p:nvSpPr>
        <p:spPr bwMode="auto">
          <a:xfrm>
            <a:off x="150018" y="1658953"/>
            <a:ext cx="8839200" cy="341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lnSpc>
                <a:spcPct val="100000"/>
              </a:lnSpc>
              <a:spcBef>
                <a:spcPct val="20000"/>
              </a:spcBef>
              <a:buSzTx/>
              <a:buFont typeface="Symbol" panose="05050102010706020507" pitchFamily="18" charset="2"/>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The guiding principle of reporting performance measurements should be </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reproducibility (</a:t>
            </a:r>
            <a:r>
              <a:rPr lang="zh-CN" altLang="en-US" dirty="0">
                <a:solidFill>
                  <a:srgbClr val="800000"/>
                </a:solidFill>
                <a:latin typeface="Times New Roman" panose="02020603050405020304" pitchFamily="18" charset="0"/>
                <a:ea typeface="宋体" panose="02010600030101010101" pitchFamily="2" charset="-122"/>
                <a:sym typeface="Symbol" panose="05050102010706020507" pitchFamily="18" charset="2"/>
              </a:rPr>
              <a:t>可重现性</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a:t>
            </a:r>
          </a:p>
          <a:p>
            <a:pPr marL="342900" indent="-342900" algn="just">
              <a:lnSpc>
                <a:spcPct val="100000"/>
              </a:lnSpc>
              <a:spcBef>
                <a:spcPct val="20000"/>
              </a:spcBef>
              <a:buSzTx/>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A SPEC benchmark report requires: </a:t>
            </a: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a fairly complete description of the machine</a:t>
            </a: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the compiler flags</a:t>
            </a: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the publication of both the baseline and optimized results</a:t>
            </a: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the actual performance times, shown both in tabular form and as a graph. </a:t>
            </a:r>
          </a:p>
        </p:txBody>
      </p:sp>
      <p:sp>
        <p:nvSpPr>
          <p:cNvPr id="10" name="Text Box 4"/>
          <p:cNvSpPr txBox="1">
            <a:spLocks noChangeArrowheads="1"/>
          </p:cNvSpPr>
          <p:nvPr/>
        </p:nvSpPr>
        <p:spPr bwMode="auto">
          <a:xfrm>
            <a:off x="350801" y="958912"/>
            <a:ext cx="8388423"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a:latin typeface="Times New Roman" panose="02020603050405020304" pitchFamily="18" charset="0"/>
                <a:ea typeface="宋体" panose="02010600030101010101" pitchFamily="2" charset="-122"/>
              </a:rPr>
              <a:t>Reporting Performance Results </a:t>
            </a:r>
            <a:r>
              <a:rPr lang="zh-CN" altLang="en-US" sz="2800">
                <a:solidFill>
                  <a:srgbClr val="800000"/>
                </a:solidFill>
                <a:latin typeface="Times New Roman" panose="02020603050405020304" pitchFamily="18" charset="0"/>
                <a:ea typeface="宋体" panose="02010600030101010101" pitchFamily="2" charset="-122"/>
              </a:rPr>
              <a:t>报告性能结果</a:t>
            </a:r>
          </a:p>
        </p:txBody>
      </p:sp>
    </p:spTree>
    <p:extLst>
      <p:ext uri="{BB962C8B-B14F-4D97-AF65-F5344CB8AC3E}">
        <p14:creationId xmlns:p14="http://schemas.microsoft.com/office/powerpoint/2010/main" val="371159305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42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2656"/>
            <a:ext cx="8224551" cy="619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a:xfrm>
            <a:off x="247650" y="198438"/>
            <a:ext cx="3052763" cy="662361"/>
          </a:xfrm>
        </p:spPr>
        <p:txBody>
          <a:bodyPr wrap="square" lIns="28800" rIns="28800"/>
          <a:lstStyle/>
          <a:p>
            <a:r>
              <a:rPr lang="zh-CN" altLang="en-US" sz="4400" dirty="0">
                <a:solidFill>
                  <a:srgbClr val="C00000"/>
                </a:solidFill>
                <a:latin typeface="华文隶书" panose="02010800040101010101" pitchFamily="2" charset="-122"/>
                <a:ea typeface="华文隶书" panose="02010800040101010101" pitchFamily="2" charset="-122"/>
              </a:rPr>
              <a:t>课程概况</a:t>
            </a:r>
            <a:r>
              <a:rPr lang="en-US" altLang="zh-CN" sz="4400" dirty="0">
                <a:solidFill>
                  <a:srgbClr val="660066"/>
                </a:solidFill>
                <a:latin typeface="华文隶书" panose="02010800040101010101" pitchFamily="2" charset="-122"/>
                <a:ea typeface="华文隶书" panose="02010800040101010101" pitchFamily="2" charset="-122"/>
              </a:rPr>
              <a:t> </a:t>
            </a:r>
            <a:endParaRPr lang="zh-CN" altLang="en-US" sz="4400" dirty="0">
              <a:solidFill>
                <a:srgbClr val="660066"/>
              </a:solidFill>
              <a:latin typeface="华文隶书" panose="02010800040101010101" pitchFamily="2" charset="-122"/>
              <a:ea typeface="华文隶书" panose="02010800040101010101" pitchFamily="2" charset="-122"/>
            </a:endParaRPr>
          </a:p>
        </p:txBody>
      </p:sp>
      <p:sp>
        <p:nvSpPr>
          <p:cNvPr id="100355" name="Rectangle 1027"/>
          <p:cNvSpPr>
            <a:spLocks noGrp="1" noChangeArrowheads="1"/>
          </p:cNvSpPr>
          <p:nvPr>
            <p:ph idx="1"/>
          </p:nvPr>
        </p:nvSpPr>
        <p:spPr>
          <a:xfrm>
            <a:off x="571447" y="1340768"/>
            <a:ext cx="7816977" cy="2895152"/>
          </a:xfrm>
        </p:spPr>
        <p:txBody>
          <a:bodyPr lIns="28800" rIns="28800"/>
          <a:lstStyle/>
          <a:p>
            <a:pPr marL="457200" indent="-457200" algn="just">
              <a:lnSpc>
                <a:spcPct val="100000"/>
              </a:lnSpc>
              <a:spcBef>
                <a:spcPct val="40000"/>
              </a:spcBef>
              <a:buFontTx/>
              <a:buNone/>
              <a:defRPr/>
            </a:pPr>
            <a:r>
              <a:rPr lang="zh-CN" altLang="en-US" sz="2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学习要求及目标：</a:t>
            </a:r>
            <a:endParaRPr lang="en-US" altLang="zh-CN" sz="28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indent="-457200" algn="just">
              <a:lnSpc>
                <a:spcPct val="100000"/>
              </a:lnSpc>
              <a:spcBef>
                <a:spcPct val="40000"/>
              </a:spcBef>
              <a:buFontTx/>
              <a:buNone/>
              <a:defRPr/>
            </a:pP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939800" lvl="1" indent="-457200" algn="just">
              <a:lnSpc>
                <a:spcPct val="100000"/>
              </a:lnSpc>
              <a:buFont typeface="Arial" panose="020B0604020202020204" pitchFamily="34" charset="0"/>
              <a:buChar char="•"/>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全局思维；</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939800" lvl="1" indent="-457200" algn="just">
              <a:lnSpc>
                <a:spcPct val="100000"/>
              </a:lnSpc>
              <a:buFont typeface="Arial" panose="020B0604020202020204" pitchFamily="34" charset="0"/>
              <a:buChar char="•"/>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查阅资料；</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939800" lvl="1" indent="-457200" algn="just">
              <a:lnSpc>
                <a:spcPct val="100000"/>
              </a:lnSpc>
              <a:buFont typeface="Arial" panose="020B0604020202020204" pitchFamily="34" charset="0"/>
              <a:buChar char="•"/>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认真听课，认真复习，认真完成作业；</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939800" lvl="1" indent="-457200" algn="just">
              <a:lnSpc>
                <a:spcPct val="100000"/>
              </a:lnSpc>
              <a:buFont typeface="Arial" panose="020B0604020202020204" pitchFamily="34" charset="0"/>
              <a:buChar char="•"/>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理论联系实际。</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pSp>
        <p:nvGrpSpPr>
          <p:cNvPr id="16388" name="组合 7"/>
          <p:cNvGrpSpPr>
            <a:grpSpLocks/>
          </p:cNvGrpSpPr>
          <p:nvPr/>
        </p:nvGrpSpPr>
        <p:grpSpPr bwMode="auto">
          <a:xfrm>
            <a:off x="0" y="919163"/>
            <a:ext cx="9144000" cy="134937"/>
            <a:chOff x="0" y="919105"/>
            <a:chExt cx="9144000" cy="134443"/>
          </a:xfrm>
        </p:grpSpPr>
        <p:cxnSp>
          <p:nvCxnSpPr>
            <p:cNvPr id="4"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线连接符 7">
              <a:extLst>
                <a:ext uri="{FF2B5EF4-FFF2-40B4-BE49-F238E27FC236}">
                  <a16:creationId xmlns:a16="http://schemas.microsoft.com/office/drawing/2014/main" id="{4757F2B2-E4C1-5D4F-9293-60D6B5E57496}"/>
                </a:ext>
              </a:extLst>
            </p:cNvPr>
            <p:cNvCxnSpPr/>
            <p:nvPr/>
          </p:nvCxnSpPr>
          <p:spPr>
            <a:xfrm>
              <a:off x="0" y="919105"/>
              <a:ext cx="913923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110832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1737193" y="1237626"/>
            <a:ext cx="5812489" cy="1836400"/>
          </a:xfrm>
        </p:spPr>
        <p:txBody>
          <a:bodyPr anchor="ctr"/>
          <a:lstStyle/>
          <a:p>
            <a:pPr algn="ctr">
              <a:lnSpc>
                <a:spcPct val="100000"/>
              </a:lnSpc>
            </a:pPr>
            <a:br>
              <a:rPr lang="en-US" altLang="zh-CN" dirty="0">
                <a:solidFill>
                  <a:srgbClr val="C00000"/>
                </a:solidFill>
                <a:latin typeface="Times New Roman" panose="02020603050405020304" pitchFamily="18" charset="0"/>
                <a:ea typeface="宋体" panose="02010600030101010101" pitchFamily="2" charset="-122"/>
              </a:rPr>
            </a:br>
            <a:r>
              <a:rPr lang="en-US" altLang="zh-CN" sz="4400" dirty="0">
                <a:solidFill>
                  <a:srgbClr val="C00000"/>
                </a:solidFill>
                <a:latin typeface="Times New Roman" panose="02020603050405020304" pitchFamily="18" charset="0"/>
                <a:ea typeface="宋体" panose="02010600030101010101" pitchFamily="2" charset="-122"/>
              </a:rPr>
              <a:t>Computer Architecture</a:t>
            </a:r>
            <a:br>
              <a:rPr lang="en-US" altLang="zh-CN" sz="4400" dirty="0">
                <a:solidFill>
                  <a:srgbClr val="C00000"/>
                </a:solidFill>
                <a:latin typeface="Times New Roman" panose="02020603050405020304" pitchFamily="18" charset="0"/>
                <a:ea typeface="宋体" panose="02010600030101010101" pitchFamily="2" charset="-122"/>
              </a:rPr>
            </a:br>
            <a:r>
              <a:rPr lang="zh-CN" altLang="en-US" sz="4800" dirty="0">
                <a:solidFill>
                  <a:srgbClr val="C00000"/>
                </a:solidFill>
                <a:latin typeface="华文隶书" panose="02010800040101010101" pitchFamily="2" charset="-122"/>
                <a:ea typeface="华文隶书" panose="02010800040101010101" pitchFamily="2" charset="-122"/>
              </a:rPr>
              <a:t>计算机体系结构</a:t>
            </a:r>
          </a:p>
        </p:txBody>
      </p:sp>
      <p:sp>
        <p:nvSpPr>
          <p:cNvPr id="14339" name="Text Box 8"/>
          <p:cNvSpPr txBox="1">
            <a:spLocks noChangeArrowheads="1"/>
          </p:cNvSpPr>
          <p:nvPr/>
        </p:nvSpPr>
        <p:spPr bwMode="auto">
          <a:xfrm>
            <a:off x="323850" y="3484563"/>
            <a:ext cx="8640763"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School of Computer and Information Technology                        Beijing </a:t>
            </a:r>
            <a:r>
              <a:rPr lang="en-US" altLang="zh-CN" sz="2800" dirty="0" err="1">
                <a:latin typeface="Times New Roman" panose="02020603050405020304" pitchFamily="18" charset="0"/>
                <a:ea typeface="宋体" panose="02010600030101010101" pitchFamily="2" charset="-122"/>
              </a:rPr>
              <a:t>Jiaotong</a:t>
            </a:r>
            <a:r>
              <a:rPr lang="en-US" altLang="zh-CN" sz="2800" dirty="0">
                <a:latin typeface="Times New Roman" panose="02020603050405020304" pitchFamily="18" charset="0"/>
                <a:ea typeface="宋体" panose="02010600030101010101" pitchFamily="2" charset="-122"/>
              </a:rPr>
              <a:t> </a:t>
            </a:r>
            <a:r>
              <a:rPr lang="en-US" altLang="zh-CN" sz="2800" dirty="0" err="1">
                <a:latin typeface="Times New Roman" panose="02020603050405020304" pitchFamily="18" charset="0"/>
                <a:ea typeface="宋体" panose="02010600030101010101" pitchFamily="2" charset="-122"/>
              </a:rPr>
              <a:t>Univeristy</a:t>
            </a:r>
            <a:endParaRPr lang="en-US" altLang="zh-CN" sz="2800" dirty="0">
              <a:latin typeface="Times New Roman" panose="02020603050405020304" pitchFamily="18" charset="0"/>
              <a:ea typeface="宋体" panose="02010600030101010101" pitchFamily="2" charset="-122"/>
            </a:endParaRPr>
          </a:p>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Yi Tian</a:t>
            </a:r>
          </a:p>
        </p:txBody>
      </p:sp>
    </p:spTree>
    <p:extLst>
      <p:ext uri="{BB962C8B-B14F-4D97-AF65-F5344CB8AC3E}">
        <p14:creationId xmlns:p14="http://schemas.microsoft.com/office/powerpoint/2010/main" val="1648356863"/>
      </p:ext>
    </p:extLst>
  </p:cSld>
  <p:clrMapOvr>
    <a:masterClrMapping/>
  </p:clrMapOvr>
  <p:transition advTm="1874"/>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a:xfrm>
            <a:off x="247650" y="198438"/>
            <a:ext cx="3052763" cy="662361"/>
          </a:xfrm>
        </p:spPr>
        <p:txBody>
          <a:bodyPr wrap="square" lIns="28800" rIns="28800"/>
          <a:lstStyle/>
          <a:p>
            <a:r>
              <a:rPr lang="zh-CN" altLang="en-US" sz="4400" dirty="0">
                <a:solidFill>
                  <a:srgbClr val="C00000"/>
                </a:solidFill>
                <a:latin typeface="华文隶书" panose="02010800040101010101" pitchFamily="2" charset="-122"/>
                <a:ea typeface="华文隶书" panose="02010800040101010101" pitchFamily="2" charset="-122"/>
              </a:rPr>
              <a:t>课程概况</a:t>
            </a:r>
            <a:r>
              <a:rPr lang="en-US" altLang="zh-CN" sz="4400" dirty="0">
                <a:solidFill>
                  <a:srgbClr val="660066"/>
                </a:solidFill>
                <a:latin typeface="华文隶书" panose="02010800040101010101" pitchFamily="2" charset="-122"/>
                <a:ea typeface="华文隶书" panose="02010800040101010101" pitchFamily="2" charset="-122"/>
              </a:rPr>
              <a:t> </a:t>
            </a:r>
            <a:endParaRPr lang="zh-CN" altLang="en-US" sz="4400" dirty="0">
              <a:solidFill>
                <a:srgbClr val="660066"/>
              </a:solidFill>
              <a:latin typeface="华文隶书" panose="02010800040101010101" pitchFamily="2" charset="-122"/>
              <a:ea typeface="华文隶书" panose="02010800040101010101" pitchFamily="2" charset="-122"/>
            </a:endParaRPr>
          </a:p>
        </p:txBody>
      </p:sp>
      <p:sp>
        <p:nvSpPr>
          <p:cNvPr id="100355" name="Rectangle 1027"/>
          <p:cNvSpPr>
            <a:spLocks noGrp="1" noChangeArrowheads="1"/>
          </p:cNvSpPr>
          <p:nvPr>
            <p:ph idx="1"/>
          </p:nvPr>
        </p:nvSpPr>
        <p:spPr>
          <a:xfrm>
            <a:off x="49634" y="1111302"/>
            <a:ext cx="9089604" cy="4797211"/>
          </a:xfrm>
        </p:spPr>
        <p:txBody>
          <a:bodyPr lIns="28800" rIns="28800"/>
          <a:lstStyle/>
          <a:p>
            <a:pPr marL="457200" indent="-457200" algn="just">
              <a:lnSpc>
                <a:spcPct val="100000"/>
              </a:lnSpc>
              <a:spcBef>
                <a:spcPct val="40000"/>
              </a:spcBef>
              <a:buFontTx/>
              <a:buNone/>
              <a:defRP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 </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共</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48</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学时</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(24</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次课</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。其中课堂讲授</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32</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学时</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(18</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次课左右</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，实验</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16</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学时</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(6</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次课左右</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marL="457200" indent="-457200" algn="just">
              <a:lnSpc>
                <a:spcPct val="100000"/>
              </a:lnSpc>
              <a:spcBef>
                <a:spcPct val="40000"/>
              </a:spcBef>
              <a:buFontTx/>
              <a:buNone/>
              <a:defRP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 </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平时包括考勤、课堂表现、测验、上机作业。</a:t>
            </a:r>
          </a:p>
          <a:p>
            <a:pPr marL="457200" indent="-457200" algn="just">
              <a:lnSpc>
                <a:spcPct val="100000"/>
              </a:lnSpc>
              <a:spcBef>
                <a:spcPct val="40000"/>
              </a:spcBef>
              <a:buFontTx/>
              <a:buNone/>
              <a:defRP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 </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最终有期末考试，开卷。英文试卷。</a:t>
            </a:r>
          </a:p>
          <a:p>
            <a:pPr marL="457200" indent="-457200" algn="just">
              <a:lnSpc>
                <a:spcPct val="100000"/>
              </a:lnSpc>
              <a:spcBef>
                <a:spcPct val="40000"/>
              </a:spcBef>
              <a:buFontTx/>
              <a:buNone/>
              <a:defRP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4. </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考核方式：平时约</a:t>
            </a:r>
            <a:r>
              <a:rPr lang="en-US"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50%</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，期末约</a:t>
            </a:r>
            <a:r>
              <a:rPr lang="en-US"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50%</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marL="457200" indent="-457200" algn="just">
              <a:lnSpc>
                <a:spcPct val="100000"/>
              </a:lnSpc>
              <a:spcBef>
                <a:spcPct val="40000"/>
              </a:spcBef>
              <a:buFontTx/>
              <a:buNone/>
              <a:defRP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5. </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要求尽量读懂教材的英文原文。    </a:t>
            </a:r>
          </a:p>
          <a:p>
            <a:pPr marL="457200" indent="-457200" algn="just">
              <a:lnSpc>
                <a:spcPct val="100000"/>
              </a:lnSpc>
              <a:spcBef>
                <a:spcPct val="40000"/>
              </a:spcBef>
              <a:buFontTx/>
              <a:buNone/>
              <a:defRP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6. </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联系方式：</a:t>
            </a:r>
          </a:p>
          <a:p>
            <a:pPr marL="939800" lvl="1" indent="-457200" algn="just">
              <a:lnSpc>
                <a:spcPct val="100000"/>
              </a:lnSpc>
              <a:buFontTx/>
              <a:buNone/>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①课程平台：</a:t>
            </a:r>
            <a:r>
              <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hlinkClick r:id="rId3"/>
              </a:rPr>
              <a:t>https://bksy.bjtu.edu.cn/index.html</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939800" lvl="1" indent="-457200" algn="just">
              <a:lnSpc>
                <a:spcPct val="100000"/>
              </a:lnSpc>
              <a:buFontTx/>
              <a:buNone/>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②</a:t>
            </a:r>
            <a:r>
              <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tianyi@bjtu.edu.cn</a:t>
            </a: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。注意：务必标上你的学号，姓名。</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939800" lvl="1" indent="-457200" algn="just">
              <a:lnSpc>
                <a:spcPct val="100000"/>
              </a:lnSpc>
              <a:buFontTx/>
              <a:buNone/>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③课程微信群。</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grpSp>
        <p:nvGrpSpPr>
          <p:cNvPr id="16388" name="组合 7"/>
          <p:cNvGrpSpPr>
            <a:grpSpLocks/>
          </p:cNvGrpSpPr>
          <p:nvPr/>
        </p:nvGrpSpPr>
        <p:grpSpPr bwMode="auto">
          <a:xfrm>
            <a:off x="0" y="919163"/>
            <a:ext cx="9144000" cy="134937"/>
            <a:chOff x="0" y="919105"/>
            <a:chExt cx="9144000" cy="134443"/>
          </a:xfrm>
        </p:grpSpPr>
        <p:cxnSp>
          <p:nvCxnSpPr>
            <p:cNvPr id="4"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线连接符 7">
              <a:extLst>
                <a:ext uri="{FF2B5EF4-FFF2-40B4-BE49-F238E27FC236}">
                  <a16:creationId xmlns:a16="http://schemas.microsoft.com/office/drawing/2014/main" id="{4757F2B2-E4C1-5D4F-9293-60D6B5E57496}"/>
                </a:ext>
              </a:extLst>
            </p:cNvPr>
            <p:cNvCxnSpPr/>
            <p:nvPr/>
          </p:nvCxnSpPr>
          <p:spPr>
            <a:xfrm>
              <a:off x="0" y="919105"/>
              <a:ext cx="913923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976314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a:xfrm>
            <a:off x="247650" y="198438"/>
            <a:ext cx="3052763" cy="662361"/>
          </a:xfrm>
        </p:spPr>
        <p:txBody>
          <a:bodyPr wrap="square" lIns="28800" rIns="28800"/>
          <a:lstStyle/>
          <a:p>
            <a:r>
              <a:rPr lang="zh-CN" altLang="en-US" sz="4400" dirty="0">
                <a:solidFill>
                  <a:srgbClr val="C00000"/>
                </a:solidFill>
                <a:latin typeface="华文隶书" panose="02010800040101010101" pitchFamily="2" charset="-122"/>
                <a:ea typeface="华文隶书" panose="02010800040101010101" pitchFamily="2" charset="-122"/>
              </a:rPr>
              <a:t>课程概况</a:t>
            </a:r>
            <a:r>
              <a:rPr lang="en-US" altLang="zh-CN" sz="4400" dirty="0">
                <a:solidFill>
                  <a:srgbClr val="660066"/>
                </a:solidFill>
                <a:latin typeface="华文隶书" panose="02010800040101010101" pitchFamily="2" charset="-122"/>
                <a:ea typeface="华文隶书" panose="02010800040101010101" pitchFamily="2" charset="-122"/>
              </a:rPr>
              <a:t> </a:t>
            </a:r>
            <a:endParaRPr lang="zh-CN" altLang="en-US" sz="4400" dirty="0">
              <a:solidFill>
                <a:srgbClr val="660066"/>
              </a:solidFill>
              <a:latin typeface="华文隶书" panose="02010800040101010101" pitchFamily="2" charset="-122"/>
              <a:ea typeface="华文隶书" panose="02010800040101010101" pitchFamily="2" charset="-122"/>
            </a:endParaRPr>
          </a:p>
        </p:txBody>
      </p:sp>
      <p:sp>
        <p:nvSpPr>
          <p:cNvPr id="100355" name="Rectangle 1027"/>
          <p:cNvSpPr>
            <a:spLocks noGrp="1" noChangeArrowheads="1"/>
          </p:cNvSpPr>
          <p:nvPr>
            <p:ph idx="1"/>
          </p:nvPr>
        </p:nvSpPr>
        <p:spPr>
          <a:xfrm>
            <a:off x="49634" y="1111302"/>
            <a:ext cx="9094366" cy="863826"/>
          </a:xfrm>
        </p:spPr>
        <p:txBody>
          <a:bodyPr lIns="28800" rIns="28800"/>
          <a:lstStyle/>
          <a:p>
            <a:pPr marL="939800" lvl="1" indent="-457200" algn="ctr">
              <a:lnSpc>
                <a:spcPct val="100000"/>
              </a:lnSpc>
              <a:buFontTx/>
              <a:buNone/>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课程微信群。</a:t>
            </a:r>
            <a:r>
              <a:rPr lang="zh-CN" altLang="en-US" sz="2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重要！！！</a:t>
            </a:r>
            <a:endParaRPr lang="en-US" altLang="zh-CN" sz="2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939800" lvl="1" indent="-457200" algn="ctr">
              <a:lnSpc>
                <a:spcPct val="100000"/>
              </a:lnSpc>
              <a:buFontTx/>
              <a:buNone/>
              <a:defRPr/>
            </a:pP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群备注：姓名</a:t>
            </a:r>
            <a:r>
              <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学号，例如：张三</a:t>
            </a:r>
            <a:r>
              <a:rPr lang="en-US" altLang="zh-CN" sz="22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-11112222</a:t>
            </a:r>
          </a:p>
        </p:txBody>
      </p:sp>
      <p:grpSp>
        <p:nvGrpSpPr>
          <p:cNvPr id="16388" name="组合 7"/>
          <p:cNvGrpSpPr>
            <a:grpSpLocks/>
          </p:cNvGrpSpPr>
          <p:nvPr/>
        </p:nvGrpSpPr>
        <p:grpSpPr bwMode="auto">
          <a:xfrm>
            <a:off x="0" y="919163"/>
            <a:ext cx="9144000" cy="134937"/>
            <a:chOff x="0" y="919105"/>
            <a:chExt cx="9144000" cy="134443"/>
          </a:xfrm>
        </p:grpSpPr>
        <p:cxnSp>
          <p:nvCxnSpPr>
            <p:cNvPr id="4"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线连接符 7">
              <a:extLst>
                <a:ext uri="{FF2B5EF4-FFF2-40B4-BE49-F238E27FC236}">
                  <a16:creationId xmlns:a16="http://schemas.microsoft.com/office/drawing/2014/main" id="{4757F2B2-E4C1-5D4F-9293-60D6B5E57496}"/>
                </a:ext>
              </a:extLst>
            </p:cNvPr>
            <p:cNvCxnSpPr/>
            <p:nvPr/>
          </p:nvCxnSpPr>
          <p:spPr>
            <a:xfrm>
              <a:off x="0" y="919105"/>
              <a:ext cx="913923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6" name="图片 5">
            <a:extLst>
              <a:ext uri="{FF2B5EF4-FFF2-40B4-BE49-F238E27FC236}">
                <a16:creationId xmlns:a16="http://schemas.microsoft.com/office/drawing/2014/main" id="{5CFB2BB8-5E38-6E8C-6BDE-3A45801AFE9C}"/>
              </a:ext>
            </a:extLst>
          </p:cNvPr>
          <p:cNvPicPr>
            <a:picLocks noChangeAspect="1"/>
          </p:cNvPicPr>
          <p:nvPr/>
        </p:nvPicPr>
        <p:blipFill>
          <a:blip r:embed="rId3">
            <a:extLst>
              <a:ext uri="{28A0092B-C50C-407E-A947-70E740481C1C}">
                <a14:useLocalDpi xmlns:a14="http://schemas.microsoft.com/office/drawing/2010/main" val="0"/>
              </a:ext>
            </a:extLst>
          </a:blip>
          <a:srcRect t="31100" b="5901"/>
          <a:stretch/>
        </p:blipFill>
        <p:spPr>
          <a:xfrm>
            <a:off x="2302024" y="2132856"/>
            <a:ext cx="4589585" cy="4320480"/>
          </a:xfrm>
          <a:prstGeom prst="rect">
            <a:avLst/>
          </a:prstGeom>
        </p:spPr>
      </p:pic>
    </p:spTree>
    <p:extLst>
      <p:ext uri="{BB962C8B-B14F-4D97-AF65-F5344CB8AC3E}">
        <p14:creationId xmlns:p14="http://schemas.microsoft.com/office/powerpoint/2010/main" val="299573279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749925" cy="479425"/>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1.1 Layers of Computer systems</a:t>
            </a:r>
          </a:p>
        </p:txBody>
      </p:sp>
      <p:sp>
        <p:nvSpPr>
          <p:cNvPr id="20483" name="Text Box 7"/>
          <p:cNvSpPr txBox="1">
            <a:spLocks noChangeArrowheads="1"/>
          </p:cNvSpPr>
          <p:nvPr/>
        </p:nvSpPr>
        <p:spPr bwMode="auto">
          <a:xfrm>
            <a:off x="1259632" y="1368745"/>
            <a:ext cx="6010299" cy="4330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200">
                <a:latin typeface="Times New Roman" panose="02020603050405020304" pitchFamily="18" charset="0"/>
                <a:ea typeface="宋体" panose="02010600030101010101" pitchFamily="2" charset="-122"/>
              </a:rPr>
              <a:t>Application Language Machine M5  </a:t>
            </a:r>
            <a:r>
              <a:rPr lang="zh-CN" altLang="en-US" sz="2200">
                <a:solidFill>
                  <a:srgbClr val="800000"/>
                </a:solidFill>
                <a:latin typeface="Times New Roman" panose="02020603050405020304" pitchFamily="18" charset="0"/>
                <a:ea typeface="宋体" panose="02010600030101010101" pitchFamily="2" charset="-122"/>
              </a:rPr>
              <a:t>应用语言机</a:t>
            </a:r>
          </a:p>
        </p:txBody>
      </p:sp>
      <p:sp>
        <p:nvSpPr>
          <p:cNvPr id="20484" name="Text Box 8"/>
          <p:cNvSpPr txBox="1">
            <a:spLocks noChangeArrowheads="1"/>
          </p:cNvSpPr>
          <p:nvPr/>
        </p:nvSpPr>
        <p:spPr bwMode="auto">
          <a:xfrm>
            <a:off x="1264394" y="2233932"/>
            <a:ext cx="6005932" cy="4330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200" dirty="0">
                <a:latin typeface="Times New Roman" panose="02020603050405020304" pitchFamily="18" charset="0"/>
                <a:ea typeface="宋体" panose="02010600030101010101" pitchFamily="2" charset="-122"/>
              </a:rPr>
              <a:t>High-Level Language Machine M4  </a:t>
            </a:r>
            <a:r>
              <a:rPr lang="zh-CN" altLang="en-US" sz="2200" dirty="0">
                <a:solidFill>
                  <a:srgbClr val="800000"/>
                </a:solidFill>
                <a:latin typeface="Times New Roman" panose="02020603050405020304" pitchFamily="18" charset="0"/>
                <a:ea typeface="宋体" panose="02010600030101010101" pitchFamily="2" charset="-122"/>
              </a:rPr>
              <a:t>高级语言机</a:t>
            </a:r>
          </a:p>
        </p:txBody>
      </p:sp>
      <p:sp>
        <p:nvSpPr>
          <p:cNvPr id="20485" name="Text Box 9"/>
          <p:cNvSpPr txBox="1">
            <a:spLocks noChangeArrowheads="1"/>
          </p:cNvSpPr>
          <p:nvPr/>
        </p:nvSpPr>
        <p:spPr bwMode="auto">
          <a:xfrm>
            <a:off x="1259632" y="3103882"/>
            <a:ext cx="6010299" cy="4330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200" dirty="0">
                <a:latin typeface="Times New Roman" panose="02020603050405020304" pitchFamily="18" charset="0"/>
                <a:ea typeface="宋体" panose="02010600030101010101" pitchFamily="2" charset="-122"/>
              </a:rPr>
              <a:t>Assembly Language Machine M3   </a:t>
            </a:r>
            <a:r>
              <a:rPr lang="zh-CN" altLang="en-US" sz="2200" dirty="0">
                <a:solidFill>
                  <a:srgbClr val="800000"/>
                </a:solidFill>
                <a:latin typeface="Times New Roman" panose="02020603050405020304" pitchFamily="18" charset="0"/>
                <a:ea typeface="宋体" panose="02010600030101010101" pitchFamily="2" charset="-122"/>
              </a:rPr>
              <a:t>汇编语言机</a:t>
            </a:r>
          </a:p>
        </p:txBody>
      </p:sp>
      <p:sp>
        <p:nvSpPr>
          <p:cNvPr id="20486" name="Text Box 10"/>
          <p:cNvSpPr txBox="1">
            <a:spLocks noChangeArrowheads="1"/>
          </p:cNvSpPr>
          <p:nvPr/>
        </p:nvSpPr>
        <p:spPr bwMode="auto">
          <a:xfrm>
            <a:off x="1259632" y="3967482"/>
            <a:ext cx="6010299" cy="4330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200">
                <a:latin typeface="Times New Roman" panose="02020603050405020304" pitchFamily="18" charset="0"/>
                <a:ea typeface="宋体" panose="02010600030101010101" pitchFamily="2" charset="-122"/>
              </a:rPr>
              <a:t>Operating System Machine M2  </a:t>
            </a:r>
            <a:r>
              <a:rPr lang="zh-CN" altLang="en-US" sz="2200">
                <a:solidFill>
                  <a:srgbClr val="800000"/>
                </a:solidFill>
                <a:latin typeface="Times New Roman" panose="02020603050405020304" pitchFamily="18" charset="0"/>
                <a:ea typeface="宋体" panose="02010600030101010101" pitchFamily="2" charset="-122"/>
              </a:rPr>
              <a:t>操作系统机</a:t>
            </a:r>
          </a:p>
        </p:txBody>
      </p:sp>
      <p:sp>
        <p:nvSpPr>
          <p:cNvPr id="20487" name="Text Box 11"/>
          <p:cNvSpPr txBox="1">
            <a:spLocks noChangeArrowheads="1"/>
          </p:cNvSpPr>
          <p:nvPr/>
        </p:nvSpPr>
        <p:spPr bwMode="auto">
          <a:xfrm>
            <a:off x="1259632" y="4832670"/>
            <a:ext cx="6010299" cy="4330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200">
                <a:latin typeface="Times New Roman" panose="02020603050405020304" pitchFamily="18" charset="0"/>
                <a:ea typeface="宋体" panose="02010600030101010101" pitchFamily="2" charset="-122"/>
              </a:rPr>
              <a:t>Conventional Machine M1 </a:t>
            </a:r>
            <a:r>
              <a:rPr lang="zh-CN" altLang="en-US" sz="2200">
                <a:solidFill>
                  <a:srgbClr val="800000"/>
                </a:solidFill>
                <a:latin typeface="Times New Roman" panose="02020603050405020304" pitchFamily="18" charset="0"/>
                <a:ea typeface="宋体" panose="02010600030101010101" pitchFamily="2" charset="-122"/>
              </a:rPr>
              <a:t>传统机</a:t>
            </a:r>
          </a:p>
        </p:txBody>
      </p:sp>
      <p:sp>
        <p:nvSpPr>
          <p:cNvPr id="20488" name="Text Box 12"/>
          <p:cNvSpPr txBox="1">
            <a:spLocks noChangeArrowheads="1"/>
          </p:cNvSpPr>
          <p:nvPr/>
        </p:nvSpPr>
        <p:spPr bwMode="auto">
          <a:xfrm>
            <a:off x="1259633" y="5696270"/>
            <a:ext cx="6040874" cy="4330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200">
                <a:latin typeface="Times New Roman" panose="02020603050405020304" pitchFamily="18" charset="0"/>
                <a:ea typeface="宋体" panose="02010600030101010101" pitchFamily="2" charset="-122"/>
              </a:rPr>
              <a:t>Microprogram Machine M0  </a:t>
            </a:r>
            <a:r>
              <a:rPr lang="zh-CN" altLang="en-US" sz="2200">
                <a:solidFill>
                  <a:srgbClr val="800000"/>
                </a:solidFill>
                <a:latin typeface="Times New Roman" panose="02020603050405020304" pitchFamily="18" charset="0"/>
                <a:ea typeface="宋体" panose="02010600030101010101" pitchFamily="2" charset="-122"/>
              </a:rPr>
              <a:t>微程序机</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490" name="下箭头 2"/>
          <p:cNvSpPr>
            <a:spLocks noChangeArrowheads="1"/>
          </p:cNvSpPr>
          <p:nvPr/>
        </p:nvSpPr>
        <p:spPr bwMode="auto">
          <a:xfrm>
            <a:off x="4407645" y="1843407"/>
            <a:ext cx="375644" cy="533587"/>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200">
              <a:ea typeface="宋体" panose="02010600030101010101" pitchFamily="2" charset="-122"/>
            </a:endParaRPr>
          </a:p>
        </p:txBody>
      </p:sp>
      <p:sp>
        <p:nvSpPr>
          <p:cNvPr id="20491" name="下箭头 20"/>
          <p:cNvSpPr>
            <a:spLocks noChangeArrowheads="1"/>
          </p:cNvSpPr>
          <p:nvPr/>
        </p:nvSpPr>
        <p:spPr bwMode="auto">
          <a:xfrm>
            <a:off x="4409232" y="2702245"/>
            <a:ext cx="374187" cy="533587"/>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200">
              <a:ea typeface="宋体" panose="02010600030101010101" pitchFamily="2" charset="-122"/>
            </a:endParaRPr>
          </a:p>
        </p:txBody>
      </p:sp>
      <p:sp>
        <p:nvSpPr>
          <p:cNvPr id="20492" name="下箭头 21"/>
          <p:cNvSpPr>
            <a:spLocks noChangeArrowheads="1"/>
          </p:cNvSpPr>
          <p:nvPr/>
        </p:nvSpPr>
        <p:spPr bwMode="auto">
          <a:xfrm>
            <a:off x="4407645" y="3586482"/>
            <a:ext cx="375644" cy="533587"/>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200">
              <a:ea typeface="宋体" panose="02010600030101010101" pitchFamily="2" charset="-122"/>
            </a:endParaRPr>
          </a:p>
        </p:txBody>
      </p:sp>
      <p:sp>
        <p:nvSpPr>
          <p:cNvPr id="20493" name="下箭头 22"/>
          <p:cNvSpPr>
            <a:spLocks noChangeArrowheads="1"/>
          </p:cNvSpPr>
          <p:nvPr/>
        </p:nvSpPr>
        <p:spPr bwMode="auto">
          <a:xfrm>
            <a:off x="4407645" y="4431032"/>
            <a:ext cx="375644" cy="533587"/>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200">
              <a:ea typeface="宋体" panose="02010600030101010101" pitchFamily="2" charset="-122"/>
            </a:endParaRPr>
          </a:p>
        </p:txBody>
      </p:sp>
      <p:sp>
        <p:nvSpPr>
          <p:cNvPr id="20494" name="下箭头 23"/>
          <p:cNvSpPr>
            <a:spLocks noChangeArrowheads="1"/>
          </p:cNvSpPr>
          <p:nvPr/>
        </p:nvSpPr>
        <p:spPr bwMode="auto">
          <a:xfrm>
            <a:off x="4407645" y="5296220"/>
            <a:ext cx="375644" cy="533587"/>
          </a:xfrm>
          <a:prstGeom prst="downArrow">
            <a:avLst>
              <a:gd name="adj1" fmla="val 50000"/>
              <a:gd name="adj2" fmla="val 50000"/>
            </a:avLst>
          </a:prstGeom>
          <a:solidFill>
            <a:srgbClr val="C00000"/>
          </a:solidFill>
          <a:ln w="12700" algn="ctr">
            <a:solidFill>
              <a:schemeClr val="tx1"/>
            </a:solidFill>
            <a:round/>
            <a:headEnd/>
            <a:tailEnd/>
          </a:ln>
        </p:spPr>
        <p:txBody>
          <a:bodyPr wrap="square" lIns="90000" tIns="46800" rIns="90000" bIns="46800">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endParaRPr lang="zh-CN" altLang="en-US" sz="2200">
              <a:ea typeface="宋体" panose="02010600030101010101" pitchFamily="2" charset="-122"/>
            </a:endParaRPr>
          </a:p>
        </p:txBody>
      </p:sp>
    </p:spTree>
    <p:extLst>
      <p:ext uri="{BB962C8B-B14F-4D97-AF65-F5344CB8AC3E}">
        <p14:creationId xmlns:p14="http://schemas.microsoft.com/office/powerpoint/2010/main" val="246529510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1.2 Computer Architecture and Implementation</a:t>
            </a:r>
          </a:p>
        </p:txBody>
      </p:sp>
      <p:grpSp>
        <p:nvGrpSpPr>
          <p:cNvPr id="22534" name="组合 5"/>
          <p:cNvGrpSpPr>
            <a:grpSpLocks/>
          </p:cNvGrpSpPr>
          <p:nvPr/>
        </p:nvGrpSpPr>
        <p:grpSpPr bwMode="auto">
          <a:xfrm>
            <a:off x="-1" y="683022"/>
            <a:ext cx="9144001" cy="134938"/>
            <a:chOff x="0" y="919105"/>
            <a:chExt cx="9144000" cy="134443"/>
          </a:xfrm>
        </p:grpSpPr>
        <p:cxnSp>
          <p:nvCxnSpPr>
            <p:cNvPr id="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487169" y="1484784"/>
            <a:ext cx="6164898" cy="2288843"/>
            <a:chOff x="1541367" y="4332826"/>
            <a:chExt cx="6164898" cy="2288843"/>
          </a:xfrm>
        </p:grpSpPr>
        <p:sp>
          <p:nvSpPr>
            <p:cNvPr id="9" name="Rectangle 5"/>
            <p:cNvSpPr>
              <a:spLocks noChangeArrowheads="1"/>
            </p:cNvSpPr>
            <p:nvPr/>
          </p:nvSpPr>
          <p:spPr bwMode="auto">
            <a:xfrm>
              <a:off x="1541367" y="5305455"/>
              <a:ext cx="6164898" cy="444500"/>
            </a:xfrm>
            <a:prstGeom prst="rect">
              <a:avLst/>
            </a:prstGeom>
            <a:solidFill>
              <a:srgbClr val="0000FF"/>
            </a:solidFill>
            <a:ln w="12700">
              <a:solidFill>
                <a:schemeClr val="bg1"/>
              </a:solidFill>
              <a:miter lim="800000"/>
              <a:headEnd/>
              <a:tailEnd/>
            </a:ln>
          </p:spPr>
          <p:txBody>
            <a:bodyPr wrap="none" anchor="ct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800" b="0">
                <a:ea typeface="宋体" panose="02010600030101010101" pitchFamily="2" charset="-122"/>
              </a:endParaRPr>
            </a:p>
          </p:txBody>
        </p:sp>
        <p:grpSp>
          <p:nvGrpSpPr>
            <p:cNvPr id="11" name="Group 56"/>
            <p:cNvGrpSpPr>
              <a:grpSpLocks/>
            </p:cNvGrpSpPr>
            <p:nvPr/>
          </p:nvGrpSpPr>
          <p:grpSpPr bwMode="auto">
            <a:xfrm>
              <a:off x="3652501" y="4332826"/>
              <a:ext cx="2184574" cy="927100"/>
              <a:chOff x="2244" y="1104"/>
              <a:chExt cx="1584" cy="904"/>
            </a:xfrm>
          </p:grpSpPr>
          <p:sp>
            <p:nvSpPr>
              <p:cNvPr id="12" name="Oval 6"/>
              <p:cNvSpPr>
                <a:spLocks noChangeArrowheads="1"/>
              </p:cNvSpPr>
              <p:nvPr/>
            </p:nvSpPr>
            <p:spPr bwMode="auto">
              <a:xfrm>
                <a:off x="2396" y="1104"/>
                <a:ext cx="232" cy="184"/>
              </a:xfrm>
              <a:prstGeom prst="ellipse">
                <a:avLst/>
              </a:prstGeom>
              <a:gradFill rotWithShape="0">
                <a:gsLst>
                  <a:gs pos="0">
                    <a:srgbClr val="5E9EFF"/>
                  </a:gs>
                  <a:gs pos="39999">
                    <a:srgbClr val="85C2FF"/>
                  </a:gs>
                  <a:gs pos="70000">
                    <a:srgbClr val="C4D6EB"/>
                  </a:gs>
                  <a:gs pos="100000">
                    <a:srgbClr val="FFEBFA"/>
                  </a:gs>
                </a:gsLst>
                <a:path path="rect">
                  <a:fillToRect t="100000" r="100000"/>
                </a:path>
              </a:gradFill>
              <a:ln w="25400">
                <a:solidFill>
                  <a:srgbClr val="0000CC"/>
                </a:solidFill>
                <a:round/>
                <a:headEnd/>
                <a:tailEnd/>
              </a:ln>
            </p:spPr>
            <p:txBody>
              <a:bodyPr wrap="none" anchor="ct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800" b="0">
                  <a:ea typeface="宋体" panose="02010600030101010101" pitchFamily="2" charset="-122"/>
                </a:endParaRPr>
              </a:p>
            </p:txBody>
          </p:sp>
          <p:sp>
            <p:nvSpPr>
              <p:cNvPr id="13" name="Line 7"/>
              <p:cNvSpPr>
                <a:spLocks noChangeShapeType="1"/>
              </p:cNvSpPr>
              <p:nvPr/>
            </p:nvSpPr>
            <p:spPr bwMode="auto">
              <a:xfrm flipH="1">
                <a:off x="2484" y="1296"/>
                <a:ext cx="56" cy="376"/>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8"/>
              <p:cNvSpPr>
                <a:spLocks noChangeShapeType="1"/>
              </p:cNvSpPr>
              <p:nvPr/>
            </p:nvSpPr>
            <p:spPr bwMode="auto">
              <a:xfrm>
                <a:off x="2492" y="1676"/>
                <a:ext cx="136" cy="0"/>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9"/>
              <p:cNvSpPr>
                <a:spLocks noChangeShapeType="1"/>
              </p:cNvSpPr>
              <p:nvPr/>
            </p:nvSpPr>
            <p:spPr bwMode="auto">
              <a:xfrm>
                <a:off x="2632" y="1680"/>
                <a:ext cx="0" cy="184"/>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0"/>
              <p:cNvSpPr>
                <a:spLocks noChangeShapeType="1"/>
              </p:cNvSpPr>
              <p:nvPr/>
            </p:nvSpPr>
            <p:spPr bwMode="auto">
              <a:xfrm>
                <a:off x="2636" y="1868"/>
                <a:ext cx="40" cy="0"/>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1"/>
              <p:cNvSpPr>
                <a:spLocks noChangeShapeType="1"/>
              </p:cNvSpPr>
              <p:nvPr/>
            </p:nvSpPr>
            <p:spPr bwMode="auto">
              <a:xfrm flipH="1">
                <a:off x="2388" y="1680"/>
                <a:ext cx="104" cy="232"/>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2"/>
              <p:cNvSpPr>
                <a:spLocks noChangeShapeType="1"/>
              </p:cNvSpPr>
              <p:nvPr/>
            </p:nvSpPr>
            <p:spPr bwMode="auto">
              <a:xfrm flipH="1">
                <a:off x="2244" y="1920"/>
                <a:ext cx="152" cy="88"/>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3"/>
              <p:cNvSpPr>
                <a:spLocks noChangeShapeType="1"/>
              </p:cNvSpPr>
              <p:nvPr/>
            </p:nvSpPr>
            <p:spPr bwMode="auto">
              <a:xfrm>
                <a:off x="2540" y="1440"/>
                <a:ext cx="136" cy="88"/>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4"/>
              <p:cNvSpPr>
                <a:spLocks noChangeShapeType="1"/>
              </p:cNvSpPr>
              <p:nvPr/>
            </p:nvSpPr>
            <p:spPr bwMode="auto">
              <a:xfrm flipV="1">
                <a:off x="2684" y="1432"/>
                <a:ext cx="88" cy="104"/>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5"/>
              <p:cNvSpPr>
                <a:spLocks noChangeShapeType="1"/>
              </p:cNvSpPr>
              <p:nvPr/>
            </p:nvSpPr>
            <p:spPr bwMode="auto">
              <a:xfrm>
                <a:off x="2492" y="1388"/>
                <a:ext cx="136" cy="0"/>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6"/>
              <p:cNvSpPr>
                <a:spLocks noChangeShapeType="1"/>
              </p:cNvSpPr>
              <p:nvPr/>
            </p:nvSpPr>
            <p:spPr bwMode="auto">
              <a:xfrm flipV="1">
                <a:off x="2636" y="1288"/>
                <a:ext cx="88" cy="104"/>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Oval 17"/>
              <p:cNvSpPr>
                <a:spLocks noChangeArrowheads="1"/>
              </p:cNvSpPr>
              <p:nvPr/>
            </p:nvSpPr>
            <p:spPr bwMode="auto">
              <a:xfrm>
                <a:off x="3260" y="1152"/>
                <a:ext cx="232" cy="184"/>
              </a:xfrm>
              <a:prstGeom prst="ellipse">
                <a:avLst/>
              </a:prstGeom>
              <a:gradFill rotWithShape="0">
                <a:gsLst>
                  <a:gs pos="0">
                    <a:srgbClr val="5E9EFF"/>
                  </a:gs>
                  <a:gs pos="39999">
                    <a:srgbClr val="85C2FF"/>
                  </a:gs>
                  <a:gs pos="70000">
                    <a:srgbClr val="C4D6EB"/>
                  </a:gs>
                  <a:gs pos="100000">
                    <a:srgbClr val="FFEBFA"/>
                  </a:gs>
                </a:gsLst>
                <a:path path="rect">
                  <a:fillToRect t="100000" r="100000"/>
                </a:path>
              </a:gradFill>
              <a:ln w="25400">
                <a:solidFill>
                  <a:srgbClr val="0000CC"/>
                </a:solidFill>
                <a:round/>
                <a:headEnd/>
                <a:tailEnd/>
              </a:ln>
            </p:spPr>
            <p:txBody>
              <a:bodyPr wrap="none" anchor="ctr"/>
              <a:lstStyle>
                <a:lvl1pPr>
                  <a:spcBef>
                    <a:spcPct val="20000"/>
                  </a:spcBef>
                  <a:buClr>
                    <a:srgbClr val="0000CC"/>
                  </a:buClr>
                  <a:buFont typeface="Wingdings" panose="05000000000000000000"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anose="05000000000000000000"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anose="05000000000000000000"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anose="05000000000000000000"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anose="05000000000000000000"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800" b="0">
                  <a:ea typeface="宋体" panose="02010600030101010101" pitchFamily="2" charset="-122"/>
                </a:endParaRPr>
              </a:p>
            </p:txBody>
          </p:sp>
          <p:sp>
            <p:nvSpPr>
              <p:cNvPr id="24" name="Line 18"/>
              <p:cNvSpPr>
                <a:spLocks noChangeShapeType="1"/>
              </p:cNvSpPr>
              <p:nvPr/>
            </p:nvSpPr>
            <p:spPr bwMode="auto">
              <a:xfrm>
                <a:off x="3404" y="1344"/>
                <a:ext cx="52" cy="373"/>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19"/>
              <p:cNvSpPr>
                <a:spLocks noChangeShapeType="1"/>
              </p:cNvSpPr>
              <p:nvPr/>
            </p:nvSpPr>
            <p:spPr bwMode="auto">
              <a:xfrm flipH="1">
                <a:off x="3252" y="1728"/>
                <a:ext cx="200" cy="136"/>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1"/>
              <p:cNvSpPr>
                <a:spLocks noChangeShapeType="1"/>
              </p:cNvSpPr>
              <p:nvPr/>
            </p:nvSpPr>
            <p:spPr bwMode="auto">
              <a:xfrm>
                <a:off x="3452" y="1728"/>
                <a:ext cx="184" cy="136"/>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2"/>
              <p:cNvSpPr>
                <a:spLocks noChangeShapeType="1"/>
              </p:cNvSpPr>
              <p:nvPr/>
            </p:nvSpPr>
            <p:spPr bwMode="auto">
              <a:xfrm flipV="1">
                <a:off x="3644" y="1768"/>
                <a:ext cx="136" cy="104"/>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3"/>
              <p:cNvSpPr>
                <a:spLocks noChangeShapeType="1"/>
              </p:cNvSpPr>
              <p:nvPr/>
            </p:nvSpPr>
            <p:spPr bwMode="auto">
              <a:xfrm>
                <a:off x="3788" y="1776"/>
                <a:ext cx="40" cy="40"/>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4"/>
              <p:cNvSpPr>
                <a:spLocks noChangeShapeType="1"/>
              </p:cNvSpPr>
              <p:nvPr/>
            </p:nvSpPr>
            <p:spPr bwMode="auto">
              <a:xfrm flipH="1">
                <a:off x="3300" y="1488"/>
                <a:ext cx="104" cy="136"/>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5"/>
              <p:cNvSpPr>
                <a:spLocks noChangeShapeType="1"/>
              </p:cNvSpPr>
              <p:nvPr/>
            </p:nvSpPr>
            <p:spPr bwMode="auto">
              <a:xfrm flipH="1" flipV="1">
                <a:off x="3156" y="1576"/>
                <a:ext cx="152" cy="56"/>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26"/>
              <p:cNvSpPr>
                <a:spLocks noChangeShapeType="1"/>
              </p:cNvSpPr>
              <p:nvPr/>
            </p:nvSpPr>
            <p:spPr bwMode="auto">
              <a:xfrm flipH="1">
                <a:off x="3204" y="1436"/>
                <a:ext cx="200" cy="0"/>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27"/>
              <p:cNvSpPr>
                <a:spLocks noChangeShapeType="1"/>
              </p:cNvSpPr>
              <p:nvPr/>
            </p:nvSpPr>
            <p:spPr bwMode="auto">
              <a:xfrm flipH="1" flipV="1">
                <a:off x="3060" y="1336"/>
                <a:ext cx="152" cy="104"/>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28"/>
              <p:cNvSpPr>
                <a:spLocks noChangeShapeType="1"/>
              </p:cNvSpPr>
              <p:nvPr/>
            </p:nvSpPr>
            <p:spPr bwMode="auto">
              <a:xfrm flipV="1">
                <a:off x="3308" y="1240"/>
                <a:ext cx="40" cy="56"/>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29"/>
              <p:cNvSpPr>
                <a:spLocks noChangeShapeType="1"/>
              </p:cNvSpPr>
              <p:nvPr/>
            </p:nvSpPr>
            <p:spPr bwMode="auto">
              <a:xfrm flipH="1" flipV="1">
                <a:off x="2484" y="1192"/>
                <a:ext cx="104" cy="104"/>
              </a:xfrm>
              <a:prstGeom prst="line">
                <a:avLst/>
              </a:prstGeom>
              <a:noFill/>
              <a:ln w="254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5" name="Rectangle 50"/>
            <p:cNvSpPr>
              <a:spLocks noChangeArrowheads="1"/>
            </p:cNvSpPr>
            <p:nvPr/>
          </p:nvSpPr>
          <p:spPr bwMode="auto">
            <a:xfrm>
              <a:off x="2876054" y="5332170"/>
              <a:ext cx="3882473" cy="391069"/>
            </a:xfrm>
            <a:prstGeom prst="rect">
              <a:avLst/>
            </a:prstGeom>
            <a:noFill/>
            <a:ln w="12700">
              <a:noFill/>
              <a:miter lim="800000"/>
              <a:headEnd/>
              <a:tailEnd/>
            </a:ln>
            <a:effectLst/>
          </p:spPr>
          <p:txBody>
            <a:bodyPr wrap="none" lIns="63500" tIns="25400" rIns="63500" bIns="25400">
              <a:spAutoFit/>
            </a:bodyPr>
            <a:lstStyle/>
            <a:p>
              <a:pPr>
                <a:lnSpc>
                  <a:spcPct val="92000"/>
                </a:lnSpc>
                <a:defRPr/>
              </a:pPr>
              <a:r>
                <a:rPr kumimoji="1" lang="zh-CN" altLang="en-US" sz="2400" b="1" dirty="0">
                  <a:solidFill>
                    <a:srgbClr val="FF0000"/>
                  </a:solidFill>
                  <a:effectLst>
                    <a:outerShdw blurRad="38100" dist="38100" dir="2700000" algn="tl">
                      <a:srgbClr val="C0C0C0"/>
                    </a:outerShdw>
                  </a:effectLst>
                  <a:latin typeface="华文中宋" pitchFamily="2" charset="-122"/>
                  <a:ea typeface="华文中宋" pitchFamily="2" charset="-122"/>
                </a:rPr>
                <a:t>指令集（</a:t>
              </a:r>
              <a:r>
                <a:rPr kumimoji="1" lang="en-US" altLang="zh-CN" sz="2400" b="1" dirty="0">
                  <a:solidFill>
                    <a:srgbClr val="FF0000"/>
                  </a:solidFill>
                  <a:effectLst>
                    <a:outerShdw blurRad="38100" dist="38100" dir="2700000" algn="tl">
                      <a:srgbClr val="C0C0C0"/>
                    </a:outerShdw>
                  </a:effectLst>
                  <a:latin typeface="华文中宋" pitchFamily="2" charset="-122"/>
                  <a:ea typeface="华文中宋" pitchFamily="2" charset="-122"/>
                </a:rPr>
                <a:t>Instruction set</a:t>
              </a:r>
              <a:r>
                <a:rPr kumimoji="1" lang="zh-CN" altLang="en-US" sz="2400" b="1" dirty="0">
                  <a:solidFill>
                    <a:srgbClr val="FF0000"/>
                  </a:solidFill>
                  <a:effectLst>
                    <a:outerShdw blurRad="38100" dist="38100" dir="2700000" algn="tl">
                      <a:srgbClr val="C0C0C0"/>
                    </a:outerShdw>
                  </a:effectLst>
                  <a:latin typeface="华文中宋" pitchFamily="2" charset="-122"/>
                  <a:ea typeface="华文中宋" pitchFamily="2" charset="-122"/>
                </a:rPr>
                <a:t>）</a:t>
              </a:r>
            </a:p>
          </p:txBody>
        </p:sp>
        <p:sp>
          <p:nvSpPr>
            <p:cNvPr id="36" name="Rectangle 51"/>
            <p:cNvSpPr>
              <a:spLocks noChangeArrowheads="1"/>
            </p:cNvSpPr>
            <p:nvPr/>
          </p:nvSpPr>
          <p:spPr bwMode="auto">
            <a:xfrm>
              <a:off x="2139454" y="4804330"/>
              <a:ext cx="736600" cy="361950"/>
            </a:xfrm>
            <a:prstGeom prst="rect">
              <a:avLst/>
            </a:prstGeom>
            <a:noFill/>
            <a:ln w="12700">
              <a:noFill/>
              <a:miter lim="800000"/>
              <a:headEnd/>
              <a:tailEnd/>
            </a:ln>
            <a:effectLst/>
          </p:spPr>
          <p:txBody>
            <a:bodyPr wrap="none" lIns="63500" tIns="25400" rIns="63500" bIns="25400">
              <a:spAutoFit/>
            </a:bodyPr>
            <a:lstStyle/>
            <a:p>
              <a:pPr>
                <a:lnSpc>
                  <a:spcPct val="85000"/>
                </a:lnSpc>
                <a:defRPr/>
              </a:pPr>
              <a:r>
                <a:rPr kumimoji="1" lang="zh-CN" altLang="en-US" sz="2400" b="1" dirty="0">
                  <a:solidFill>
                    <a:srgbClr val="C00000"/>
                  </a:solidFill>
                  <a:effectLst>
                    <a:outerShdw blurRad="38100" dist="38100" dir="2700000" algn="tl">
                      <a:srgbClr val="C0C0C0"/>
                    </a:outerShdw>
                  </a:effectLst>
                  <a:latin typeface="华文中宋" pitchFamily="2" charset="-122"/>
                  <a:ea typeface="华文中宋" pitchFamily="2" charset="-122"/>
                </a:rPr>
                <a:t>软件</a:t>
              </a:r>
            </a:p>
          </p:txBody>
        </p:sp>
        <p:sp>
          <p:nvSpPr>
            <p:cNvPr id="37" name="Rectangle 52"/>
            <p:cNvSpPr>
              <a:spLocks noChangeArrowheads="1"/>
            </p:cNvSpPr>
            <p:nvPr/>
          </p:nvSpPr>
          <p:spPr bwMode="auto">
            <a:xfrm>
              <a:off x="2139454" y="5969643"/>
              <a:ext cx="736600" cy="361950"/>
            </a:xfrm>
            <a:prstGeom prst="rect">
              <a:avLst/>
            </a:prstGeom>
            <a:noFill/>
            <a:ln w="12700">
              <a:noFill/>
              <a:miter lim="800000"/>
              <a:headEnd/>
              <a:tailEnd/>
            </a:ln>
            <a:effectLst/>
          </p:spPr>
          <p:txBody>
            <a:bodyPr wrap="none" lIns="63500" tIns="25400" rIns="63500" bIns="25400">
              <a:spAutoFit/>
            </a:bodyPr>
            <a:lstStyle/>
            <a:p>
              <a:pPr>
                <a:lnSpc>
                  <a:spcPct val="85000"/>
                </a:lnSpc>
                <a:defRPr/>
              </a:pPr>
              <a:r>
                <a:rPr kumimoji="1" lang="zh-CN" altLang="en-US" sz="2400" b="1" dirty="0">
                  <a:solidFill>
                    <a:srgbClr val="0000CC"/>
                  </a:solidFill>
                  <a:effectLst>
                    <a:outerShdw blurRad="38100" dist="38100" dir="2700000" algn="tl">
                      <a:srgbClr val="C0C0C0"/>
                    </a:outerShdw>
                  </a:effectLst>
                  <a:latin typeface="华文中宋" pitchFamily="2" charset="-122"/>
                  <a:ea typeface="华文中宋" pitchFamily="2" charset="-122"/>
                </a:rPr>
                <a:t>硬件</a:t>
              </a:r>
            </a:p>
          </p:txBody>
        </p:sp>
        <p:graphicFrame>
          <p:nvGraphicFramePr>
            <p:cNvPr id="38" name="Object 57"/>
            <p:cNvGraphicFramePr>
              <a:graphicFrameLocks noChangeAspect="1"/>
            </p:cNvGraphicFramePr>
            <p:nvPr/>
          </p:nvGraphicFramePr>
          <p:xfrm>
            <a:off x="4300289" y="4551113"/>
            <a:ext cx="762000" cy="533400"/>
          </p:xfrm>
          <a:graphic>
            <a:graphicData uri="http://schemas.openxmlformats.org/presentationml/2006/ole">
              <mc:AlternateContent xmlns:mc="http://schemas.openxmlformats.org/markup-compatibility/2006">
                <mc:Choice xmlns:v="urn:schemas-microsoft-com:vml" Requires="v">
                  <p:oleObj name="BMP 图象" r:id="rId3" imgW="1362265" imgH="1371429" progId="Paint.Picture">
                    <p:embed/>
                  </p:oleObj>
                </mc:Choice>
                <mc:Fallback>
                  <p:oleObj name="BMP 图象" r:id="rId3" imgW="1362265" imgH="1371429" progId="Paint.Picture">
                    <p:embed/>
                    <p:pic>
                      <p:nvPicPr>
                        <p:cNvPr id="38"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289" y="4551113"/>
                          <a:ext cx="76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9" name="Picture 60" descr="cpu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929" y="5912056"/>
              <a:ext cx="993775"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矩形 2">
            <a:extLst>
              <a:ext uri="{FF2B5EF4-FFF2-40B4-BE49-F238E27FC236}">
                <a16:creationId xmlns:a16="http://schemas.microsoft.com/office/drawing/2014/main" id="{6552FDCE-133D-FE4D-9DC0-7904ABF50CD8}"/>
              </a:ext>
            </a:extLst>
          </p:cNvPr>
          <p:cNvSpPr/>
          <p:nvPr/>
        </p:nvSpPr>
        <p:spPr>
          <a:xfrm>
            <a:off x="669086" y="4437112"/>
            <a:ext cx="8109207" cy="1384995"/>
          </a:xfrm>
          <a:prstGeom prst="rect">
            <a:avLst/>
          </a:prstGeom>
        </p:spPr>
        <p:txBody>
          <a:bodyPr wrap="square">
            <a:spAutoFit/>
          </a:bodyPr>
          <a:lstStyle/>
          <a:p>
            <a:r>
              <a:rPr kumimoji="1" lang="zh-CN" altLang="en-US" sz="2800" dirty="0">
                <a:solidFill>
                  <a:srgbClr val="000066"/>
                </a:solidFill>
                <a:effectLst>
                  <a:outerShdw blurRad="38100" dist="38100" dir="2700000" algn="tl">
                    <a:srgbClr val="C0C0C0"/>
                  </a:outerShdw>
                </a:effectLst>
                <a:latin typeface="Times New Roman" panose="02020603050405020304" pitchFamily="18" charset="0"/>
                <a:ea typeface="华文隶书" panose="02010800040101010101" pitchFamily="2" charset="-122"/>
              </a:rPr>
              <a:t>经典计算机体系结构概念的实质是计算机系统中</a:t>
            </a:r>
            <a:r>
              <a:rPr kumimoji="1" lang="zh-CN" altLang="en-US" sz="2800" dirty="0">
                <a:solidFill>
                  <a:srgbClr val="FF0000"/>
                </a:solidFill>
                <a:effectLst>
                  <a:outerShdw blurRad="38100" dist="38100" dir="2700000" algn="tl">
                    <a:srgbClr val="C0C0C0"/>
                  </a:outerShdw>
                </a:effectLst>
                <a:latin typeface="Times New Roman" panose="02020603050405020304" pitchFamily="18" charset="0"/>
                <a:ea typeface="华文隶书" panose="02010800040101010101" pitchFamily="2" charset="-122"/>
              </a:rPr>
              <a:t>软硬件界面</a:t>
            </a:r>
            <a:r>
              <a:rPr kumimoji="1" lang="zh-CN" altLang="en-US" sz="2800" dirty="0">
                <a:solidFill>
                  <a:srgbClr val="000066"/>
                </a:solidFill>
                <a:effectLst>
                  <a:outerShdw blurRad="38100" dist="38100" dir="2700000" algn="tl">
                    <a:srgbClr val="C0C0C0"/>
                  </a:outerShdw>
                </a:effectLst>
                <a:latin typeface="Times New Roman" panose="02020603050405020304" pitchFamily="18" charset="0"/>
                <a:ea typeface="华文隶书" panose="02010800040101010101" pitchFamily="2" charset="-122"/>
              </a:rPr>
              <a:t>的确定，其界面之上的是软件的功能，界面之下的是硬件和固件的功能。“</a:t>
            </a:r>
            <a:r>
              <a:rPr kumimoji="1" lang="zh-CN" altLang="en-US" sz="2800" dirty="0">
                <a:solidFill>
                  <a:srgbClr val="FF0000"/>
                </a:solidFill>
                <a:effectLst>
                  <a:outerShdw blurRad="38100" dist="38100" dir="2700000" algn="tl">
                    <a:srgbClr val="C0C0C0"/>
                  </a:outerShdw>
                </a:effectLst>
                <a:latin typeface="Times New Roman" panose="02020603050405020304" pitchFamily="18" charset="0"/>
                <a:ea typeface="华文隶书" panose="02010800040101010101" pitchFamily="2" charset="-122"/>
              </a:rPr>
              <a:t>指令集结构</a:t>
            </a:r>
            <a:r>
              <a:rPr kumimoji="1" lang="zh-CN" altLang="en-US" sz="2800" dirty="0">
                <a:solidFill>
                  <a:srgbClr val="000066"/>
                </a:solidFill>
                <a:effectLst>
                  <a:outerShdw blurRad="38100" dist="38100" dir="2700000" algn="tl">
                    <a:srgbClr val="C0C0C0"/>
                  </a:outerShdw>
                </a:effectLst>
                <a:latin typeface="Times New Roman" panose="02020603050405020304" pitchFamily="18" charset="0"/>
                <a:ea typeface="华文隶书" panose="02010800040101010101" pitchFamily="2" charset="-122"/>
              </a:rPr>
              <a:t>”</a:t>
            </a:r>
            <a:endParaRPr lang="zh-CN" altLang="en-US" sz="2800" dirty="0"/>
          </a:p>
        </p:txBody>
      </p:sp>
    </p:spTree>
    <p:extLst>
      <p:ext uri="{BB962C8B-B14F-4D97-AF65-F5344CB8AC3E}">
        <p14:creationId xmlns:p14="http://schemas.microsoft.com/office/powerpoint/2010/main" val="33145463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1.2 Computer Architecture and Implementation</a:t>
            </a:r>
          </a:p>
        </p:txBody>
      </p:sp>
      <p:sp>
        <p:nvSpPr>
          <p:cNvPr id="22532" name="Text Box 16"/>
          <p:cNvSpPr txBox="1">
            <a:spLocks noChangeArrowheads="1"/>
          </p:cNvSpPr>
          <p:nvPr/>
        </p:nvSpPr>
        <p:spPr bwMode="auto">
          <a:xfrm>
            <a:off x="188118" y="952898"/>
            <a:ext cx="8763000" cy="440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457200" indent="-457200" algn="just">
              <a:lnSpc>
                <a:spcPct val="100000"/>
              </a:lnSpc>
              <a:spcBef>
                <a:spcPts val="0"/>
              </a:spcBef>
              <a:buSzTx/>
              <a:buFont typeface="Symbol" panose="05050102010706020507" pitchFamily="18" charset="2"/>
              <a:buChar char="¨"/>
            </a:pPr>
            <a:r>
              <a:rPr lang="en-US" altLang="zh-CN" sz="2800" dirty="0">
                <a:solidFill>
                  <a:srgbClr val="800000"/>
                </a:solidFill>
                <a:latin typeface="Times New Roman" panose="02020603050405020304" pitchFamily="18" charset="0"/>
                <a:ea typeface="宋体" panose="02010600030101010101" pitchFamily="2" charset="-122"/>
              </a:rPr>
              <a:t>Summary----Computer Architecture: </a:t>
            </a:r>
          </a:p>
          <a:p>
            <a:pPr marL="457200" indent="-457200" algn="just">
              <a:lnSpc>
                <a:spcPct val="100000"/>
              </a:lnSpc>
              <a:spcBef>
                <a:spcPts val="0"/>
              </a:spcBef>
              <a:buSzTx/>
              <a:buFont typeface="Symbol" panose="05050102010706020507" pitchFamily="18" charset="2"/>
              <a:buChar char="¨"/>
            </a:pPr>
            <a:r>
              <a:rPr lang="en-US" altLang="zh-CN" sz="2800" dirty="0">
                <a:latin typeface="Times New Roman" panose="02020603050405020304" pitchFamily="18" charset="0"/>
                <a:ea typeface="宋体" panose="02010600030101010101" pitchFamily="2" charset="-122"/>
                <a:sym typeface="Symbol" panose="05050102010706020507" pitchFamily="18" charset="2"/>
              </a:rPr>
              <a:t>Now, </a:t>
            </a:r>
            <a:r>
              <a:rPr lang="en-US" altLang="zh-CN" sz="2800" u="sng" dirty="0">
                <a:latin typeface="Times New Roman" panose="02020603050405020304" pitchFamily="18" charset="0"/>
                <a:ea typeface="宋体" panose="02010600030101010101" pitchFamily="2" charset="-122"/>
                <a:sym typeface="Symbol" panose="05050102010706020507" pitchFamily="18" charset="2"/>
              </a:rPr>
              <a:t>Genuine Computer Architecture</a:t>
            </a:r>
            <a:r>
              <a:rPr lang="en-US" altLang="zh-CN" sz="2800" dirty="0">
                <a:latin typeface="Times New Roman" panose="02020603050405020304" pitchFamily="18" charset="0"/>
                <a:ea typeface="宋体" panose="02010600030101010101" pitchFamily="2" charset="-122"/>
                <a:sym typeface="Symbol" panose="05050102010706020507" pitchFamily="18" charset="2"/>
              </a:rPr>
              <a:t>: Designing the </a:t>
            </a:r>
            <a:r>
              <a:rPr lang="en-US" altLang="zh-CN" sz="2800" dirty="0">
                <a:solidFill>
                  <a:srgbClr val="800000"/>
                </a:solidFill>
                <a:latin typeface="Times New Roman" panose="02020603050405020304" pitchFamily="18" charset="0"/>
                <a:ea typeface="宋体" panose="02010600030101010101" pitchFamily="2" charset="-122"/>
                <a:sym typeface="Symbol" panose="05050102010706020507" pitchFamily="18" charset="2"/>
              </a:rPr>
              <a:t>Organization</a:t>
            </a:r>
            <a:r>
              <a:rPr lang="en-US" altLang="zh-CN" sz="2800" dirty="0">
                <a:latin typeface="Times New Roman" panose="02020603050405020304" pitchFamily="18" charset="0"/>
                <a:ea typeface="宋体" panose="02010600030101010101" pitchFamily="2" charset="-122"/>
                <a:sym typeface="Symbol" panose="05050102010706020507" pitchFamily="18" charset="2"/>
              </a:rPr>
              <a:t> and </a:t>
            </a:r>
            <a:r>
              <a:rPr lang="en-US" altLang="zh-CN" sz="2800" dirty="0">
                <a:solidFill>
                  <a:srgbClr val="800000"/>
                </a:solidFill>
                <a:latin typeface="Times New Roman" panose="02020603050405020304" pitchFamily="18" charset="0"/>
                <a:ea typeface="宋体" panose="02010600030101010101" pitchFamily="2" charset="-122"/>
                <a:sym typeface="Symbol" panose="05050102010706020507" pitchFamily="18" charset="2"/>
              </a:rPr>
              <a:t>Hardware</a:t>
            </a:r>
            <a:r>
              <a:rPr lang="en-US" altLang="zh-CN" sz="2800" dirty="0">
                <a:latin typeface="Times New Roman" panose="02020603050405020304" pitchFamily="18" charset="0"/>
                <a:ea typeface="宋体" panose="02010600030101010101" pitchFamily="2" charset="-122"/>
                <a:sym typeface="Symbol" panose="05050102010706020507" pitchFamily="18" charset="2"/>
              </a:rPr>
              <a:t> to Meet Goals and Functional Requirements. </a:t>
            </a:r>
          </a:p>
          <a:p>
            <a:pPr marL="457200" indent="-457200" algn="just">
              <a:lnSpc>
                <a:spcPct val="100000"/>
              </a:lnSpc>
              <a:spcBef>
                <a:spcPts val="0"/>
              </a:spcBef>
              <a:buSzTx/>
              <a:buFont typeface="Symbol" panose="05050102010706020507" pitchFamily="18" charset="2"/>
              <a:buChar char="¨"/>
            </a:pPr>
            <a:endParaRPr lang="en-US" altLang="zh-CN" sz="2800" dirty="0">
              <a:latin typeface="Times New Roman" panose="02020603050405020304" pitchFamily="18" charset="0"/>
              <a:ea typeface="宋体" panose="02010600030101010101" pitchFamily="2" charset="-122"/>
              <a:sym typeface="Symbol" panose="05050102010706020507" pitchFamily="18" charset="2"/>
            </a:endParaRPr>
          </a:p>
          <a:p>
            <a:pPr marL="457200" indent="-457200" algn="just">
              <a:lnSpc>
                <a:spcPct val="100000"/>
              </a:lnSpc>
              <a:spcBef>
                <a:spcPts val="0"/>
              </a:spcBef>
              <a:buSzTx/>
              <a:buFont typeface="Symbol" panose="05050102010706020507" pitchFamily="18" charset="2"/>
              <a:buChar char="¨"/>
            </a:pPr>
            <a:r>
              <a:rPr lang="zh-CN" altLang="en-US" sz="2800" dirty="0">
                <a:solidFill>
                  <a:schemeClr val="accent2"/>
                </a:solidFill>
                <a:latin typeface="Times New Roman" panose="02020603050405020304" pitchFamily="18" charset="0"/>
                <a:ea typeface="宋体" panose="02010600030101010101" pitchFamily="2" charset="-122"/>
              </a:rPr>
              <a:t>广义（现代）的计算机体系结构的概念，它除了包括经典的计算机体系结构的概念范畴（指令集结构），体系结构设计也包括对</a:t>
            </a:r>
            <a:r>
              <a:rPr lang="zh-CN" altLang="en-US" sz="2800" dirty="0">
                <a:solidFill>
                  <a:srgbClr val="C00000"/>
                </a:solidFill>
                <a:latin typeface="Times New Roman" panose="02020603050405020304" pitchFamily="18" charset="0"/>
                <a:ea typeface="宋体" panose="02010600030101010101" pitchFamily="2" charset="-122"/>
              </a:rPr>
              <a:t>组织</a:t>
            </a:r>
            <a:r>
              <a:rPr lang="zh-CN" altLang="en-US" sz="2800" dirty="0">
                <a:solidFill>
                  <a:schemeClr val="accent2"/>
                </a:solidFill>
                <a:latin typeface="Times New Roman" panose="02020603050405020304" pitchFamily="18" charset="0"/>
                <a:ea typeface="宋体" panose="02010600030101010101" pitchFamily="2" charset="-122"/>
              </a:rPr>
              <a:t>和</a:t>
            </a:r>
            <a:r>
              <a:rPr lang="zh-CN" altLang="en-US" sz="2800" dirty="0">
                <a:solidFill>
                  <a:srgbClr val="C00000"/>
                </a:solidFill>
                <a:latin typeface="Times New Roman" panose="02020603050405020304" pitchFamily="18" charset="0"/>
                <a:ea typeface="宋体" panose="02010600030101010101" pitchFamily="2" charset="-122"/>
              </a:rPr>
              <a:t>硬件</a:t>
            </a:r>
            <a:r>
              <a:rPr lang="zh-CN" altLang="en-US" sz="2800" dirty="0">
                <a:solidFill>
                  <a:schemeClr val="accent2"/>
                </a:solidFill>
                <a:latin typeface="Times New Roman" panose="02020603050405020304" pitchFamily="18" charset="0"/>
                <a:ea typeface="宋体" panose="02010600030101010101" pitchFamily="2" charset="-122"/>
              </a:rPr>
              <a:t>的设计以满足设计目标和功能需求。</a:t>
            </a:r>
            <a:endParaRPr lang="en-US" altLang="zh-CN" sz="2800" dirty="0">
              <a:solidFill>
                <a:schemeClr val="accent2"/>
              </a:solidFill>
              <a:latin typeface="Times New Roman" panose="02020603050405020304" pitchFamily="18" charset="0"/>
              <a:ea typeface="宋体" panose="02010600030101010101" pitchFamily="2" charset="-122"/>
            </a:endParaRPr>
          </a:p>
          <a:p>
            <a:pPr marL="457200" indent="-457200" algn="just">
              <a:lnSpc>
                <a:spcPct val="100000"/>
              </a:lnSpc>
              <a:spcBef>
                <a:spcPts val="0"/>
              </a:spcBef>
              <a:buSzTx/>
              <a:buFont typeface="Symbol" panose="05050102010706020507" pitchFamily="18" charset="2"/>
              <a:buChar char="¨"/>
            </a:pPr>
            <a:endParaRPr lang="en-US" altLang="zh-CN" sz="2800" dirty="0">
              <a:solidFill>
                <a:schemeClr val="accent2"/>
              </a:solidFill>
              <a:latin typeface="Times New Roman" panose="02020603050405020304" pitchFamily="18" charset="0"/>
              <a:ea typeface="宋体" panose="02010600030101010101" pitchFamily="2" charset="-122"/>
            </a:endParaRPr>
          </a:p>
        </p:txBody>
      </p:sp>
      <p:grpSp>
        <p:nvGrpSpPr>
          <p:cNvPr id="22534" name="组合 5"/>
          <p:cNvGrpSpPr>
            <a:grpSpLocks/>
          </p:cNvGrpSpPr>
          <p:nvPr/>
        </p:nvGrpSpPr>
        <p:grpSpPr bwMode="auto">
          <a:xfrm>
            <a:off x="-1" y="683022"/>
            <a:ext cx="9144001" cy="134938"/>
            <a:chOff x="0" y="919105"/>
            <a:chExt cx="9144000" cy="134443"/>
          </a:xfrm>
        </p:grpSpPr>
        <p:cxnSp>
          <p:nvCxnSpPr>
            <p:cNvPr id="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601628" y="5085184"/>
            <a:ext cx="8140050" cy="1200329"/>
          </a:xfrm>
          <a:prstGeom prst="rect">
            <a:avLst/>
          </a:prstGeom>
        </p:spPr>
        <p:txBody>
          <a:bodyPr wrap="none">
            <a:spAutoFit/>
          </a:bodyPr>
          <a:lstStyle/>
          <a:p>
            <a:pPr algn="ctr">
              <a:lnSpc>
                <a:spcPct val="100000"/>
              </a:lnSpc>
              <a:spcBef>
                <a:spcPts val="0"/>
              </a:spcBef>
              <a:buSzTx/>
            </a:pPr>
            <a:r>
              <a:rPr lang="en-US" altLang="zh-CN" sz="3600" dirty="0">
                <a:solidFill>
                  <a:srgbClr val="C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Computer Architecture</a:t>
            </a:r>
            <a:r>
              <a:rPr lang="zh-CN" altLang="en-US" sz="3600" dirty="0">
                <a:solidFill>
                  <a:srgbClr val="C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 </a:t>
            </a:r>
            <a:endParaRPr lang="en-US" altLang="zh-CN" sz="3600" dirty="0">
              <a:solidFill>
                <a:srgbClr val="C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a:p>
            <a:pPr algn="ctr">
              <a:lnSpc>
                <a:spcPct val="100000"/>
              </a:lnSpc>
              <a:spcBef>
                <a:spcPts val="0"/>
              </a:spcBef>
              <a:buSzTx/>
            </a:pPr>
            <a:r>
              <a:rPr lang="en-US" altLang="zh-CN" sz="3600" dirty="0">
                <a:solidFill>
                  <a:srgbClr val="C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Instruction set, </a:t>
            </a:r>
            <a:r>
              <a:rPr lang="en-US" altLang="zh-CN" sz="3600" dirty="0">
                <a:solidFill>
                  <a:srgbClr val="C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sym typeface="Symbol" panose="05050102010706020507" pitchFamily="18" charset="2"/>
              </a:rPr>
              <a:t>Organization, Hardware</a:t>
            </a:r>
            <a:endParaRPr lang="en-US" altLang="zh-CN" sz="3600" dirty="0">
              <a:solidFill>
                <a:schemeClr val="accent2"/>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6262485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53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 calcmode="lin" valueType="num">
                                      <p:cBhvr additive="base">
                                        <p:cTn id="1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 calcmode="lin" valueType="num">
                                      <p:cBhvr additive="base">
                                        <p:cTn id="2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3"/>
          <p:cNvSpPr txBox="1">
            <a:spLocks noChangeArrowheads="1"/>
          </p:cNvSpPr>
          <p:nvPr/>
        </p:nvSpPr>
        <p:spPr bwMode="auto">
          <a:xfrm>
            <a:off x="179388" y="980728"/>
            <a:ext cx="8839200" cy="5407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457200" indent="-457200" algn="just">
              <a:lnSpc>
                <a:spcPct val="100000"/>
              </a:lnSpc>
              <a:spcBef>
                <a:spcPct val="5000"/>
              </a:spcBef>
              <a:buSzTx/>
              <a:buFont typeface="Wingdings" panose="05000000000000000000" pitchFamily="2" charset="2"/>
              <a:buChar char="u"/>
            </a:pPr>
            <a:r>
              <a:rPr lang="en-US" altLang="zh-CN" sz="2800" dirty="0">
                <a:solidFill>
                  <a:srgbClr val="800000"/>
                </a:solidFill>
                <a:latin typeface="Times New Roman" panose="02020603050405020304" pitchFamily="18" charset="0"/>
                <a:ea typeface="宋体" panose="02010600030101010101" pitchFamily="2" charset="-122"/>
                <a:sym typeface="Symbol" panose="05050102010706020507" pitchFamily="18" charset="2"/>
              </a:rPr>
              <a:t>When we say one computer is faster than another, what do we mean? </a:t>
            </a:r>
            <a:r>
              <a:rPr lang="zh-CN" altLang="en-US" sz="2800" dirty="0">
                <a:solidFill>
                  <a:srgbClr val="800000"/>
                </a:solidFill>
                <a:latin typeface="Times New Roman" panose="02020603050405020304" pitchFamily="18" charset="0"/>
                <a:ea typeface="宋体" panose="02010600030101010101" pitchFamily="2" charset="-122"/>
                <a:sym typeface="Symbol" panose="05050102010706020507" pitchFamily="18" charset="2"/>
              </a:rPr>
              <a:t>快的涵义？</a:t>
            </a:r>
            <a:r>
              <a:rPr lang="en-US" altLang="zh-CN" dirty="0">
                <a:latin typeface="Times New Roman" panose="02020603050405020304" pitchFamily="18" charset="0"/>
                <a:ea typeface="宋体" panose="02010600030101010101" pitchFamily="2" charset="-122"/>
                <a:sym typeface="Symbol" panose="05050102010706020507" pitchFamily="18" charset="2"/>
              </a:rPr>
              <a:t> </a:t>
            </a:r>
          </a:p>
          <a:p>
            <a:pPr marL="457200" indent="-457200" algn="just">
              <a:lnSpc>
                <a:spcPct val="100000"/>
              </a:lnSpc>
              <a:spcBef>
                <a:spcPct val="5000"/>
              </a:spcBef>
              <a:buSzTx/>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Computer user consider</a:t>
            </a:r>
            <a:r>
              <a:rPr lang="en-US" altLang="zh-CN" dirty="0">
                <a:latin typeface="Times New Roman" panose="02020603050405020304" pitchFamily="18" charset="0"/>
                <a:ea typeface="宋体" panose="02010600030101010101" pitchFamily="2" charset="-122"/>
                <a:sym typeface="Symbol" panose="05050102010706020507" pitchFamily="18" charset="2"/>
              </a:rPr>
              <a:t>: a computer is faster when a program runs in less time.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用户：程序运行时间短</a:t>
            </a:r>
            <a:endPar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1143000" lvl="1" indent="-457200" algn="just">
              <a:lnSpc>
                <a:spcPct val="100000"/>
              </a:lnSpc>
              <a:spcBef>
                <a:spcPct val="5000"/>
              </a:spcBef>
              <a:buSzTx/>
              <a:buFont typeface="Arial" panose="020B0604020202020204" pitchFamily="34" charset="0"/>
              <a:buChar char="•"/>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Response time (</a:t>
            </a:r>
            <a:r>
              <a:rPr lang="zh-CN" altLang="en-US" dirty="0">
                <a:solidFill>
                  <a:srgbClr val="800000"/>
                </a:solidFill>
                <a:latin typeface="Times New Roman" panose="02020603050405020304" pitchFamily="18" charset="0"/>
                <a:ea typeface="宋体" panose="02010600030101010101" pitchFamily="2" charset="-122"/>
                <a:sym typeface="Symbol" panose="05050102010706020507" pitchFamily="18" charset="2"/>
              </a:rPr>
              <a:t>响应时间</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a:t>
            </a:r>
            <a:r>
              <a:rPr lang="zh-CN" altLang="en-US" dirty="0">
                <a:latin typeface="Times New Roman" panose="02020603050405020304" pitchFamily="18" charset="0"/>
                <a:ea typeface="宋体" panose="02010600030101010101" pitchFamily="2" charset="-122"/>
                <a:sym typeface="Symbol" panose="05050102010706020507" pitchFamily="18" charset="2"/>
              </a:rPr>
              <a:t>：</a:t>
            </a:r>
            <a:r>
              <a:rPr lang="en-US" altLang="zh-CN" dirty="0">
                <a:latin typeface="Times New Roman" panose="02020603050405020304" pitchFamily="18" charset="0"/>
                <a:ea typeface="宋体" panose="02010600030101010101" pitchFamily="2" charset="-122"/>
                <a:sym typeface="Symbol" panose="05050102010706020507" pitchFamily="18" charset="2"/>
              </a:rPr>
              <a:t> the time between the start and the completion of an event—also referred to as </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execution time (</a:t>
            </a:r>
            <a:r>
              <a:rPr lang="zh-CN" altLang="en-US" dirty="0">
                <a:solidFill>
                  <a:srgbClr val="800000"/>
                </a:solidFill>
                <a:latin typeface="Times New Roman" panose="02020603050405020304" pitchFamily="18" charset="0"/>
                <a:ea typeface="宋体" panose="02010600030101010101" pitchFamily="2" charset="-122"/>
                <a:sym typeface="Symbol" panose="05050102010706020507" pitchFamily="18" charset="2"/>
              </a:rPr>
              <a:t>执行时间</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 </a:t>
            </a:r>
            <a:endParaRPr lang="en-US" altLang="zh-CN" dirty="0">
              <a:latin typeface="Times New Roman" panose="02020603050405020304" pitchFamily="18" charset="0"/>
              <a:ea typeface="宋体" panose="02010600030101010101" pitchFamily="2" charset="-122"/>
              <a:sym typeface="Symbol" panose="05050102010706020507" pitchFamily="18" charset="2"/>
            </a:endParaRPr>
          </a:p>
          <a:p>
            <a:pPr marL="457200" indent="-457200" algn="just">
              <a:lnSpc>
                <a:spcPct val="100000"/>
              </a:lnSpc>
              <a:spcBef>
                <a:spcPct val="5000"/>
              </a:spcBef>
              <a:buSzTx/>
              <a:buFont typeface="Wingdings" panose="05000000000000000000" pitchFamily="2" charset="2"/>
              <a:buChar char="Ø"/>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Computer center manager consider</a:t>
            </a:r>
            <a:r>
              <a:rPr lang="en-US" altLang="zh-CN" dirty="0">
                <a:latin typeface="Times New Roman" panose="02020603050405020304" pitchFamily="18" charset="0"/>
                <a:ea typeface="宋体" panose="02010600030101010101" pitchFamily="2" charset="-122"/>
                <a:sym typeface="Symbol" panose="05050102010706020507" pitchFamily="18" charset="2"/>
              </a:rPr>
              <a:t>: a computer is faster when it completes more jobs in an hour.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计算机中心经理：在一小时内做更多工作</a:t>
            </a:r>
            <a:endPar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1143000" lvl="1" indent="-457200" algn="just">
              <a:lnSpc>
                <a:spcPct val="100000"/>
              </a:lnSpc>
              <a:spcBef>
                <a:spcPct val="5000"/>
              </a:spcBef>
              <a:buSzTx/>
              <a:buFont typeface="Arial" panose="020B0604020202020204" pitchFamily="34" charset="0"/>
              <a:buChar char="•"/>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Throughput (</a:t>
            </a:r>
            <a:r>
              <a:rPr lang="zh-CN" altLang="en-US" dirty="0">
                <a:solidFill>
                  <a:srgbClr val="800000"/>
                </a:solidFill>
                <a:latin typeface="Times New Roman" panose="02020603050405020304" pitchFamily="18" charset="0"/>
                <a:ea typeface="宋体" panose="02010600030101010101" pitchFamily="2" charset="-122"/>
                <a:sym typeface="Symbol" panose="05050102010706020507" pitchFamily="18" charset="2"/>
              </a:rPr>
              <a:t>吞吐量</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 </a:t>
            </a:r>
            <a:r>
              <a:rPr lang="en-US" altLang="zh-CN" dirty="0">
                <a:latin typeface="Times New Roman" panose="02020603050405020304" pitchFamily="18" charset="0"/>
                <a:ea typeface="宋体" panose="02010600030101010101" pitchFamily="2" charset="-122"/>
                <a:sym typeface="Symbol" panose="05050102010706020507" pitchFamily="18" charset="2"/>
              </a:rPr>
              <a:t>the total amount of work done in a given time.</a:t>
            </a:r>
          </a:p>
          <a:p>
            <a:pPr marL="457200" lvl="1" indent="-457200" algn="just">
              <a:lnSpc>
                <a:spcPct val="100000"/>
              </a:lnSpc>
              <a:spcBef>
                <a:spcPct val="5000"/>
              </a:spcBef>
              <a:buSzTx/>
              <a:buFont typeface="Wingdings" panose="05000000000000000000" pitchFamily="2" charset="2"/>
              <a:buChar char="Ø"/>
            </a:pPr>
            <a:r>
              <a:rPr lang="en-US" altLang="zh-CN" dirty="0">
                <a:latin typeface="Times New Roman" panose="02020603050405020304" pitchFamily="18" charset="0"/>
                <a:ea typeface="宋体" panose="02010600030101010101" pitchFamily="2" charset="-122"/>
                <a:sym typeface="Symbol" panose="05050102010706020507" pitchFamily="18" charset="2"/>
              </a:rPr>
              <a:t>The key measurement is </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time</a:t>
            </a:r>
            <a:r>
              <a:rPr lang="en-US" altLang="zh-CN" dirty="0">
                <a:latin typeface="Times New Roman" panose="02020603050405020304" pitchFamily="18" charset="0"/>
                <a:ea typeface="宋体" panose="02010600030101010101" pitchFamily="2" charset="-122"/>
                <a:sym typeface="Symbol" panose="05050102010706020507" pitchFamily="18" charset="2"/>
              </a:rPr>
              <a:t>: the computer that performs the same amount of work in the least time is the fast.</a:t>
            </a:r>
          </a:p>
        </p:txBody>
      </p:sp>
    </p:spTree>
    <p:extLst>
      <p:ext uri="{BB962C8B-B14F-4D97-AF65-F5344CB8AC3E}">
        <p14:creationId xmlns:p14="http://schemas.microsoft.com/office/powerpoint/2010/main" val="583681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4"/>
          <p:cNvSpPr txBox="1">
            <a:spLocks noChangeArrowheads="1"/>
          </p:cNvSpPr>
          <p:nvPr/>
        </p:nvSpPr>
        <p:spPr bwMode="auto">
          <a:xfrm>
            <a:off x="1907704" y="908720"/>
            <a:ext cx="5473799"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Measuring Performance </a:t>
            </a:r>
            <a:r>
              <a:rPr lang="zh-CN" altLang="en-US" sz="2800" dirty="0">
                <a:solidFill>
                  <a:srgbClr val="800000"/>
                </a:solidFill>
                <a:latin typeface="Times New Roman" panose="02020603050405020304" pitchFamily="18" charset="0"/>
                <a:ea typeface="宋体" panose="02010600030101010101" pitchFamily="2" charset="-122"/>
              </a:rPr>
              <a:t>测量性能</a:t>
            </a:r>
          </a:p>
        </p:txBody>
      </p:sp>
      <p:sp>
        <p:nvSpPr>
          <p:cNvPr id="8" name="Text Box 3"/>
          <p:cNvSpPr txBox="1">
            <a:spLocks noChangeArrowheads="1"/>
          </p:cNvSpPr>
          <p:nvPr/>
        </p:nvSpPr>
        <p:spPr bwMode="auto">
          <a:xfrm>
            <a:off x="225003" y="1556792"/>
            <a:ext cx="8374483" cy="5634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lnSpc>
                <a:spcPct val="100000"/>
              </a:lnSpc>
              <a:spcBef>
                <a:spcPct val="20000"/>
              </a:spcBef>
              <a:buSzTx/>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CPU time (CPU</a:t>
            </a:r>
            <a:r>
              <a:rPr lang="zh-CN" altLang="en-US" dirty="0">
                <a:solidFill>
                  <a:srgbClr val="800000"/>
                </a:solidFill>
                <a:latin typeface="Times New Roman" panose="02020603050405020304" pitchFamily="18" charset="0"/>
                <a:ea typeface="宋体" panose="02010600030101010101" pitchFamily="2" charset="-122"/>
                <a:sym typeface="Symbol" panose="05050102010706020507" pitchFamily="18" charset="2"/>
              </a:rPr>
              <a:t>时间</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a:t>
            </a:r>
            <a:r>
              <a:rPr lang="zh-CN" altLang="en-US" dirty="0">
                <a:solidFill>
                  <a:srgbClr val="800000"/>
                </a:solidFill>
                <a:latin typeface="Times New Roman" panose="02020603050405020304" pitchFamily="18" charset="0"/>
                <a:ea typeface="宋体" panose="02010600030101010101" pitchFamily="2" charset="-122"/>
                <a:sym typeface="Symbol" panose="05050102010706020507" pitchFamily="18" charset="2"/>
              </a:rPr>
              <a:t>：</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 </a:t>
            </a:r>
            <a:r>
              <a:rPr lang="en-US" altLang="zh-CN" dirty="0">
                <a:latin typeface="Times New Roman" panose="02020603050405020304" pitchFamily="18" charset="0"/>
                <a:ea typeface="宋体" panose="02010600030101010101" pitchFamily="2" charset="-122"/>
                <a:sym typeface="Symbol" panose="05050102010706020507" pitchFamily="18" charset="2"/>
              </a:rPr>
              <a:t>the time CPU is computing, not including the time waiting for I/O or running other programs. </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CPU</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执行所给定的程序所花费的时间，不包括含</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I/O</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等待时间以及运行其他程序的时间。</a:t>
            </a:r>
            <a:endPar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342900" indent="-342900" algn="just">
              <a:lnSpc>
                <a:spcPct val="100000"/>
              </a:lnSpc>
              <a:spcBef>
                <a:spcPct val="20000"/>
              </a:spcBef>
              <a:buSzTx/>
              <a:buFont typeface="Symbol" panose="05050102010706020507" pitchFamily="18" charset="2"/>
              <a:buChar char="¨"/>
            </a:pPr>
            <a:r>
              <a:rPr lang="en-US" altLang="zh-CN" dirty="0">
                <a:latin typeface="Times New Roman" panose="02020603050405020304" pitchFamily="18" charset="0"/>
                <a:ea typeface="宋体" panose="02010600030101010101" pitchFamily="2" charset="-122"/>
                <a:sym typeface="Symbol" panose="05050102010706020507" pitchFamily="18" charset="2"/>
              </a:rPr>
              <a:t>can be further divided into:</a:t>
            </a: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  </a:t>
            </a:r>
          </a:p>
          <a:p>
            <a:pPr marL="1028700" lvl="1" indent="-342900" algn="just">
              <a:lnSpc>
                <a:spcPct val="100000"/>
              </a:lnSpc>
              <a:spcBef>
                <a:spcPct val="20000"/>
              </a:spcBef>
              <a:buSzTx/>
              <a:buFont typeface="Arial" panose="020B0604020202020204" pitchFamily="34" charset="0"/>
              <a:buChar char="•"/>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User CPU time:</a:t>
            </a:r>
            <a:r>
              <a:rPr lang="en-US" altLang="zh-CN" dirty="0">
                <a:latin typeface="Times New Roman" panose="02020603050405020304" pitchFamily="18" charset="0"/>
                <a:ea typeface="宋体" panose="02010600030101010101" pitchFamily="2" charset="-122"/>
                <a:sym typeface="Symbol" panose="05050102010706020507" pitchFamily="18" charset="2"/>
              </a:rPr>
              <a:t> the CPU time spent in the program, called user CPU time (</a:t>
            </a:r>
            <a:r>
              <a:rPr lang="zh-CN" altLang="en-US" dirty="0">
                <a:latin typeface="Times New Roman" panose="02020603050405020304" pitchFamily="18" charset="0"/>
                <a:ea typeface="宋体" panose="02010600030101010101" pitchFamily="2" charset="-122"/>
                <a:sym typeface="Symbol" panose="05050102010706020507" pitchFamily="18" charset="2"/>
              </a:rPr>
              <a:t>用户</a:t>
            </a:r>
            <a:r>
              <a:rPr lang="en-US" altLang="zh-CN" dirty="0">
                <a:latin typeface="Times New Roman" panose="02020603050405020304" pitchFamily="18" charset="0"/>
                <a:ea typeface="宋体" panose="02010600030101010101" pitchFamily="2" charset="-122"/>
                <a:sym typeface="Symbol" panose="05050102010706020507" pitchFamily="18" charset="2"/>
              </a:rPr>
              <a:t>CPU</a:t>
            </a:r>
            <a:r>
              <a:rPr lang="zh-CN" altLang="en-US" dirty="0">
                <a:latin typeface="Times New Roman" panose="02020603050405020304" pitchFamily="18" charset="0"/>
                <a:ea typeface="宋体" panose="02010600030101010101" pitchFamily="2" charset="-122"/>
                <a:sym typeface="Symbol" panose="05050102010706020507" pitchFamily="18" charset="2"/>
              </a:rPr>
              <a:t>时间</a:t>
            </a:r>
            <a:r>
              <a:rPr lang="en-US" altLang="zh-CN" dirty="0">
                <a:latin typeface="Times New Roman" panose="02020603050405020304" pitchFamily="18" charset="0"/>
                <a:ea typeface="宋体" panose="02010600030101010101" pitchFamily="2" charset="-122"/>
                <a:sym typeface="Symbol" panose="05050102010706020507" pitchFamily="18" charset="2"/>
              </a:rPr>
              <a:t>) (program).</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用户程序所耗费的</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CPU</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时间。</a:t>
            </a:r>
            <a:endPar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1028700" lvl="1" indent="-342900" algn="just">
              <a:lnSpc>
                <a:spcPct val="100000"/>
              </a:lnSpc>
              <a:spcBef>
                <a:spcPct val="20000"/>
              </a:spcBef>
              <a:buSzTx/>
              <a:buFont typeface="Arial" panose="020B0604020202020204" pitchFamily="34" charset="0"/>
              <a:buChar char="•"/>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System CPU time: </a:t>
            </a:r>
            <a:r>
              <a:rPr lang="en-US" altLang="zh-CN" dirty="0">
                <a:latin typeface="Times New Roman" panose="02020603050405020304" pitchFamily="18" charset="0"/>
                <a:ea typeface="宋体" panose="02010600030101010101" pitchFamily="2" charset="-122"/>
                <a:sym typeface="Symbol" panose="05050102010706020507" pitchFamily="18" charset="2"/>
              </a:rPr>
              <a:t>the CPU time spent in the operating system performing tasks requested by the program, called system CPU time (</a:t>
            </a:r>
            <a:r>
              <a:rPr lang="zh-CN" altLang="en-US" dirty="0">
                <a:latin typeface="Times New Roman" panose="02020603050405020304" pitchFamily="18" charset="0"/>
                <a:ea typeface="宋体" panose="02010600030101010101" pitchFamily="2" charset="-122"/>
                <a:sym typeface="Symbol" panose="05050102010706020507" pitchFamily="18" charset="2"/>
              </a:rPr>
              <a:t>系统</a:t>
            </a:r>
            <a:r>
              <a:rPr lang="en-US" altLang="zh-CN" dirty="0">
                <a:latin typeface="Times New Roman" panose="02020603050405020304" pitchFamily="18" charset="0"/>
                <a:ea typeface="宋体" panose="02010600030101010101" pitchFamily="2" charset="-122"/>
                <a:sym typeface="Symbol" panose="05050102010706020507" pitchFamily="18" charset="2"/>
              </a:rPr>
              <a:t>CPU</a:t>
            </a:r>
            <a:r>
              <a:rPr lang="zh-CN" altLang="en-US" dirty="0">
                <a:latin typeface="Times New Roman" panose="02020603050405020304" pitchFamily="18" charset="0"/>
                <a:ea typeface="宋体" panose="02010600030101010101" pitchFamily="2" charset="-122"/>
                <a:sym typeface="Symbol" panose="05050102010706020507" pitchFamily="18" charset="2"/>
              </a:rPr>
              <a:t>时间</a:t>
            </a:r>
            <a:r>
              <a:rPr lang="en-US" altLang="zh-CN" dirty="0">
                <a:latin typeface="Times New Roman" panose="02020603050405020304" pitchFamily="18" charset="0"/>
                <a:ea typeface="宋体" panose="02010600030101010101" pitchFamily="2" charset="-122"/>
                <a:sym typeface="Symbol" panose="05050102010706020507" pitchFamily="18" charset="2"/>
              </a:rPr>
              <a:t>) (OS).</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用户程序运行期间操作系统耗费的时间。</a:t>
            </a:r>
            <a:endPar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1028700" lvl="1" indent="-342900" algn="just">
              <a:lnSpc>
                <a:spcPct val="100000"/>
              </a:lnSpc>
              <a:spcBef>
                <a:spcPct val="20000"/>
              </a:spcBef>
              <a:buSzTx/>
              <a:buFont typeface="Arial" panose="020B0604020202020204" pitchFamily="34" charset="0"/>
              <a:buChar char="•"/>
            </a:pPr>
            <a:r>
              <a:rPr lang="zh-CN" altLang="en-US" dirty="0">
                <a:latin typeface="Times New Roman" panose="02020603050405020304" pitchFamily="18" charset="0"/>
                <a:ea typeface="宋体" panose="02010600030101010101" pitchFamily="2" charset="-122"/>
                <a:sym typeface="Symbol" panose="05050102010706020507" pitchFamily="18" charset="2"/>
              </a:rPr>
              <a:t>示例： </a:t>
            </a:r>
            <a:r>
              <a:rPr lang="en-US" altLang="zh-CN" dirty="0">
                <a:latin typeface="Times New Roman" panose="02020603050405020304" pitchFamily="18" charset="0"/>
                <a:ea typeface="宋体" panose="02010600030101010101" pitchFamily="2" charset="-122"/>
                <a:sym typeface="Symbol" panose="05050102010706020507" pitchFamily="18" charset="2"/>
              </a:rPr>
              <a:t>90.7u 12.9s 2:39 65%</a:t>
            </a:r>
          </a:p>
          <a:p>
            <a:pPr lvl="1" indent="0" algn="just">
              <a:lnSpc>
                <a:spcPct val="100000"/>
              </a:lnSpc>
              <a:spcBef>
                <a:spcPct val="20000"/>
              </a:spcBef>
              <a:buSzTx/>
              <a:buNone/>
            </a:pPr>
            <a:endParaRPr lang="zh-CN" altLang="en-US" dirty="0">
              <a:solidFill>
                <a:srgbClr val="800000"/>
              </a:solidFill>
              <a:latin typeface="Times New Roman" panose="02020603050405020304" pitchFamily="18" charset="0"/>
              <a:ea typeface="宋体" panose="02010600030101010101" pitchFamily="2" charset="-122"/>
              <a:sym typeface="Symbol" panose="05050102010706020507" pitchFamily="18" charset="2"/>
            </a:endParaRPr>
          </a:p>
        </p:txBody>
      </p:sp>
    </p:spTree>
    <p:extLst>
      <p:ext uri="{BB962C8B-B14F-4D97-AF65-F5344CB8AC3E}">
        <p14:creationId xmlns:p14="http://schemas.microsoft.com/office/powerpoint/2010/main" val="38654312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4"/>
          <p:cNvSpPr txBox="1">
            <a:spLocks noChangeArrowheads="1"/>
          </p:cNvSpPr>
          <p:nvPr/>
        </p:nvSpPr>
        <p:spPr bwMode="auto">
          <a:xfrm>
            <a:off x="644858" y="902512"/>
            <a:ext cx="7954628" cy="104246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2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Choosing Programs to Evaluate Performance </a:t>
            </a:r>
          </a:p>
          <a:p>
            <a:pPr algn="ctr">
              <a:lnSpc>
                <a:spcPct val="100000"/>
              </a:lnSpc>
              <a:spcBef>
                <a:spcPct val="20000"/>
              </a:spcBef>
              <a:buSzTx/>
              <a:buFont typeface="Arial" panose="020B0604020202020204" pitchFamily="34" charset="0"/>
              <a:buNone/>
            </a:pPr>
            <a:r>
              <a:rPr lang="zh-CN" altLang="en-US" sz="2800" dirty="0">
                <a:solidFill>
                  <a:srgbClr val="800000"/>
                </a:solidFill>
                <a:latin typeface="Times New Roman" panose="02020603050405020304" pitchFamily="18" charset="0"/>
                <a:ea typeface="宋体" panose="02010600030101010101" pitchFamily="2" charset="-122"/>
              </a:rPr>
              <a:t>选择程序来评估性能</a:t>
            </a:r>
          </a:p>
        </p:txBody>
      </p:sp>
      <p:sp>
        <p:nvSpPr>
          <p:cNvPr id="10" name="Text Box 7"/>
          <p:cNvSpPr txBox="1">
            <a:spLocks noChangeArrowheads="1"/>
          </p:cNvSpPr>
          <p:nvPr/>
        </p:nvSpPr>
        <p:spPr bwMode="auto">
          <a:xfrm>
            <a:off x="150018" y="2132856"/>
            <a:ext cx="8839200" cy="3935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just">
              <a:lnSpc>
                <a:spcPct val="100000"/>
              </a:lnSpc>
              <a:spcBef>
                <a:spcPct val="2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sym typeface="Symbol" panose="05050102010706020507" pitchFamily="18" charset="2"/>
              </a:rPr>
              <a:t> Four levels of programs listed below in decreasing order of accuracy of prediction.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四个层次的程序</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a:t>
            </a:r>
            <a:endPar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457200" indent="-457200" algn="just">
              <a:lnSpc>
                <a:spcPct val="100000"/>
              </a:lnSpc>
              <a:spcBef>
                <a:spcPct val="20000"/>
              </a:spcBef>
              <a:buSzTx/>
              <a:buFont typeface="Arial" panose="020B0604020202020204" pitchFamily="34" charset="0"/>
              <a:buAutoNum type="arabicPeriod"/>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Real applications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真实应用</a:t>
            </a:r>
            <a:endPar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457200" indent="-457200" algn="just">
              <a:lnSpc>
                <a:spcPct val="100000"/>
              </a:lnSpc>
              <a:spcBef>
                <a:spcPct val="20000"/>
              </a:spcBef>
              <a:buSzTx/>
              <a:buFont typeface="Arial" panose="020B0604020202020204" pitchFamily="34" charset="0"/>
              <a:buAutoNum type="arabicPeriod"/>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Kernels</a:t>
            </a:r>
            <a:r>
              <a:rPr lang="en-US" altLang="zh-CN" i="1" dirty="0">
                <a:latin typeface="Times New Roman" panose="02020603050405020304" pitchFamily="18" charset="0"/>
                <a:ea typeface="宋体" panose="02010600030101010101" pitchFamily="2" charset="-122"/>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核心程序</a:t>
            </a:r>
            <a:endPar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457200" indent="-457200" algn="just">
              <a:lnSpc>
                <a:spcPct val="100000"/>
              </a:lnSpc>
              <a:spcBef>
                <a:spcPct val="20000"/>
              </a:spcBef>
              <a:buSzTx/>
              <a:buFont typeface="Arial" panose="020B0604020202020204" pitchFamily="34" charset="0"/>
              <a:buAutoNum type="arabicPeriod"/>
            </a:pPr>
            <a:r>
              <a:rPr lang="en-US" altLang="zh-CN" dirty="0">
                <a:solidFill>
                  <a:srgbClr val="800000"/>
                </a:solidFill>
                <a:latin typeface="Times New Roman" panose="02020603050405020304" pitchFamily="18" charset="0"/>
                <a:ea typeface="宋体" panose="02010600030101010101" pitchFamily="2" charset="-122"/>
                <a:sym typeface="Symbol" panose="05050102010706020507" pitchFamily="18" charset="2"/>
              </a:rPr>
              <a:t>Toy benchmarks </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玩具测试基准</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小基准程序</a:t>
            </a:r>
            <a:endPar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457200" indent="-457200" algn="just">
              <a:lnSpc>
                <a:spcPct val="100000"/>
              </a:lnSpc>
              <a:spcBef>
                <a:spcPct val="20000"/>
              </a:spcBef>
              <a:buSzTx/>
              <a:buFont typeface="Arial" panose="020B0604020202020204" pitchFamily="34" charset="0"/>
              <a:buAutoNum type="arabicPeriod"/>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Synthetic benchmarks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合成测试基准</a:t>
            </a:r>
          </a:p>
          <a:p>
            <a:pPr marL="457200" indent="-457200" algn="just">
              <a:lnSpc>
                <a:spcPct val="100000"/>
              </a:lnSpc>
              <a:spcBef>
                <a:spcPct val="20000"/>
              </a:spcBef>
              <a:buSzTx/>
              <a:buFont typeface="Arial" panose="020B0604020202020204" pitchFamily="34" charset="0"/>
              <a:buAutoNum type="arabicPeriod"/>
            </a:pPr>
            <a:endPar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457200" indent="-457200" algn="just">
              <a:lnSpc>
                <a:spcPct val="100000"/>
              </a:lnSpc>
              <a:spcBef>
                <a:spcPct val="20000"/>
              </a:spcBef>
              <a:buSzTx/>
              <a:buFont typeface="Arial" panose="020B0604020202020204" pitchFamily="34" charset="0"/>
              <a:buAutoNum type="arabicPeriod"/>
            </a:pPr>
            <a:endPar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457200" indent="-457200" algn="just">
              <a:lnSpc>
                <a:spcPct val="100000"/>
              </a:lnSpc>
              <a:spcBef>
                <a:spcPct val="20000"/>
              </a:spcBef>
              <a:buSzTx/>
              <a:buFont typeface="Arial" panose="020B0604020202020204" pitchFamily="34" charset="0"/>
              <a:buAutoNum type="arabicPeriod"/>
            </a:pPr>
            <a:endPar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2" name="Text Box 4">
            <a:extLst>
              <a:ext uri="{FF2B5EF4-FFF2-40B4-BE49-F238E27FC236}">
                <a16:creationId xmlns:a16="http://schemas.microsoft.com/office/drawing/2014/main" id="{C667E71C-6E04-FC2F-EC9D-7529D5E3DE46}"/>
              </a:ext>
            </a:extLst>
          </p:cNvPr>
          <p:cNvSpPr txBox="1">
            <a:spLocks noChangeArrowheads="1"/>
          </p:cNvSpPr>
          <p:nvPr/>
        </p:nvSpPr>
        <p:spPr bwMode="auto">
          <a:xfrm>
            <a:off x="1220786" y="5423879"/>
            <a:ext cx="6697663"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rPr>
              <a:t>Benchmark Suites </a:t>
            </a:r>
            <a:r>
              <a:rPr lang="zh-CN" altLang="en-US" sz="2800" dirty="0">
                <a:solidFill>
                  <a:srgbClr val="800000"/>
                </a:solidFill>
                <a:latin typeface="Times New Roman" panose="02020603050405020304" pitchFamily="18" charset="0"/>
                <a:ea typeface="宋体" panose="02010600030101010101" pitchFamily="2" charset="-122"/>
              </a:rPr>
              <a:t>基准测试程序集</a:t>
            </a:r>
          </a:p>
        </p:txBody>
      </p:sp>
    </p:spTree>
    <p:extLst>
      <p:ext uri="{BB962C8B-B14F-4D97-AF65-F5344CB8AC3E}">
        <p14:creationId xmlns:p14="http://schemas.microsoft.com/office/powerpoint/2010/main" val="402671302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4"/>
          <p:cNvSpPr txBox="1">
            <a:spLocks noChangeArrowheads="1"/>
          </p:cNvSpPr>
          <p:nvPr/>
        </p:nvSpPr>
        <p:spPr bwMode="auto">
          <a:xfrm>
            <a:off x="788752" y="952898"/>
            <a:ext cx="7633543" cy="104246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2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Comparing and Summarizing Performance</a:t>
            </a:r>
          </a:p>
          <a:p>
            <a:pPr algn="ctr">
              <a:lnSpc>
                <a:spcPct val="100000"/>
              </a:lnSpc>
              <a:spcBef>
                <a:spcPct val="20000"/>
              </a:spcBef>
              <a:buSzTx/>
              <a:buFont typeface="Arial" panose="020B0604020202020204" pitchFamily="34" charset="0"/>
              <a:buNone/>
            </a:pP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比较和总结性能</a:t>
            </a:r>
          </a:p>
        </p:txBody>
      </p:sp>
      <p:sp>
        <p:nvSpPr>
          <p:cNvPr id="11" name="Text Box 7"/>
          <p:cNvSpPr txBox="1">
            <a:spLocks noChangeArrowheads="1"/>
          </p:cNvSpPr>
          <p:nvPr/>
        </p:nvSpPr>
        <p:spPr bwMode="auto">
          <a:xfrm>
            <a:off x="152400" y="2133600"/>
            <a:ext cx="8839200" cy="2088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just">
              <a:lnSpc>
                <a:spcPct val="100000"/>
              </a:lnSpc>
              <a:spcBef>
                <a:spcPct val="2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What is the fair way to summarize relative performance of a collection of programs?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什么是公平的方法</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For example, two articles on summarizing performance in the same journal took </a:t>
            </a:r>
            <a:r>
              <a:rPr lang="en-US" altLang="zh-CN" u="sng"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opposing</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points of view.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观点不同</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For example:</a:t>
            </a:r>
          </a:p>
        </p:txBody>
      </p:sp>
      <p:graphicFrame>
        <p:nvGraphicFramePr>
          <p:cNvPr id="2" name="表格 1"/>
          <p:cNvGraphicFramePr>
            <a:graphicFrameLocks noGrp="1"/>
          </p:cNvGraphicFramePr>
          <p:nvPr>
            <p:extLst>
              <p:ext uri="{D42A27DB-BD31-4B8C-83A1-F6EECF244321}">
                <p14:modId xmlns:p14="http://schemas.microsoft.com/office/powerpoint/2010/main" val="3731546231"/>
              </p:ext>
            </p:extLst>
          </p:nvPr>
        </p:nvGraphicFramePr>
        <p:xfrm>
          <a:off x="611560" y="4493692"/>
          <a:ext cx="7987928" cy="1483360"/>
        </p:xfrm>
        <a:graphic>
          <a:graphicData uri="http://schemas.openxmlformats.org/drawingml/2006/table">
            <a:tbl>
              <a:tblPr firstRow="1" bandRow="1">
                <a:tableStyleId>{5C22544A-7EE6-4342-B048-85BDC9FD1C3A}</a:tableStyleId>
              </a:tblPr>
              <a:tblGrid>
                <a:gridCol w="2109828">
                  <a:extLst>
                    <a:ext uri="{9D8B030D-6E8A-4147-A177-3AD203B41FA5}">
                      <a16:colId xmlns:a16="http://schemas.microsoft.com/office/drawing/2014/main" val="412526167"/>
                    </a:ext>
                  </a:extLst>
                </a:gridCol>
                <a:gridCol w="1884136">
                  <a:extLst>
                    <a:ext uri="{9D8B030D-6E8A-4147-A177-3AD203B41FA5}">
                      <a16:colId xmlns:a16="http://schemas.microsoft.com/office/drawing/2014/main" val="3664223141"/>
                    </a:ext>
                  </a:extLst>
                </a:gridCol>
                <a:gridCol w="1996982">
                  <a:extLst>
                    <a:ext uri="{9D8B030D-6E8A-4147-A177-3AD203B41FA5}">
                      <a16:colId xmlns:a16="http://schemas.microsoft.com/office/drawing/2014/main" val="674790888"/>
                    </a:ext>
                  </a:extLst>
                </a:gridCol>
                <a:gridCol w="1996982">
                  <a:extLst>
                    <a:ext uri="{9D8B030D-6E8A-4147-A177-3AD203B41FA5}">
                      <a16:colId xmlns:a16="http://schemas.microsoft.com/office/drawing/2014/main" val="193633527"/>
                    </a:ext>
                  </a:extLst>
                </a:gridCol>
              </a:tblGrid>
              <a:tr h="370840">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Computer A</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Computer B</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Computer C</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8246100"/>
                  </a:ext>
                </a:extLst>
              </a:tr>
              <a:tr h="370840">
                <a:tc>
                  <a:txBody>
                    <a:bodyPr/>
                    <a:lstStyle/>
                    <a:p>
                      <a:pPr algn="ctr"/>
                      <a:r>
                        <a:rPr lang="en-US" altLang="zh-CN" dirty="0">
                          <a:solidFill>
                            <a:schemeClr val="tx1"/>
                          </a:solidFill>
                        </a:rPr>
                        <a:t>Program P1 (secs)</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20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828674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Program P2 (secs)</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1000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100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20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90011"/>
                  </a:ext>
                </a:extLst>
              </a:tr>
              <a:tr h="370840">
                <a:tc>
                  <a:txBody>
                    <a:bodyPr/>
                    <a:lstStyle/>
                    <a:p>
                      <a:pPr algn="ctr"/>
                      <a:r>
                        <a:rPr lang="en-US" altLang="zh-CN" dirty="0">
                          <a:solidFill>
                            <a:schemeClr val="tx1"/>
                          </a:solidFill>
                        </a:rPr>
                        <a:t>Total</a:t>
                      </a:r>
                      <a:r>
                        <a:rPr lang="en-US" altLang="zh-CN" baseline="0" dirty="0">
                          <a:solidFill>
                            <a:schemeClr val="tx1"/>
                          </a:solidFill>
                        </a:rPr>
                        <a:t> time (secs)</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1001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40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8511030"/>
                  </a:ext>
                </a:extLst>
              </a:tr>
            </a:tbl>
          </a:graphicData>
        </a:graphic>
      </p:graphicFrame>
    </p:spTree>
    <p:extLst>
      <p:ext uri="{BB962C8B-B14F-4D97-AF65-F5344CB8AC3E}">
        <p14:creationId xmlns:p14="http://schemas.microsoft.com/office/powerpoint/2010/main" val="121326167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a:xfrm>
            <a:off x="247650" y="198438"/>
            <a:ext cx="3052763" cy="639762"/>
          </a:xfrm>
        </p:spPr>
        <p:txBody>
          <a:bodyPr wrap="square" lIns="28800" rIns="28800"/>
          <a:lstStyle/>
          <a:p>
            <a:r>
              <a:rPr lang="en-US" altLang="zh-CN" sz="4400" dirty="0">
                <a:solidFill>
                  <a:srgbClr val="C00000"/>
                </a:solidFill>
                <a:latin typeface="Times New Roman" panose="02020603050405020304" pitchFamily="18" charset="0"/>
                <a:ea typeface="隶书" panose="02010509060101010101" pitchFamily="49" charset="-122"/>
              </a:rPr>
              <a:t>Contents</a:t>
            </a:r>
            <a:r>
              <a:rPr lang="en-US" altLang="zh-CN" sz="4400" dirty="0">
                <a:solidFill>
                  <a:srgbClr val="660066"/>
                </a:solidFill>
                <a:latin typeface="Times New Roman" panose="02020603050405020304" pitchFamily="18" charset="0"/>
                <a:ea typeface="隶书" panose="02010509060101010101" pitchFamily="49" charset="-122"/>
              </a:rPr>
              <a:t> </a:t>
            </a:r>
            <a:endParaRPr lang="zh-CN" altLang="en-US" sz="4400" dirty="0">
              <a:solidFill>
                <a:srgbClr val="660066"/>
              </a:solidFill>
              <a:latin typeface="Times New Roman" panose="02020603050405020304" pitchFamily="18" charset="0"/>
              <a:ea typeface="隶书" panose="02010509060101010101" pitchFamily="49" charset="-122"/>
            </a:endParaRPr>
          </a:p>
        </p:txBody>
      </p:sp>
      <p:sp>
        <p:nvSpPr>
          <p:cNvPr id="100355" name="Rectangle 1027"/>
          <p:cNvSpPr>
            <a:spLocks noGrp="1" noChangeArrowheads="1"/>
          </p:cNvSpPr>
          <p:nvPr>
            <p:ph idx="1"/>
          </p:nvPr>
        </p:nvSpPr>
        <p:spPr>
          <a:xfrm>
            <a:off x="247650" y="1484313"/>
            <a:ext cx="8891588" cy="5314275"/>
          </a:xfrm>
        </p:spPr>
        <p:txBody>
          <a:bodyPr lIns="28800" rIns="28800"/>
          <a:lstStyle/>
          <a:p>
            <a:pPr marL="457200" indent="-457200">
              <a:lnSpc>
                <a:spcPct val="100000"/>
              </a:lnSpc>
              <a:spcBef>
                <a:spcPct val="40000"/>
              </a:spcBef>
              <a:buFontTx/>
              <a:buNone/>
              <a:defRPr/>
            </a:pPr>
            <a:r>
              <a:rPr lang="en-US" altLang="zh-CN" sz="3000" dirty="0">
                <a:latin typeface="Times New Roman" panose="02020603050405020304" pitchFamily="18" charset="0"/>
                <a:ea typeface="宋体" panose="02010600030101010101" pitchFamily="2" charset="-122"/>
                <a:sym typeface="Symbol" panose="05050102010706020507" pitchFamily="18" charset="2"/>
              </a:rPr>
              <a:t>Chapter 1.</a:t>
            </a:r>
            <a:r>
              <a:rPr lang="en-US" altLang="zh-CN" sz="3000" dirty="0">
                <a:latin typeface="Times New Roman" panose="02020603050405020304" pitchFamily="18" charset="0"/>
                <a:ea typeface="宋体" panose="02010600030101010101" pitchFamily="2" charset="-122"/>
              </a:rPr>
              <a:t> Fundamentals of Computer Architecture </a:t>
            </a:r>
          </a:p>
          <a:p>
            <a:pPr marL="457200" indent="-457200">
              <a:lnSpc>
                <a:spcPct val="100000"/>
              </a:lnSpc>
              <a:spcBef>
                <a:spcPct val="20000"/>
              </a:spcBef>
              <a:buFontTx/>
              <a:buNone/>
              <a:defRPr/>
            </a:pPr>
            <a:r>
              <a:rPr lang="zh-CN" altLang="en-US" sz="3000" dirty="0">
                <a:solidFill>
                  <a:srgbClr val="800000"/>
                </a:solidFill>
                <a:latin typeface="Times New Roman" panose="02020603050405020304" pitchFamily="18" charset="0"/>
                <a:ea typeface="宋体" panose="02010600030101010101" pitchFamily="2" charset="-122"/>
              </a:rPr>
              <a:t>第一章 计算机体系结构的基本原理</a:t>
            </a:r>
          </a:p>
          <a:p>
            <a:pPr marL="457200" indent="-457200">
              <a:lnSpc>
                <a:spcPct val="100000"/>
              </a:lnSpc>
              <a:spcBef>
                <a:spcPct val="40000"/>
              </a:spcBef>
              <a:buFontTx/>
              <a:buNone/>
              <a:defRPr/>
            </a:pPr>
            <a:r>
              <a:rPr lang="en-US" altLang="zh-CN" sz="3000" dirty="0">
                <a:latin typeface="Times New Roman" panose="02020603050405020304" pitchFamily="18" charset="0"/>
                <a:ea typeface="宋体" panose="02010600030101010101" pitchFamily="2" charset="-122"/>
                <a:sym typeface="Symbol" panose="05050102010706020507" pitchFamily="18" charset="2"/>
              </a:rPr>
              <a:t>Chapter </a:t>
            </a:r>
            <a:r>
              <a:rPr lang="en-US" altLang="zh-CN" sz="3000" dirty="0">
                <a:latin typeface="Times New Roman" panose="02020603050405020304" pitchFamily="18" charset="0"/>
                <a:ea typeface="宋体" panose="02010600030101010101" pitchFamily="2" charset="-122"/>
              </a:rPr>
              <a:t>2. Instruction Set Architecture  </a:t>
            </a:r>
          </a:p>
          <a:p>
            <a:pPr marL="457200" indent="-457200">
              <a:lnSpc>
                <a:spcPct val="100000"/>
              </a:lnSpc>
              <a:spcBef>
                <a:spcPct val="20000"/>
              </a:spcBef>
              <a:buFontTx/>
              <a:buNone/>
              <a:defRPr/>
            </a:pPr>
            <a:r>
              <a:rPr lang="zh-CN" altLang="en-US" sz="3000" dirty="0">
                <a:solidFill>
                  <a:srgbClr val="800000"/>
                </a:solidFill>
                <a:latin typeface="Times New Roman" panose="02020603050405020304" pitchFamily="18" charset="0"/>
                <a:ea typeface="宋体" panose="02010600030101010101" pitchFamily="2" charset="-122"/>
              </a:rPr>
              <a:t>第二章 指令集结构</a:t>
            </a:r>
          </a:p>
          <a:p>
            <a:pPr marL="457200" indent="-457200">
              <a:lnSpc>
                <a:spcPct val="100000"/>
              </a:lnSpc>
              <a:spcBef>
                <a:spcPct val="40000"/>
              </a:spcBef>
              <a:buFontTx/>
              <a:buNone/>
              <a:defRPr/>
            </a:pPr>
            <a:r>
              <a:rPr lang="en-US" altLang="zh-CN" sz="3000" dirty="0">
                <a:latin typeface="Times New Roman" panose="02020603050405020304" pitchFamily="18" charset="0"/>
                <a:ea typeface="宋体" panose="02010600030101010101" pitchFamily="2" charset="-122"/>
                <a:sym typeface="Symbol" panose="05050102010706020507" pitchFamily="18" charset="2"/>
              </a:rPr>
              <a:t>Chapter </a:t>
            </a:r>
            <a:r>
              <a:rPr lang="en-US" altLang="zh-CN" sz="3000" dirty="0">
                <a:latin typeface="Times New Roman" panose="02020603050405020304" pitchFamily="18" charset="0"/>
                <a:ea typeface="宋体" panose="02010600030101010101" pitchFamily="2" charset="-122"/>
              </a:rPr>
              <a:t>3. Pipelining   </a:t>
            </a:r>
          </a:p>
          <a:p>
            <a:pPr marL="457200" indent="-457200">
              <a:lnSpc>
                <a:spcPct val="100000"/>
              </a:lnSpc>
              <a:spcBef>
                <a:spcPct val="20000"/>
              </a:spcBef>
              <a:buFontTx/>
              <a:buNone/>
              <a:defRPr/>
            </a:pPr>
            <a:r>
              <a:rPr lang="zh-CN" altLang="en-US" sz="3000" dirty="0">
                <a:solidFill>
                  <a:srgbClr val="800000"/>
                </a:solidFill>
                <a:latin typeface="Times New Roman" panose="02020603050405020304" pitchFamily="18" charset="0"/>
                <a:ea typeface="宋体" panose="02010600030101010101" pitchFamily="2" charset="-122"/>
              </a:rPr>
              <a:t>第三章 流水线</a:t>
            </a:r>
          </a:p>
          <a:p>
            <a:pPr marL="457200" indent="-457200">
              <a:lnSpc>
                <a:spcPct val="100000"/>
              </a:lnSpc>
              <a:spcBef>
                <a:spcPct val="40000"/>
              </a:spcBef>
              <a:buFontTx/>
              <a:buNone/>
              <a:defRPr/>
            </a:pPr>
            <a:r>
              <a:rPr lang="en-US" altLang="zh-CN" sz="3000" dirty="0">
                <a:latin typeface="Times New Roman" panose="02020603050405020304" pitchFamily="18" charset="0"/>
                <a:ea typeface="宋体" panose="02010600030101010101" pitchFamily="2" charset="-122"/>
                <a:sym typeface="Symbol" panose="05050102010706020507" pitchFamily="18" charset="2"/>
              </a:rPr>
              <a:t>Chapter </a:t>
            </a:r>
            <a:r>
              <a:rPr lang="en-US" altLang="zh-CN" sz="3000" dirty="0">
                <a:latin typeface="Times New Roman" panose="02020603050405020304" pitchFamily="18" charset="0"/>
                <a:ea typeface="宋体" panose="02010600030101010101" pitchFamily="2" charset="-122"/>
              </a:rPr>
              <a:t>4. Memory Hierarchy </a:t>
            </a:r>
          </a:p>
          <a:p>
            <a:pPr marL="457200" indent="-457200">
              <a:lnSpc>
                <a:spcPct val="100000"/>
              </a:lnSpc>
              <a:spcBef>
                <a:spcPct val="20000"/>
              </a:spcBef>
              <a:buFontTx/>
              <a:buNone/>
              <a:defRPr/>
            </a:pPr>
            <a:r>
              <a:rPr lang="zh-CN" altLang="en-US" sz="3000" dirty="0">
                <a:solidFill>
                  <a:srgbClr val="800000"/>
                </a:solidFill>
                <a:latin typeface="Times New Roman" panose="02020603050405020304" pitchFamily="18" charset="0"/>
                <a:ea typeface="宋体" panose="02010600030101010101" pitchFamily="2" charset="-122"/>
              </a:rPr>
              <a:t>第四章 存储层次</a:t>
            </a:r>
          </a:p>
          <a:p>
            <a:pPr marL="457200" indent="-457200">
              <a:lnSpc>
                <a:spcPct val="100000"/>
              </a:lnSpc>
              <a:spcBef>
                <a:spcPct val="40000"/>
              </a:spcBef>
              <a:buFontTx/>
              <a:buNone/>
              <a:defRPr/>
            </a:pPr>
            <a:endParaRPr lang="en-US" altLang="zh-CN" sz="3000" dirty="0">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grpSp>
        <p:nvGrpSpPr>
          <p:cNvPr id="16388" name="组合 7"/>
          <p:cNvGrpSpPr>
            <a:grpSpLocks/>
          </p:cNvGrpSpPr>
          <p:nvPr/>
        </p:nvGrpSpPr>
        <p:grpSpPr bwMode="auto">
          <a:xfrm>
            <a:off x="0" y="919163"/>
            <a:ext cx="9144000" cy="134937"/>
            <a:chOff x="0" y="919105"/>
            <a:chExt cx="9144000" cy="134443"/>
          </a:xfrm>
        </p:grpSpPr>
        <p:cxnSp>
          <p:nvCxnSpPr>
            <p:cNvPr id="4"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线连接符 7">
              <a:extLst>
                <a:ext uri="{FF2B5EF4-FFF2-40B4-BE49-F238E27FC236}">
                  <a16:creationId xmlns:a16="http://schemas.microsoft.com/office/drawing/2014/main" id="{4757F2B2-E4C1-5D4F-9293-60D6B5E57496}"/>
                </a:ext>
              </a:extLst>
            </p:cNvPr>
            <p:cNvCxnSpPr/>
            <p:nvPr/>
          </p:nvCxnSpPr>
          <p:spPr>
            <a:xfrm>
              <a:off x="0" y="919105"/>
              <a:ext cx="913923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Text Box 4"/>
          <p:cNvSpPr txBox="1">
            <a:spLocks noChangeArrowheads="1"/>
          </p:cNvSpPr>
          <p:nvPr/>
        </p:nvSpPr>
        <p:spPr bwMode="auto">
          <a:xfrm>
            <a:off x="1075892" y="920202"/>
            <a:ext cx="7056784" cy="90704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2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Comparing and Summarizing Performance</a:t>
            </a:r>
          </a:p>
          <a:p>
            <a:pPr algn="ctr">
              <a:lnSpc>
                <a:spcPct val="100000"/>
              </a:lnSpc>
              <a:spcBef>
                <a:spcPct val="20000"/>
              </a:spcBef>
              <a:buSzTx/>
              <a:buFont typeface="Arial" panose="020B0604020202020204" pitchFamily="34" charset="0"/>
              <a:buNone/>
            </a:pP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比较和总结性能</a:t>
            </a:r>
          </a:p>
        </p:txBody>
      </p:sp>
      <p:sp>
        <p:nvSpPr>
          <p:cNvPr id="11" name="Text Box 7"/>
          <p:cNvSpPr txBox="1">
            <a:spLocks noChangeArrowheads="1"/>
          </p:cNvSpPr>
          <p:nvPr/>
        </p:nvSpPr>
        <p:spPr bwMode="auto">
          <a:xfrm>
            <a:off x="150018" y="1932935"/>
            <a:ext cx="88392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For example:</a:t>
            </a:r>
          </a:p>
        </p:txBody>
      </p:sp>
      <p:graphicFrame>
        <p:nvGraphicFramePr>
          <p:cNvPr id="2" name="表格 1"/>
          <p:cNvGraphicFramePr>
            <a:graphicFrameLocks noGrp="1"/>
          </p:cNvGraphicFramePr>
          <p:nvPr>
            <p:extLst>
              <p:ext uri="{D42A27DB-BD31-4B8C-83A1-F6EECF244321}">
                <p14:modId xmlns:p14="http://schemas.microsoft.com/office/powerpoint/2010/main" val="3427129028"/>
              </p:ext>
            </p:extLst>
          </p:nvPr>
        </p:nvGraphicFramePr>
        <p:xfrm>
          <a:off x="610320" y="2450257"/>
          <a:ext cx="7987928" cy="1483360"/>
        </p:xfrm>
        <a:graphic>
          <a:graphicData uri="http://schemas.openxmlformats.org/drawingml/2006/table">
            <a:tbl>
              <a:tblPr firstRow="1" bandRow="1">
                <a:tableStyleId>{5C22544A-7EE6-4342-B048-85BDC9FD1C3A}</a:tableStyleId>
              </a:tblPr>
              <a:tblGrid>
                <a:gridCol w="2109828">
                  <a:extLst>
                    <a:ext uri="{9D8B030D-6E8A-4147-A177-3AD203B41FA5}">
                      <a16:colId xmlns:a16="http://schemas.microsoft.com/office/drawing/2014/main" val="412526167"/>
                    </a:ext>
                  </a:extLst>
                </a:gridCol>
                <a:gridCol w="1884136">
                  <a:extLst>
                    <a:ext uri="{9D8B030D-6E8A-4147-A177-3AD203B41FA5}">
                      <a16:colId xmlns:a16="http://schemas.microsoft.com/office/drawing/2014/main" val="3664223141"/>
                    </a:ext>
                  </a:extLst>
                </a:gridCol>
                <a:gridCol w="1996982">
                  <a:extLst>
                    <a:ext uri="{9D8B030D-6E8A-4147-A177-3AD203B41FA5}">
                      <a16:colId xmlns:a16="http://schemas.microsoft.com/office/drawing/2014/main" val="674790888"/>
                    </a:ext>
                  </a:extLst>
                </a:gridCol>
                <a:gridCol w="1996982">
                  <a:extLst>
                    <a:ext uri="{9D8B030D-6E8A-4147-A177-3AD203B41FA5}">
                      <a16:colId xmlns:a16="http://schemas.microsoft.com/office/drawing/2014/main" val="193633527"/>
                    </a:ext>
                  </a:extLst>
                </a:gridCol>
              </a:tblGrid>
              <a:tr h="370840">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Computer A</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Computer B</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Computer C</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8246100"/>
                  </a:ext>
                </a:extLst>
              </a:tr>
              <a:tr h="370840">
                <a:tc>
                  <a:txBody>
                    <a:bodyPr/>
                    <a:lstStyle/>
                    <a:p>
                      <a:pPr algn="ctr"/>
                      <a:r>
                        <a:rPr lang="en-US" altLang="zh-CN" dirty="0">
                          <a:solidFill>
                            <a:schemeClr val="tx1"/>
                          </a:solidFill>
                        </a:rPr>
                        <a:t>Program P1 (secs)</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20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828674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Program P2 (secs)</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1000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100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20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90011"/>
                  </a:ext>
                </a:extLst>
              </a:tr>
              <a:tr h="370840">
                <a:tc>
                  <a:txBody>
                    <a:bodyPr/>
                    <a:lstStyle/>
                    <a:p>
                      <a:pPr algn="ctr"/>
                      <a:r>
                        <a:rPr lang="en-US" altLang="zh-CN" dirty="0">
                          <a:solidFill>
                            <a:schemeClr val="tx1"/>
                          </a:solidFill>
                        </a:rPr>
                        <a:t>Total</a:t>
                      </a:r>
                      <a:r>
                        <a:rPr lang="en-US" altLang="zh-CN" baseline="0" dirty="0">
                          <a:solidFill>
                            <a:schemeClr val="tx1"/>
                          </a:solidFill>
                        </a:rPr>
                        <a:t> time (secs)</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1001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40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8511030"/>
                  </a:ext>
                </a:extLst>
              </a:tr>
            </a:tbl>
          </a:graphicData>
        </a:graphic>
      </p:graphicFrame>
      <p:sp>
        <p:nvSpPr>
          <p:cNvPr id="4" name="矩形 3"/>
          <p:cNvSpPr/>
          <p:nvPr/>
        </p:nvSpPr>
        <p:spPr>
          <a:xfrm>
            <a:off x="539552" y="4011326"/>
            <a:ext cx="7848872" cy="2554545"/>
          </a:xfrm>
          <a:prstGeom prst="rect">
            <a:avLst/>
          </a:prstGeom>
        </p:spPr>
        <p:txBody>
          <a:bodyPr wrap="square">
            <a:spAutoFit/>
          </a:bodyPr>
          <a:lstStyle/>
          <a:p>
            <a:r>
              <a:rPr lang="en-US" altLang="zh-CN" sz="2000" dirty="0">
                <a:solidFill>
                  <a:schemeClr val="tx1"/>
                </a:solidFill>
                <a:latin typeface="Times New Roman" panose="02020603050405020304" pitchFamily="18" charset="0"/>
                <a:cs typeface="Times New Roman" panose="02020603050405020304" pitchFamily="18" charset="0"/>
              </a:rPr>
              <a:t>The following statements hold:</a:t>
            </a:r>
          </a:p>
          <a:p>
            <a:pPr marL="800100" lvl="1" indent="-342900">
              <a:buSzPct val="50000"/>
              <a:buFont typeface="Wingdings" panose="05000000000000000000" pitchFamily="2" charset="2"/>
              <a:buChar char="ü"/>
            </a:pPr>
            <a:r>
              <a:rPr lang="en-US" altLang="zh-CN" sz="2000" dirty="0">
                <a:solidFill>
                  <a:srgbClr val="800000"/>
                </a:solidFill>
                <a:latin typeface="Times New Roman" panose="02020603050405020304" pitchFamily="18" charset="0"/>
                <a:cs typeface="Times New Roman" panose="02020603050405020304" pitchFamily="18" charset="0"/>
              </a:rPr>
              <a:t>   A is 10 times faster than B for program P1.  </a:t>
            </a:r>
            <a:r>
              <a:rPr lang="en-US" altLang="zh-CN" sz="2000" dirty="0">
                <a:solidFill>
                  <a:schemeClr val="accent2"/>
                </a:solidFill>
                <a:latin typeface="Times New Roman" panose="02020603050405020304" pitchFamily="18" charset="0"/>
                <a:cs typeface="Times New Roman" panose="02020603050405020304" pitchFamily="18" charset="0"/>
              </a:rPr>
              <a:t>A</a:t>
            </a:r>
            <a:r>
              <a:rPr lang="zh-CN" altLang="en-US" sz="2000" dirty="0">
                <a:solidFill>
                  <a:schemeClr val="accent2"/>
                </a:solidFill>
                <a:latin typeface="Times New Roman" panose="02020603050405020304" pitchFamily="18" charset="0"/>
                <a:cs typeface="Times New Roman" panose="02020603050405020304" pitchFamily="18" charset="0"/>
              </a:rPr>
              <a:t>比</a:t>
            </a:r>
            <a:r>
              <a:rPr lang="en-US" altLang="zh-CN" sz="2000" dirty="0">
                <a:solidFill>
                  <a:schemeClr val="accent2"/>
                </a:solidFill>
                <a:latin typeface="Times New Roman" panose="02020603050405020304" pitchFamily="18" charset="0"/>
                <a:cs typeface="Times New Roman" panose="02020603050405020304" pitchFamily="18" charset="0"/>
              </a:rPr>
              <a:t>B</a:t>
            </a:r>
            <a:r>
              <a:rPr lang="zh-CN" altLang="en-US" sz="2000" dirty="0">
                <a:solidFill>
                  <a:schemeClr val="accent2"/>
                </a:solidFill>
                <a:latin typeface="Times New Roman" panose="02020603050405020304" pitchFamily="18" charset="0"/>
                <a:cs typeface="Times New Roman" panose="02020603050405020304" pitchFamily="18" charset="0"/>
              </a:rPr>
              <a:t>快</a:t>
            </a:r>
            <a:r>
              <a:rPr lang="en-US" altLang="zh-CN" sz="2000" dirty="0">
                <a:solidFill>
                  <a:schemeClr val="accent2"/>
                </a:solidFill>
                <a:latin typeface="Times New Roman" panose="02020603050405020304" pitchFamily="18" charset="0"/>
                <a:cs typeface="Times New Roman" panose="02020603050405020304" pitchFamily="18" charset="0"/>
              </a:rPr>
              <a:t>10</a:t>
            </a:r>
            <a:r>
              <a:rPr lang="zh-CN" altLang="en-US" sz="2000" dirty="0">
                <a:solidFill>
                  <a:schemeClr val="accent2"/>
                </a:solidFill>
                <a:latin typeface="Times New Roman" panose="02020603050405020304" pitchFamily="18" charset="0"/>
                <a:cs typeface="Times New Roman" panose="02020603050405020304" pitchFamily="18" charset="0"/>
              </a:rPr>
              <a:t>倍</a:t>
            </a:r>
          </a:p>
          <a:p>
            <a:pPr marL="800100" lvl="1" indent="-342900">
              <a:buSzPct val="50000"/>
              <a:buFont typeface="Wingdings" panose="05000000000000000000" pitchFamily="2" charset="2"/>
              <a:buChar char="ü"/>
            </a:pPr>
            <a:r>
              <a:rPr lang="zh-CN" altLang="en-US" sz="2000" dirty="0">
                <a:solidFill>
                  <a:srgbClr val="800000"/>
                </a:solidFill>
                <a:latin typeface="Times New Roman" panose="02020603050405020304" pitchFamily="18" charset="0"/>
                <a:cs typeface="Times New Roman" panose="02020603050405020304" pitchFamily="18" charset="0"/>
              </a:rPr>
              <a:t>   </a:t>
            </a:r>
            <a:r>
              <a:rPr lang="en-US" altLang="zh-CN" sz="2000" dirty="0">
                <a:solidFill>
                  <a:srgbClr val="800000"/>
                </a:solidFill>
                <a:latin typeface="Times New Roman" panose="02020603050405020304" pitchFamily="18" charset="0"/>
                <a:cs typeface="Times New Roman" panose="02020603050405020304" pitchFamily="18" charset="0"/>
              </a:rPr>
              <a:t>B is 10 times faster than A for program P2.  </a:t>
            </a:r>
            <a:r>
              <a:rPr lang="en-US" altLang="zh-CN" sz="2000" dirty="0">
                <a:solidFill>
                  <a:schemeClr val="accent2"/>
                </a:solidFill>
                <a:latin typeface="Times New Roman" panose="02020603050405020304" pitchFamily="18" charset="0"/>
                <a:cs typeface="Times New Roman" panose="02020603050405020304" pitchFamily="18" charset="0"/>
              </a:rPr>
              <a:t>B</a:t>
            </a:r>
            <a:r>
              <a:rPr lang="zh-CN" altLang="en-US" sz="2000" dirty="0">
                <a:solidFill>
                  <a:schemeClr val="accent2"/>
                </a:solidFill>
                <a:latin typeface="Times New Roman" panose="02020603050405020304" pitchFamily="18" charset="0"/>
                <a:cs typeface="Times New Roman" panose="02020603050405020304" pitchFamily="18" charset="0"/>
              </a:rPr>
              <a:t>比</a:t>
            </a:r>
            <a:r>
              <a:rPr lang="en-US" altLang="zh-CN" sz="2000" dirty="0">
                <a:solidFill>
                  <a:schemeClr val="accent2"/>
                </a:solidFill>
                <a:latin typeface="Times New Roman" panose="02020603050405020304" pitchFamily="18" charset="0"/>
                <a:cs typeface="Times New Roman" panose="02020603050405020304" pitchFamily="18" charset="0"/>
              </a:rPr>
              <a:t>A</a:t>
            </a:r>
            <a:r>
              <a:rPr lang="zh-CN" altLang="en-US" sz="2000" dirty="0">
                <a:solidFill>
                  <a:schemeClr val="accent2"/>
                </a:solidFill>
                <a:latin typeface="Times New Roman" panose="02020603050405020304" pitchFamily="18" charset="0"/>
                <a:cs typeface="Times New Roman" panose="02020603050405020304" pitchFamily="18" charset="0"/>
              </a:rPr>
              <a:t>快</a:t>
            </a:r>
            <a:r>
              <a:rPr lang="en-US" altLang="zh-CN" sz="2000" dirty="0">
                <a:solidFill>
                  <a:schemeClr val="accent2"/>
                </a:solidFill>
                <a:latin typeface="Times New Roman" panose="02020603050405020304" pitchFamily="18" charset="0"/>
                <a:cs typeface="Times New Roman" panose="02020603050405020304" pitchFamily="18" charset="0"/>
              </a:rPr>
              <a:t>10</a:t>
            </a:r>
            <a:r>
              <a:rPr lang="zh-CN" altLang="en-US" sz="2000" dirty="0">
                <a:solidFill>
                  <a:schemeClr val="accent2"/>
                </a:solidFill>
                <a:latin typeface="Times New Roman" panose="02020603050405020304" pitchFamily="18" charset="0"/>
                <a:cs typeface="Times New Roman" panose="02020603050405020304" pitchFamily="18" charset="0"/>
              </a:rPr>
              <a:t>倍</a:t>
            </a:r>
          </a:p>
          <a:p>
            <a:pPr marL="800100" lvl="1" indent="-342900">
              <a:buSzPct val="50000"/>
              <a:buFont typeface="Wingdings" panose="05000000000000000000" pitchFamily="2" charset="2"/>
              <a:buChar char="ü"/>
            </a:pPr>
            <a:r>
              <a:rPr lang="zh-CN" altLang="en-US" sz="2000" dirty="0">
                <a:solidFill>
                  <a:srgbClr val="800000"/>
                </a:solidFill>
                <a:latin typeface="Times New Roman" panose="02020603050405020304" pitchFamily="18" charset="0"/>
                <a:cs typeface="Times New Roman" panose="02020603050405020304" pitchFamily="18" charset="0"/>
              </a:rPr>
              <a:t>   </a:t>
            </a:r>
            <a:r>
              <a:rPr lang="en-US" altLang="zh-CN" sz="2000" dirty="0">
                <a:solidFill>
                  <a:srgbClr val="800000"/>
                </a:solidFill>
                <a:latin typeface="Times New Roman" panose="02020603050405020304" pitchFamily="18" charset="0"/>
                <a:cs typeface="Times New Roman" panose="02020603050405020304" pitchFamily="18" charset="0"/>
              </a:rPr>
              <a:t>A is 20 times faster than C for program P1.  </a:t>
            </a:r>
            <a:r>
              <a:rPr lang="en-US" altLang="zh-CN" sz="2000" dirty="0">
                <a:solidFill>
                  <a:schemeClr val="accent2"/>
                </a:solidFill>
                <a:latin typeface="Times New Roman" panose="02020603050405020304" pitchFamily="18" charset="0"/>
                <a:cs typeface="Times New Roman" panose="02020603050405020304" pitchFamily="18" charset="0"/>
              </a:rPr>
              <a:t>A</a:t>
            </a:r>
            <a:r>
              <a:rPr lang="zh-CN" altLang="en-US" sz="2000" dirty="0">
                <a:solidFill>
                  <a:schemeClr val="accent2"/>
                </a:solidFill>
                <a:latin typeface="Times New Roman" panose="02020603050405020304" pitchFamily="18" charset="0"/>
                <a:cs typeface="Times New Roman" panose="02020603050405020304" pitchFamily="18" charset="0"/>
              </a:rPr>
              <a:t>比</a:t>
            </a:r>
            <a:r>
              <a:rPr lang="en-US" altLang="zh-CN" sz="2000" dirty="0">
                <a:solidFill>
                  <a:schemeClr val="accent2"/>
                </a:solidFill>
                <a:latin typeface="Times New Roman" panose="02020603050405020304" pitchFamily="18" charset="0"/>
                <a:cs typeface="Times New Roman" panose="02020603050405020304" pitchFamily="18" charset="0"/>
              </a:rPr>
              <a:t>C</a:t>
            </a:r>
            <a:r>
              <a:rPr lang="zh-CN" altLang="en-US" sz="2000" dirty="0">
                <a:solidFill>
                  <a:schemeClr val="accent2"/>
                </a:solidFill>
                <a:latin typeface="Times New Roman" panose="02020603050405020304" pitchFamily="18" charset="0"/>
                <a:cs typeface="Times New Roman" panose="02020603050405020304" pitchFamily="18" charset="0"/>
              </a:rPr>
              <a:t>快</a:t>
            </a:r>
            <a:r>
              <a:rPr lang="en-US" altLang="zh-CN" sz="2000" dirty="0">
                <a:solidFill>
                  <a:schemeClr val="accent2"/>
                </a:solidFill>
                <a:latin typeface="Times New Roman" panose="02020603050405020304" pitchFamily="18" charset="0"/>
                <a:cs typeface="Times New Roman" panose="02020603050405020304" pitchFamily="18" charset="0"/>
              </a:rPr>
              <a:t>20</a:t>
            </a:r>
            <a:r>
              <a:rPr lang="zh-CN" altLang="en-US" sz="2000" dirty="0">
                <a:solidFill>
                  <a:schemeClr val="accent2"/>
                </a:solidFill>
                <a:latin typeface="Times New Roman" panose="02020603050405020304" pitchFamily="18" charset="0"/>
                <a:cs typeface="Times New Roman" panose="02020603050405020304" pitchFamily="18" charset="0"/>
              </a:rPr>
              <a:t>倍</a:t>
            </a:r>
          </a:p>
          <a:p>
            <a:pPr marL="800100" lvl="1" indent="-342900">
              <a:buSzPct val="50000"/>
              <a:buFont typeface="Wingdings" panose="05000000000000000000" pitchFamily="2" charset="2"/>
              <a:buChar char="ü"/>
            </a:pPr>
            <a:r>
              <a:rPr lang="zh-CN" altLang="en-US" sz="2000" dirty="0">
                <a:solidFill>
                  <a:srgbClr val="800000"/>
                </a:solidFill>
                <a:latin typeface="Times New Roman" panose="02020603050405020304" pitchFamily="18" charset="0"/>
                <a:cs typeface="Times New Roman" panose="02020603050405020304" pitchFamily="18" charset="0"/>
              </a:rPr>
              <a:t>   </a:t>
            </a:r>
            <a:r>
              <a:rPr lang="en-US" altLang="zh-CN" sz="2000" dirty="0">
                <a:solidFill>
                  <a:srgbClr val="800000"/>
                </a:solidFill>
                <a:latin typeface="Times New Roman" panose="02020603050405020304" pitchFamily="18" charset="0"/>
                <a:cs typeface="Times New Roman" panose="02020603050405020304" pitchFamily="18" charset="0"/>
              </a:rPr>
              <a:t>C is 50 times faster than A for program P2.  </a:t>
            </a:r>
            <a:r>
              <a:rPr lang="en-US" altLang="zh-CN" sz="2000" dirty="0">
                <a:solidFill>
                  <a:schemeClr val="accent2"/>
                </a:solidFill>
                <a:latin typeface="Times New Roman" panose="02020603050405020304" pitchFamily="18" charset="0"/>
                <a:cs typeface="Times New Roman" panose="02020603050405020304" pitchFamily="18" charset="0"/>
              </a:rPr>
              <a:t>C</a:t>
            </a:r>
            <a:r>
              <a:rPr lang="zh-CN" altLang="en-US" sz="2000" dirty="0">
                <a:solidFill>
                  <a:schemeClr val="accent2"/>
                </a:solidFill>
                <a:latin typeface="Times New Roman" panose="02020603050405020304" pitchFamily="18" charset="0"/>
                <a:cs typeface="Times New Roman" panose="02020603050405020304" pitchFamily="18" charset="0"/>
              </a:rPr>
              <a:t>比</a:t>
            </a:r>
            <a:r>
              <a:rPr lang="en-US" altLang="zh-CN" sz="2000" dirty="0">
                <a:solidFill>
                  <a:schemeClr val="accent2"/>
                </a:solidFill>
                <a:latin typeface="Times New Roman" panose="02020603050405020304" pitchFamily="18" charset="0"/>
                <a:cs typeface="Times New Roman" panose="02020603050405020304" pitchFamily="18" charset="0"/>
              </a:rPr>
              <a:t>A</a:t>
            </a:r>
            <a:r>
              <a:rPr lang="zh-CN" altLang="en-US" sz="2000" dirty="0">
                <a:solidFill>
                  <a:schemeClr val="accent2"/>
                </a:solidFill>
                <a:latin typeface="Times New Roman" panose="02020603050405020304" pitchFamily="18" charset="0"/>
                <a:cs typeface="Times New Roman" panose="02020603050405020304" pitchFamily="18" charset="0"/>
              </a:rPr>
              <a:t>快</a:t>
            </a:r>
            <a:r>
              <a:rPr lang="en-US" altLang="zh-CN" sz="2000" dirty="0">
                <a:solidFill>
                  <a:schemeClr val="accent2"/>
                </a:solidFill>
                <a:latin typeface="Times New Roman" panose="02020603050405020304" pitchFamily="18" charset="0"/>
                <a:cs typeface="Times New Roman" panose="02020603050405020304" pitchFamily="18" charset="0"/>
              </a:rPr>
              <a:t>50</a:t>
            </a:r>
            <a:r>
              <a:rPr lang="zh-CN" altLang="en-US" sz="2000" dirty="0">
                <a:solidFill>
                  <a:schemeClr val="accent2"/>
                </a:solidFill>
                <a:latin typeface="Times New Roman" panose="02020603050405020304" pitchFamily="18" charset="0"/>
                <a:cs typeface="Times New Roman" panose="02020603050405020304" pitchFamily="18" charset="0"/>
              </a:rPr>
              <a:t>倍</a:t>
            </a:r>
          </a:p>
          <a:p>
            <a:pPr marL="800100" lvl="1" indent="-342900">
              <a:buSzPct val="50000"/>
              <a:buFont typeface="Wingdings" panose="05000000000000000000" pitchFamily="2" charset="2"/>
              <a:buChar char="ü"/>
            </a:pPr>
            <a:r>
              <a:rPr lang="zh-CN" altLang="en-US" sz="2000" dirty="0">
                <a:solidFill>
                  <a:srgbClr val="800000"/>
                </a:solidFill>
                <a:latin typeface="Times New Roman" panose="02020603050405020304" pitchFamily="18" charset="0"/>
                <a:cs typeface="Times New Roman" panose="02020603050405020304" pitchFamily="18" charset="0"/>
              </a:rPr>
              <a:t>   </a:t>
            </a:r>
            <a:r>
              <a:rPr lang="en-US" altLang="zh-CN" sz="2000" dirty="0">
                <a:solidFill>
                  <a:srgbClr val="800000"/>
                </a:solidFill>
                <a:latin typeface="Times New Roman" panose="02020603050405020304" pitchFamily="18" charset="0"/>
                <a:cs typeface="Times New Roman" panose="02020603050405020304" pitchFamily="18" charset="0"/>
              </a:rPr>
              <a:t>B is 2 times faster than C for program P1.    </a:t>
            </a:r>
            <a:r>
              <a:rPr lang="en-US" altLang="zh-CN" sz="2000" dirty="0">
                <a:solidFill>
                  <a:schemeClr val="accent2"/>
                </a:solidFill>
                <a:latin typeface="Times New Roman" panose="02020603050405020304" pitchFamily="18" charset="0"/>
                <a:cs typeface="Times New Roman" panose="02020603050405020304" pitchFamily="18" charset="0"/>
              </a:rPr>
              <a:t>B</a:t>
            </a:r>
            <a:r>
              <a:rPr lang="zh-CN" altLang="en-US" sz="2000" dirty="0">
                <a:solidFill>
                  <a:schemeClr val="accent2"/>
                </a:solidFill>
                <a:latin typeface="Times New Roman" panose="02020603050405020304" pitchFamily="18" charset="0"/>
                <a:cs typeface="Times New Roman" panose="02020603050405020304" pitchFamily="18" charset="0"/>
              </a:rPr>
              <a:t>比</a:t>
            </a:r>
            <a:r>
              <a:rPr lang="en-US" altLang="zh-CN" sz="2000" dirty="0">
                <a:solidFill>
                  <a:schemeClr val="accent2"/>
                </a:solidFill>
                <a:latin typeface="Times New Roman" panose="02020603050405020304" pitchFamily="18" charset="0"/>
                <a:cs typeface="Times New Roman" panose="02020603050405020304" pitchFamily="18" charset="0"/>
              </a:rPr>
              <a:t>C</a:t>
            </a:r>
            <a:r>
              <a:rPr lang="zh-CN" altLang="en-US" sz="2000" dirty="0">
                <a:solidFill>
                  <a:schemeClr val="accent2"/>
                </a:solidFill>
                <a:latin typeface="Times New Roman" panose="02020603050405020304" pitchFamily="18" charset="0"/>
                <a:cs typeface="Times New Roman" panose="02020603050405020304" pitchFamily="18" charset="0"/>
              </a:rPr>
              <a:t>快</a:t>
            </a:r>
            <a:r>
              <a:rPr lang="en-US" altLang="zh-CN" sz="2000" dirty="0">
                <a:solidFill>
                  <a:schemeClr val="accent2"/>
                </a:solidFill>
                <a:latin typeface="Times New Roman" panose="02020603050405020304" pitchFamily="18" charset="0"/>
                <a:cs typeface="Times New Roman" panose="02020603050405020304" pitchFamily="18" charset="0"/>
              </a:rPr>
              <a:t>2</a:t>
            </a:r>
            <a:r>
              <a:rPr lang="zh-CN" altLang="en-US" sz="2000" dirty="0">
                <a:solidFill>
                  <a:schemeClr val="accent2"/>
                </a:solidFill>
                <a:latin typeface="Times New Roman" panose="02020603050405020304" pitchFamily="18" charset="0"/>
                <a:cs typeface="Times New Roman" panose="02020603050405020304" pitchFamily="18" charset="0"/>
              </a:rPr>
              <a:t>倍</a:t>
            </a:r>
          </a:p>
          <a:p>
            <a:pPr marL="800100" lvl="1" indent="-342900">
              <a:buSzPct val="50000"/>
              <a:buFont typeface="Wingdings" panose="05000000000000000000" pitchFamily="2" charset="2"/>
              <a:buChar char="ü"/>
            </a:pPr>
            <a:r>
              <a:rPr lang="zh-CN" altLang="en-US" sz="2000" dirty="0">
                <a:solidFill>
                  <a:srgbClr val="800000"/>
                </a:solidFill>
                <a:latin typeface="Times New Roman" panose="02020603050405020304" pitchFamily="18" charset="0"/>
                <a:cs typeface="Times New Roman" panose="02020603050405020304" pitchFamily="18" charset="0"/>
              </a:rPr>
              <a:t>   </a:t>
            </a:r>
            <a:r>
              <a:rPr lang="en-US" altLang="zh-CN" sz="2000" dirty="0">
                <a:solidFill>
                  <a:srgbClr val="800000"/>
                </a:solidFill>
                <a:latin typeface="Times New Roman" panose="02020603050405020304" pitchFamily="18" charset="0"/>
                <a:cs typeface="Times New Roman" panose="02020603050405020304" pitchFamily="18" charset="0"/>
              </a:rPr>
              <a:t>C is 5 times faster than B for program P2.    </a:t>
            </a:r>
            <a:r>
              <a:rPr lang="en-US" altLang="zh-CN" sz="2000" dirty="0">
                <a:solidFill>
                  <a:schemeClr val="accent2"/>
                </a:solidFill>
                <a:latin typeface="Times New Roman" panose="02020603050405020304" pitchFamily="18" charset="0"/>
                <a:cs typeface="Times New Roman" panose="02020603050405020304" pitchFamily="18" charset="0"/>
              </a:rPr>
              <a:t>C</a:t>
            </a:r>
            <a:r>
              <a:rPr lang="zh-CN" altLang="en-US" sz="2000" dirty="0">
                <a:solidFill>
                  <a:schemeClr val="accent2"/>
                </a:solidFill>
                <a:latin typeface="Times New Roman" panose="02020603050405020304" pitchFamily="18" charset="0"/>
                <a:cs typeface="Times New Roman" panose="02020603050405020304" pitchFamily="18" charset="0"/>
              </a:rPr>
              <a:t>比</a:t>
            </a:r>
            <a:r>
              <a:rPr lang="en-US" altLang="zh-CN" sz="2000" dirty="0">
                <a:solidFill>
                  <a:schemeClr val="accent2"/>
                </a:solidFill>
                <a:latin typeface="Times New Roman" panose="02020603050405020304" pitchFamily="18" charset="0"/>
                <a:cs typeface="Times New Roman" panose="02020603050405020304" pitchFamily="18" charset="0"/>
              </a:rPr>
              <a:t>B</a:t>
            </a:r>
            <a:r>
              <a:rPr lang="zh-CN" altLang="en-US" sz="2000" dirty="0">
                <a:solidFill>
                  <a:schemeClr val="accent2"/>
                </a:solidFill>
                <a:latin typeface="Times New Roman" panose="02020603050405020304" pitchFamily="18" charset="0"/>
                <a:cs typeface="Times New Roman" panose="02020603050405020304" pitchFamily="18" charset="0"/>
              </a:rPr>
              <a:t>快</a:t>
            </a:r>
            <a:r>
              <a:rPr lang="en-US" altLang="zh-CN" sz="2000" dirty="0">
                <a:solidFill>
                  <a:schemeClr val="accent2"/>
                </a:solidFill>
                <a:latin typeface="Times New Roman" panose="02020603050405020304" pitchFamily="18" charset="0"/>
                <a:cs typeface="Times New Roman" panose="02020603050405020304" pitchFamily="18" charset="0"/>
              </a:rPr>
              <a:t>5</a:t>
            </a:r>
            <a:r>
              <a:rPr lang="zh-CN" altLang="en-US" sz="2000" dirty="0">
                <a:solidFill>
                  <a:schemeClr val="accent2"/>
                </a:solidFill>
                <a:latin typeface="Times New Roman" panose="02020603050405020304" pitchFamily="18" charset="0"/>
                <a:cs typeface="Times New Roman" panose="02020603050405020304" pitchFamily="18" charset="0"/>
              </a:rPr>
              <a:t>倍</a:t>
            </a:r>
          </a:p>
          <a:p>
            <a:pPr>
              <a:buSzPct val="50000"/>
            </a:pPr>
            <a:r>
              <a:rPr lang="en-US" altLang="zh-CN" sz="2000" dirty="0">
                <a:solidFill>
                  <a:schemeClr val="tx1"/>
                </a:solidFill>
                <a:latin typeface="Times New Roman" panose="02020603050405020304" pitchFamily="18" charset="0"/>
                <a:cs typeface="Times New Roman" panose="02020603050405020304" pitchFamily="18" charset="0"/>
              </a:rPr>
              <a:t>The relative performance of A,B, C is unclear. </a:t>
            </a:r>
            <a:r>
              <a:rPr lang="zh-CN" altLang="en-US" sz="2000" dirty="0">
                <a:solidFill>
                  <a:schemeClr val="accent2"/>
                </a:solidFill>
                <a:latin typeface="Times New Roman" panose="02020603050405020304" pitchFamily="18" charset="0"/>
                <a:cs typeface="Times New Roman" panose="02020603050405020304" pitchFamily="18" charset="0"/>
              </a:rPr>
              <a:t> </a:t>
            </a:r>
            <a:r>
              <a:rPr lang="zh-CN" altLang="en-US" sz="2000" dirty="0">
                <a:solidFill>
                  <a:schemeClr val="accent2"/>
                </a:solidFill>
                <a:latin typeface="黑体" panose="02010609060101010101" pitchFamily="49" charset="-122"/>
                <a:ea typeface="黑体" panose="02010609060101010101" pitchFamily="49" charset="-122"/>
                <a:cs typeface="Times New Roman" panose="02020603050405020304" pitchFamily="18" charset="0"/>
              </a:rPr>
              <a:t>结论不明</a:t>
            </a:r>
          </a:p>
        </p:txBody>
      </p:sp>
    </p:spTree>
    <p:extLst>
      <p:ext uri="{BB962C8B-B14F-4D97-AF65-F5344CB8AC3E}">
        <p14:creationId xmlns:p14="http://schemas.microsoft.com/office/powerpoint/2010/main" val="267701775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 name="Text Box 3"/>
          <p:cNvSpPr txBox="1">
            <a:spLocks noChangeArrowheads="1"/>
          </p:cNvSpPr>
          <p:nvPr/>
        </p:nvSpPr>
        <p:spPr bwMode="auto">
          <a:xfrm>
            <a:off x="278185" y="3634960"/>
            <a:ext cx="8505825" cy="3141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lnSpc>
                <a:spcPct val="100000"/>
              </a:lnSpc>
              <a:spcBef>
                <a:spcPct val="20000"/>
              </a:spcBef>
              <a:spcAft>
                <a:spcPts val="1200"/>
              </a:spcAft>
              <a:buSzTx/>
              <a:buFont typeface="Arial" panose="020B0604020202020204" pitchFamily="34" charset="0"/>
              <a:buChar char="•"/>
            </a:pP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Solution</a:t>
            </a: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If the workload consisted of running programs P1 and P2 an equal number of times. The simplest approach to summarizing relative performance is to use the total execution time of the two programs.</a:t>
            </a:r>
          </a:p>
          <a:p>
            <a:pPr marL="800100" lvl="1" indent="-342900">
              <a:lnSpc>
                <a:spcPct val="100000"/>
              </a:lnSpc>
              <a:spcBef>
                <a:spcPct val="0"/>
              </a:spcBef>
              <a:buSzPct val="50000"/>
              <a:buFont typeface="Wingdings" panose="05000000000000000000" pitchFamily="2" charset="2"/>
              <a:buChar char="ü"/>
            </a:pPr>
            <a:r>
              <a:rPr lang="en-US" altLang="zh-CN" sz="2000" dirty="0">
                <a:solidFill>
                  <a:srgbClr val="800000"/>
                </a:solidFill>
                <a:latin typeface="Times New Roman" panose="02020603050405020304" pitchFamily="18" charset="0"/>
                <a:cs typeface="Times New Roman" panose="02020603050405020304" pitchFamily="18" charset="0"/>
                <a:sym typeface="Symbol" panose="05050102010706020507" pitchFamily="18" charset="2"/>
              </a:rPr>
              <a:t>B is 9.1 times faster than A.</a:t>
            </a:r>
          </a:p>
          <a:p>
            <a:pPr marL="800100" lvl="1" indent="-342900">
              <a:lnSpc>
                <a:spcPct val="100000"/>
              </a:lnSpc>
              <a:spcBef>
                <a:spcPct val="0"/>
              </a:spcBef>
              <a:buSzPct val="50000"/>
              <a:buFont typeface="Wingdings" panose="05000000000000000000" pitchFamily="2" charset="2"/>
              <a:buChar char="ü"/>
            </a:pPr>
            <a:r>
              <a:rPr lang="en-US" altLang="zh-CN" sz="2000" dirty="0">
                <a:solidFill>
                  <a:srgbClr val="800000"/>
                </a:solidFill>
                <a:latin typeface="Times New Roman" panose="02020603050405020304" pitchFamily="18" charset="0"/>
                <a:cs typeface="Times New Roman" panose="02020603050405020304" pitchFamily="18" charset="0"/>
                <a:sym typeface="Symbol" panose="05050102010706020507" pitchFamily="18" charset="2"/>
              </a:rPr>
              <a:t>C is 25 times faster than A.</a:t>
            </a:r>
          </a:p>
          <a:p>
            <a:pPr marL="800100" lvl="1" indent="-342900">
              <a:lnSpc>
                <a:spcPct val="100000"/>
              </a:lnSpc>
              <a:spcBef>
                <a:spcPct val="0"/>
              </a:spcBef>
              <a:buSzPct val="50000"/>
              <a:buFont typeface="Wingdings" panose="05000000000000000000" pitchFamily="2" charset="2"/>
              <a:buChar char="ü"/>
            </a:pPr>
            <a:r>
              <a:rPr lang="en-US" altLang="zh-CN" sz="2000" dirty="0">
                <a:solidFill>
                  <a:srgbClr val="800000"/>
                </a:solidFill>
                <a:latin typeface="Times New Roman" panose="02020603050405020304" pitchFamily="18" charset="0"/>
                <a:cs typeface="Times New Roman" panose="02020603050405020304" pitchFamily="18" charset="0"/>
                <a:sym typeface="Symbol" panose="05050102010706020507" pitchFamily="18" charset="2"/>
              </a:rPr>
              <a:t>C is 2.75 times faster than B.</a:t>
            </a:r>
          </a:p>
          <a:p>
            <a:pPr marL="342900" indent="-342900" algn="just">
              <a:lnSpc>
                <a:spcPct val="100000"/>
              </a:lnSpc>
              <a:spcBef>
                <a:spcPct val="20000"/>
              </a:spcBef>
              <a:buSzTx/>
              <a:buFont typeface="Arial" panose="020B0604020202020204" pitchFamily="34" charset="0"/>
              <a:buChar char="•"/>
            </a:pPr>
            <a:r>
              <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This summary tracks execution time, our final measure of performance.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执行时间</a:t>
            </a:r>
            <a:r>
              <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最终性能度量</a:t>
            </a:r>
          </a:p>
          <a:p>
            <a:pPr algn="just">
              <a:lnSpc>
                <a:spcPct val="100000"/>
              </a:lnSpc>
              <a:spcBef>
                <a:spcPct val="20000"/>
              </a:spcBef>
              <a:buSzTx/>
              <a:buFont typeface="Arial" panose="020B0604020202020204" pitchFamily="34" charset="0"/>
              <a:buNone/>
            </a:pPr>
            <a:endParaRPr lang="en-US" altLang="zh-CN" sz="20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12" name="Text Box 4"/>
          <p:cNvSpPr txBox="1">
            <a:spLocks noChangeArrowheads="1"/>
          </p:cNvSpPr>
          <p:nvPr/>
        </p:nvSpPr>
        <p:spPr bwMode="auto">
          <a:xfrm>
            <a:off x="539552" y="952898"/>
            <a:ext cx="8172450" cy="9080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2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Total Execution Time: A Consistent Summary Measure</a:t>
            </a:r>
          </a:p>
          <a:p>
            <a:pPr algn="ctr">
              <a:lnSpc>
                <a:spcPct val="100000"/>
              </a:lnSpc>
              <a:spcBef>
                <a:spcPct val="20000"/>
              </a:spcBef>
              <a:buSzTx/>
              <a:buFont typeface="Arial" panose="020B0604020202020204" pitchFamily="34" charset="0"/>
              <a:buNone/>
            </a:pP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总体执行时间</a:t>
            </a:r>
          </a:p>
        </p:txBody>
      </p:sp>
      <p:graphicFrame>
        <p:nvGraphicFramePr>
          <p:cNvPr id="17" name="表格 16"/>
          <p:cNvGraphicFramePr>
            <a:graphicFrameLocks noGrp="1"/>
          </p:cNvGraphicFramePr>
          <p:nvPr>
            <p:extLst>
              <p:ext uri="{D42A27DB-BD31-4B8C-83A1-F6EECF244321}">
                <p14:modId xmlns:p14="http://schemas.microsoft.com/office/powerpoint/2010/main" val="2049326469"/>
              </p:ext>
            </p:extLst>
          </p:nvPr>
        </p:nvGraphicFramePr>
        <p:xfrm>
          <a:off x="575654" y="2008814"/>
          <a:ext cx="7987928" cy="1478280"/>
        </p:xfrm>
        <a:graphic>
          <a:graphicData uri="http://schemas.openxmlformats.org/drawingml/2006/table">
            <a:tbl>
              <a:tblPr firstRow="1" bandRow="1">
                <a:tableStyleId>{5C22544A-7EE6-4342-B048-85BDC9FD1C3A}</a:tableStyleId>
              </a:tblPr>
              <a:tblGrid>
                <a:gridCol w="2109828">
                  <a:extLst>
                    <a:ext uri="{9D8B030D-6E8A-4147-A177-3AD203B41FA5}">
                      <a16:colId xmlns:a16="http://schemas.microsoft.com/office/drawing/2014/main" val="412526167"/>
                    </a:ext>
                  </a:extLst>
                </a:gridCol>
                <a:gridCol w="1884136">
                  <a:extLst>
                    <a:ext uri="{9D8B030D-6E8A-4147-A177-3AD203B41FA5}">
                      <a16:colId xmlns:a16="http://schemas.microsoft.com/office/drawing/2014/main" val="3664223141"/>
                    </a:ext>
                  </a:extLst>
                </a:gridCol>
                <a:gridCol w="1996982">
                  <a:extLst>
                    <a:ext uri="{9D8B030D-6E8A-4147-A177-3AD203B41FA5}">
                      <a16:colId xmlns:a16="http://schemas.microsoft.com/office/drawing/2014/main" val="674790888"/>
                    </a:ext>
                  </a:extLst>
                </a:gridCol>
                <a:gridCol w="1996982">
                  <a:extLst>
                    <a:ext uri="{9D8B030D-6E8A-4147-A177-3AD203B41FA5}">
                      <a16:colId xmlns:a16="http://schemas.microsoft.com/office/drawing/2014/main" val="193633527"/>
                    </a:ext>
                  </a:extLst>
                </a:gridCol>
              </a:tblGrid>
              <a:tr h="370840">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Computer A</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Computer B</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Computer C</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8246100"/>
                  </a:ext>
                </a:extLst>
              </a:tr>
              <a:tr h="370840">
                <a:tc>
                  <a:txBody>
                    <a:bodyPr/>
                    <a:lstStyle/>
                    <a:p>
                      <a:pPr algn="ctr"/>
                      <a:r>
                        <a:rPr lang="en-US" altLang="zh-CN" dirty="0">
                          <a:solidFill>
                            <a:schemeClr val="tx1"/>
                          </a:solidFill>
                        </a:rPr>
                        <a:t>Program P1 (secs)</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20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828674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Program P2 (secs)</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1000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100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20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90011"/>
                  </a:ext>
                </a:extLst>
              </a:tr>
              <a:tr h="324737">
                <a:tc>
                  <a:txBody>
                    <a:bodyPr/>
                    <a:lstStyle/>
                    <a:p>
                      <a:pPr algn="ctr"/>
                      <a:r>
                        <a:rPr lang="en-US" altLang="zh-CN" dirty="0">
                          <a:solidFill>
                            <a:schemeClr val="tx1"/>
                          </a:solidFill>
                        </a:rPr>
                        <a:t>Total</a:t>
                      </a:r>
                      <a:r>
                        <a:rPr lang="en-US" altLang="zh-CN" baseline="0" dirty="0">
                          <a:solidFill>
                            <a:schemeClr val="tx1"/>
                          </a:solidFill>
                        </a:rPr>
                        <a:t> time (secs)</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1001</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110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40</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8511030"/>
                  </a:ext>
                </a:extLst>
              </a:tr>
            </a:tbl>
          </a:graphicData>
        </a:graphic>
      </p:graphicFrame>
    </p:spTree>
    <p:extLst>
      <p:ext uri="{BB962C8B-B14F-4D97-AF65-F5344CB8AC3E}">
        <p14:creationId xmlns:p14="http://schemas.microsoft.com/office/powerpoint/2010/main" val="879989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Text Box 4"/>
          <p:cNvSpPr txBox="1">
            <a:spLocks noChangeArrowheads="1"/>
          </p:cNvSpPr>
          <p:nvPr/>
        </p:nvSpPr>
        <p:spPr bwMode="auto">
          <a:xfrm>
            <a:off x="539552" y="952898"/>
            <a:ext cx="8172450" cy="9080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2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Total Execution Time: A Consistent Summary Measure</a:t>
            </a:r>
          </a:p>
          <a:p>
            <a:pPr algn="ctr">
              <a:lnSpc>
                <a:spcPct val="100000"/>
              </a:lnSpc>
              <a:spcBef>
                <a:spcPct val="20000"/>
              </a:spcBef>
              <a:buSzTx/>
              <a:buFont typeface="Arial" panose="020B0604020202020204" pitchFamily="34" charset="0"/>
              <a:buNone/>
            </a:pP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总体执行时间</a:t>
            </a:r>
          </a:p>
        </p:txBody>
      </p:sp>
      <mc:AlternateContent xmlns:mc="http://schemas.openxmlformats.org/markup-compatibility/2006" xmlns:a14="http://schemas.microsoft.com/office/drawing/2010/main">
        <mc:Choice Requires="a14">
          <p:sp>
            <p:nvSpPr>
              <p:cNvPr id="9" name="Text Box 7"/>
              <p:cNvSpPr txBox="1">
                <a:spLocks noChangeArrowheads="1"/>
              </p:cNvSpPr>
              <p:nvPr/>
            </p:nvSpPr>
            <p:spPr bwMode="auto">
              <a:xfrm>
                <a:off x="152400" y="2133600"/>
                <a:ext cx="8839200" cy="4231031"/>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lnSpc>
                    <a:spcPct val="100000"/>
                  </a:lnSpc>
                  <a:spcBef>
                    <a:spcPct val="20000"/>
                  </a:spcBef>
                  <a:buSzTx/>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If the workload consisted of running programs P1 and P2 an equal number of times.</a:t>
                </a: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An average of the execution time that tracks total execution time is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arithmetic mean (</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算术平均值</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p>
              <a:p>
                <a:pPr marL="342900" indent="342900" algn="just">
                  <a:lnSpc>
                    <a:spcPct val="100000"/>
                  </a:lnSpc>
                  <a:spcBef>
                    <a:spcPct val="20000"/>
                  </a:spcBef>
                  <a:buSzTx/>
                  <a:buFont typeface="Arial" panose="020B0604020202020204" pitchFamily="34" charset="0"/>
                  <a:buChar char="•"/>
                </a:pP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100000"/>
                  </a:lnSpc>
                  <a:spcBef>
                    <a:spcPct val="20000"/>
                  </a:spcBef>
                  <a:buSzTx/>
                  <a:buFont typeface="Arial" panose="020B0604020202020204" pitchFamily="34" charset="0"/>
                  <a:buChar char="•"/>
                </a:pP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100000"/>
                  </a:lnSpc>
                  <a:spcBef>
                    <a:spcPct val="20000"/>
                  </a:spcBef>
                  <a:buSzTx/>
                  <a:buFont typeface="Arial" panose="020B0604020202020204" pitchFamily="34" charset="0"/>
                  <a:buChar char="•"/>
                </a:pP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algn="just">
                  <a:lnSpc>
                    <a:spcPct val="100000"/>
                  </a:lnSpc>
                  <a:spcBef>
                    <a:spcPct val="20000"/>
                  </a:spcBef>
                  <a:buSzTx/>
                  <a:buNone/>
                </a:pP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0">
                            <a:solidFill>
                              <a:schemeClr val="tx1"/>
                            </a:solidFill>
                            <a:latin typeface="Cambria Math" panose="02040503050406030204" pitchFamily="18" charset="0"/>
                          </a:rPr>
                          <m:t>𝐓𝐢𝐦𝐞</m:t>
                        </m:r>
                      </m:e>
                      <m:sub>
                        <m:r>
                          <a:rPr lang="en-US" altLang="zh-CN" b="1" i="1">
                            <a:solidFill>
                              <a:schemeClr val="tx1"/>
                            </a:solidFill>
                            <a:latin typeface="Cambria Math" panose="02040503050406030204" pitchFamily="18" charset="0"/>
                          </a:rPr>
                          <m:t>𝒊</m:t>
                        </m:r>
                      </m:sub>
                    </m:sSub>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is the execution time for the </a:t>
                </a:r>
                <a:r>
                  <a:rPr lang="en-US" altLang="zh-CN" i="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program of a total of </a:t>
                </a:r>
                <a:r>
                  <a:rPr lang="en-US" altLang="zh-CN"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in the workload.</a:t>
                </a:r>
              </a:p>
              <a:p>
                <a:pPr marL="342900" indent="-342900" algn="just">
                  <a:lnSpc>
                    <a:spcPct val="100000"/>
                  </a:lnSpc>
                  <a:spcBef>
                    <a:spcPct val="20000"/>
                  </a:spcBef>
                  <a:buSzTx/>
                  <a:buFont typeface="Symbol" panose="05050102010706020507" pitchFamily="18" charset="2"/>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mc:Choice>
        <mc:Fallback xmlns="">
          <p:sp>
            <p:nvSpPr>
              <p:cNvPr id="9" name="Text Box 7"/>
              <p:cNvSpPr txBox="1">
                <a:spLocks noRot="1" noChangeAspect="1" noMove="1" noResize="1" noEditPoints="1" noAdjustHandles="1" noChangeArrowheads="1" noChangeShapeType="1" noTextEdit="1"/>
              </p:cNvSpPr>
              <p:nvPr/>
            </p:nvSpPr>
            <p:spPr bwMode="auto">
              <a:xfrm>
                <a:off x="152400" y="2133600"/>
                <a:ext cx="8839200" cy="4231031"/>
              </a:xfrm>
              <a:prstGeom prst="rect">
                <a:avLst/>
              </a:prstGeom>
              <a:blipFill>
                <a:blip r:embed="rId3"/>
                <a:stretch>
                  <a:fillRect l="-1103" t="-1441" r="-103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794117" y="3933056"/>
                <a:ext cx="1551002"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1</m:t>
                          </m:r>
                        </m:num>
                        <m:den>
                          <m:r>
                            <a:rPr lang="en-US" altLang="zh-CN" b="0" i="1">
                              <a:solidFill>
                                <a:schemeClr val="tx1"/>
                              </a:solidFill>
                              <a:latin typeface="Cambria Math" panose="02040503050406030204" pitchFamily="18" charset="0"/>
                            </a:rPr>
                            <m:t>𝑛</m:t>
                          </m:r>
                        </m:den>
                      </m:f>
                      <m:nary>
                        <m:naryPr>
                          <m:chr m:val="∑"/>
                          <m:ctrlPr>
                            <a:rPr lang="en-US" altLang="zh-CN" b="0" i="1" smtClean="0">
                              <a:solidFill>
                                <a:schemeClr val="tx1"/>
                              </a:solidFill>
                              <a:latin typeface="Cambria Math" panose="02040503050406030204" pitchFamily="18" charset="0"/>
                            </a:rPr>
                          </m:ctrlPr>
                        </m:naryPr>
                        <m:sub>
                          <m:r>
                            <m:rPr>
                              <m:brk m:alnAt="23"/>
                            </m:rP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𝑛</m:t>
                          </m:r>
                        </m:sup>
                        <m:e>
                          <m:sSub>
                            <m:sSubPr>
                              <m:ctrlPr>
                                <a:rPr lang="en-US" altLang="zh-CN" b="0" i="1" smtClean="0">
                                  <a:solidFill>
                                    <a:schemeClr val="tx1"/>
                                  </a:solidFill>
                                  <a:latin typeface="Cambria Math" panose="02040503050406030204" pitchFamily="18" charset="0"/>
                                </a:rPr>
                              </m:ctrlPr>
                            </m:sSubPr>
                            <m:e>
                              <m:r>
                                <m:rPr>
                                  <m:sty m:val="p"/>
                                </m:rPr>
                                <a:rPr lang="en-US" altLang="zh-CN" b="0" i="0">
                                  <a:solidFill>
                                    <a:schemeClr val="tx1"/>
                                  </a:solidFill>
                                  <a:latin typeface="Cambria Math" panose="02040503050406030204" pitchFamily="18" charset="0"/>
                                </a:rPr>
                                <m:t>Time</m:t>
                              </m:r>
                            </m:e>
                            <m:sub>
                              <m:r>
                                <a:rPr lang="en-US" altLang="zh-CN" b="0" i="1" smtClean="0">
                                  <a:solidFill>
                                    <a:schemeClr val="tx1"/>
                                  </a:solidFill>
                                  <a:latin typeface="Cambria Math" panose="02040503050406030204" pitchFamily="18" charset="0"/>
                                </a:rPr>
                                <m:t>𝑖</m:t>
                              </m:r>
                            </m:sub>
                          </m:sSub>
                        </m:e>
                      </m:nary>
                    </m:oMath>
                  </m:oMathPara>
                </a14:m>
                <a:endParaRPr lang="zh-CN" altLang="en-US" b="0" dirty="0">
                  <a:solidFill>
                    <a:schemeClr val="tx1"/>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3794117" y="3933056"/>
                <a:ext cx="1551002" cy="100822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71119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Text Box 4"/>
          <p:cNvSpPr txBox="1">
            <a:spLocks noChangeArrowheads="1"/>
          </p:cNvSpPr>
          <p:nvPr/>
        </p:nvSpPr>
        <p:spPr bwMode="auto">
          <a:xfrm>
            <a:off x="539552" y="952898"/>
            <a:ext cx="8172450" cy="9080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2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Total Execution Time: A Consistent Summary Measure</a:t>
            </a:r>
          </a:p>
          <a:p>
            <a:pPr algn="ctr">
              <a:lnSpc>
                <a:spcPct val="100000"/>
              </a:lnSpc>
              <a:spcBef>
                <a:spcPct val="20000"/>
              </a:spcBef>
              <a:buSzTx/>
              <a:buFont typeface="Arial" panose="020B0604020202020204" pitchFamily="34" charset="0"/>
              <a:buNone/>
            </a:pP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总体执行时间</a:t>
            </a:r>
          </a:p>
        </p:txBody>
      </p:sp>
      <mc:AlternateContent xmlns:mc="http://schemas.openxmlformats.org/markup-compatibility/2006" xmlns:a14="http://schemas.microsoft.com/office/drawing/2010/main">
        <mc:Choice Requires="a14">
          <p:sp>
            <p:nvSpPr>
              <p:cNvPr id="9" name="Text Box 7"/>
              <p:cNvSpPr txBox="1">
                <a:spLocks noChangeArrowheads="1"/>
              </p:cNvSpPr>
              <p:nvPr/>
            </p:nvSpPr>
            <p:spPr bwMode="auto">
              <a:xfrm>
                <a:off x="152400" y="2133600"/>
                <a:ext cx="8839200" cy="5560626"/>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lnSpc>
                    <a:spcPct val="100000"/>
                  </a:lnSpc>
                  <a:spcBef>
                    <a:spcPct val="20000"/>
                  </a:spcBef>
                  <a:buSzTx/>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If the workload consisted of running programs P1 and P2 an equal number of times.</a:t>
                </a: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If the performance is expressed as rate, then the average that tracks total execution time is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harmonic mean (</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调和平均值</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marL="342900" indent="342900" algn="just">
                  <a:lnSpc>
                    <a:spcPct val="100000"/>
                  </a:lnSpc>
                  <a:spcBef>
                    <a:spcPct val="20000"/>
                  </a:spcBef>
                  <a:buSzTx/>
                  <a:buFont typeface="Arial" panose="020B0604020202020204" pitchFamily="34" charset="0"/>
                  <a:buChar char="•"/>
                </a:pP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100000"/>
                  </a:lnSpc>
                  <a:spcBef>
                    <a:spcPct val="20000"/>
                  </a:spcBef>
                  <a:buSzTx/>
                  <a:buFont typeface="Arial" panose="020B0604020202020204" pitchFamily="34" charset="0"/>
                  <a:buChar char="•"/>
                </a:pP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100000"/>
                  </a:lnSpc>
                  <a:spcBef>
                    <a:spcPct val="20000"/>
                  </a:spcBef>
                  <a:buSzTx/>
                  <a:buFont typeface="Arial" panose="020B0604020202020204" pitchFamily="34" charset="0"/>
                  <a:buChar char="•"/>
                </a:pP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100000"/>
                  </a:lnSpc>
                  <a:spcBef>
                    <a:spcPct val="20000"/>
                  </a:spcBef>
                  <a:buSzTx/>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Where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𝐑𝐚𝐭𝐞</m:t>
                        </m:r>
                      </m:e>
                      <m:sub>
                        <m:r>
                          <a:rPr lang="en-US" altLang="zh-CN" b="1" i="1">
                            <a:solidFill>
                              <a:schemeClr val="tx1"/>
                            </a:solidFill>
                            <a:latin typeface="Cambria Math" panose="02040503050406030204" pitchFamily="18" charset="0"/>
                          </a:rPr>
                          <m:t>𝒊</m:t>
                        </m:r>
                      </m:sub>
                    </m:sSub>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is a function of 1/</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0" smtClean="0">
                            <a:solidFill>
                              <a:schemeClr val="tx1"/>
                            </a:solidFill>
                            <a:latin typeface="Cambria Math" panose="02040503050406030204" pitchFamily="18" charset="0"/>
                          </a:rPr>
                          <m:t>𝐓𝐢𝐦𝐞</m:t>
                        </m:r>
                      </m:e>
                      <m:sub>
                        <m:r>
                          <a:rPr lang="en-US" altLang="zh-CN" b="1" i="1">
                            <a:solidFill>
                              <a:schemeClr val="tx1"/>
                            </a:solidFill>
                            <a:latin typeface="Cambria Math" panose="02040503050406030204" pitchFamily="18" charset="0"/>
                          </a:rPr>
                          <m:t>𝒊</m:t>
                        </m:r>
                      </m:sub>
                    </m:sSub>
                    <m:r>
                      <a:rPr lang="en-US" altLang="zh-CN" b="1" i="0" smtClean="0">
                        <a:solidFill>
                          <a:schemeClr val="tx1"/>
                        </a:solidFill>
                        <a:latin typeface="Cambria Math" panose="02040503050406030204" pitchFamily="18" charset="0"/>
                      </a:rPr>
                      <m:t>,  </m:t>
                    </m:r>
                  </m:oMath>
                </a14:m>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execution time for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a:t>
                </a:r>
                <a:r>
                  <a:rPr lang="en-US" altLang="zh-CN" i="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program of a total of </a:t>
                </a:r>
                <a:r>
                  <a:rPr lang="en-US" altLang="zh-CN"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in the workload.</a:t>
                </a:r>
              </a:p>
              <a:p>
                <a:pPr marL="342900" indent="-342900" algn="just">
                  <a:lnSpc>
                    <a:spcPct val="100000"/>
                  </a:lnSpc>
                  <a:spcBef>
                    <a:spcPct val="20000"/>
                  </a:spcBef>
                  <a:buSzTx/>
                  <a:buFont typeface="Symbol" panose="05050102010706020507" pitchFamily="18" charset="2"/>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100000"/>
                  </a:lnSpc>
                  <a:spcBef>
                    <a:spcPct val="20000"/>
                  </a:spcBef>
                  <a:buSzTx/>
                  <a:buFont typeface="Symbol" panose="05050102010706020507" pitchFamily="18" charset="2"/>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100000"/>
                  </a:lnSpc>
                  <a:spcBef>
                    <a:spcPct val="20000"/>
                  </a:spcBef>
                  <a:buSzTx/>
                  <a:buFont typeface="Symbol" panose="05050102010706020507" pitchFamily="18" charset="2"/>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100000"/>
                  </a:lnSpc>
                  <a:spcBef>
                    <a:spcPct val="20000"/>
                  </a:spcBef>
                  <a:buSzTx/>
                  <a:buFont typeface="Symbol" panose="05050102010706020507" pitchFamily="18" charset="2"/>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mc:Choice>
        <mc:Fallback xmlns="">
          <p:sp>
            <p:nvSpPr>
              <p:cNvPr id="9" name="Text Box 7"/>
              <p:cNvSpPr txBox="1">
                <a:spLocks noRot="1" noChangeAspect="1" noMove="1" noResize="1" noEditPoints="1" noAdjustHandles="1" noChangeArrowheads="1" noChangeShapeType="1" noTextEdit="1"/>
              </p:cNvSpPr>
              <p:nvPr/>
            </p:nvSpPr>
            <p:spPr bwMode="auto">
              <a:xfrm>
                <a:off x="152400" y="2133600"/>
                <a:ext cx="8839200" cy="5560626"/>
              </a:xfrm>
              <a:prstGeom prst="rect">
                <a:avLst/>
              </a:prstGeom>
              <a:blipFill>
                <a:blip r:embed="rId3"/>
                <a:stretch>
                  <a:fillRect l="-1103" t="-1096" r="-103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052537" y="3998707"/>
                <a:ext cx="3034161" cy="9929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𝑛</m:t>
                          </m:r>
                        </m:num>
                        <m:den>
                          <m:nary>
                            <m:naryPr>
                              <m:chr m:val="∑"/>
                              <m:ctrlPr>
                                <a:rPr lang="en-US" altLang="zh-CN" b="0" i="1">
                                  <a:solidFill>
                                    <a:schemeClr val="tx1"/>
                                  </a:solidFill>
                                  <a:latin typeface="Cambria Math" panose="02040503050406030204" pitchFamily="18" charset="0"/>
                                </a:rPr>
                              </m:ctrlPr>
                            </m:naryPr>
                            <m:sub>
                              <m:r>
                                <m:rPr>
                                  <m:brk m:alnAt="23"/>
                                </m:rPr>
                                <a:rPr lang="en-US" altLang="zh-CN" b="0" i="1">
                                  <a:solidFill>
                                    <a:schemeClr val="tx1"/>
                                  </a:solidFill>
                                  <a:latin typeface="Cambria Math" panose="02040503050406030204" pitchFamily="18" charset="0"/>
                                </a:rPr>
                                <m:t>𝑖</m:t>
                              </m:r>
                              <m:r>
                                <a:rPr lang="en-US" altLang="zh-CN" b="0" i="1">
                                  <a:solidFill>
                                    <a:schemeClr val="tx1"/>
                                  </a:solidFill>
                                  <a:latin typeface="Cambria Math" panose="02040503050406030204" pitchFamily="18" charset="0"/>
                                </a:rPr>
                                <m:t>=1</m:t>
                              </m:r>
                            </m:sub>
                            <m:sup>
                              <m:r>
                                <a:rPr lang="en-US" altLang="zh-CN" b="0" i="1">
                                  <a:solidFill>
                                    <a:schemeClr val="tx1"/>
                                  </a:solidFill>
                                  <a:latin typeface="Cambria Math" panose="02040503050406030204" pitchFamily="18" charset="0"/>
                                </a:rPr>
                                <m:t>𝑛</m:t>
                              </m:r>
                            </m:sup>
                            <m:e>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1</m:t>
                                  </m:r>
                                </m:num>
                                <m:den>
                                  <m:sSub>
                                    <m:sSubPr>
                                      <m:ctrlPr>
                                        <a:rPr lang="en-US" altLang="zh-CN" b="0" i="1">
                                          <a:solidFill>
                                            <a:schemeClr val="tx1"/>
                                          </a:solidFill>
                                          <a:latin typeface="Cambria Math" panose="02040503050406030204" pitchFamily="18" charset="0"/>
                                        </a:rPr>
                                      </m:ctrlPr>
                                    </m:sSubPr>
                                    <m:e>
                                      <m:r>
                                        <m:rPr>
                                          <m:sty m:val="p"/>
                                        </m:rPr>
                                        <a:rPr lang="en-US" altLang="zh-CN" b="0" i="0" smtClean="0">
                                          <a:solidFill>
                                            <a:schemeClr val="tx1"/>
                                          </a:solidFill>
                                          <a:latin typeface="Cambria Math" panose="02040503050406030204" pitchFamily="18" charset="0"/>
                                        </a:rPr>
                                        <m:t>Rate</m:t>
                                      </m:r>
                                    </m:e>
                                    <m:sub>
                                      <m:r>
                                        <a:rPr lang="en-US" altLang="zh-CN" b="0" i="1">
                                          <a:solidFill>
                                            <a:schemeClr val="tx1"/>
                                          </a:solidFill>
                                          <a:latin typeface="Cambria Math" panose="02040503050406030204" pitchFamily="18" charset="0"/>
                                        </a:rPr>
                                        <m:t>𝑖</m:t>
                                      </m:r>
                                    </m:sub>
                                  </m:sSub>
                                </m:den>
                              </m:f>
                            </m:e>
                          </m:nary>
                        </m:den>
                      </m:f>
                    </m:oMath>
                  </m:oMathPara>
                </a14:m>
                <a:endParaRPr lang="zh-CN" altLang="en-US" b="0" dirty="0">
                  <a:solidFill>
                    <a:schemeClr val="tx1"/>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3052537" y="3998707"/>
                <a:ext cx="3034161" cy="99290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25690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Text Box 4"/>
          <p:cNvSpPr txBox="1">
            <a:spLocks noChangeArrowheads="1"/>
          </p:cNvSpPr>
          <p:nvPr/>
        </p:nvSpPr>
        <p:spPr bwMode="auto">
          <a:xfrm>
            <a:off x="539552" y="952898"/>
            <a:ext cx="8172450" cy="9080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2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Total Execution Time: A Consistent Summary Measure</a:t>
            </a:r>
          </a:p>
          <a:p>
            <a:pPr algn="ctr">
              <a:lnSpc>
                <a:spcPct val="100000"/>
              </a:lnSpc>
              <a:spcBef>
                <a:spcPct val="20000"/>
              </a:spcBef>
              <a:buSzTx/>
              <a:buFont typeface="Arial" panose="020B0604020202020204" pitchFamily="34" charset="0"/>
              <a:buNone/>
            </a:pP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总体执行时间</a:t>
            </a:r>
          </a:p>
        </p:txBody>
      </p:sp>
      <mc:AlternateContent xmlns:mc="http://schemas.openxmlformats.org/markup-compatibility/2006" xmlns:a14="http://schemas.microsoft.com/office/drawing/2010/main">
        <mc:Choice Requires="a14">
          <p:sp>
            <p:nvSpPr>
              <p:cNvPr id="9" name="Text Box 7"/>
              <p:cNvSpPr txBox="1">
                <a:spLocks noChangeArrowheads="1"/>
              </p:cNvSpPr>
              <p:nvPr/>
            </p:nvSpPr>
            <p:spPr bwMode="auto">
              <a:xfrm>
                <a:off x="150018" y="1844824"/>
                <a:ext cx="8839200" cy="4895828"/>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lnSpc>
                    <a:spcPct val="100000"/>
                  </a:lnSpc>
                  <a:spcBef>
                    <a:spcPct val="20000"/>
                  </a:spcBef>
                  <a:buSzTx/>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Are programs P1 and P2 in fact run equally in the workload? How about an unequal mix of programs?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程序出现频率不同时的执行时间计算方法。</a:t>
                </a:r>
              </a:p>
              <a:p>
                <a:pPr marL="342900" indent="-342900" algn="just">
                  <a:lnSpc>
                    <a:spcPct val="100000"/>
                  </a:lnSpc>
                  <a:spcBef>
                    <a:spcPct val="20000"/>
                  </a:spcBef>
                  <a:buSzTx/>
                  <a:buFont typeface="Symbol" panose="05050102010706020507" pitchFamily="18" charset="2"/>
                  <a:buChar char="¨"/>
                </a:pPr>
                <a:r>
                  <a:rPr lang="en-US" altLang="zh-CN" u="sng"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 The first approach</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assign a weighting factor </a:t>
                </a:r>
                <a14:m>
                  <m:oMath xmlns:m="http://schemas.openxmlformats.org/officeDocument/2006/math">
                    <m:sSub>
                      <m:sSubPr>
                        <m:ctrlPr>
                          <a:rPr lang="en-US" altLang="zh-CN" b="0"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a:latin typeface="Cambria Math" panose="02040503050406030204" pitchFamily="18" charset="0"/>
                          </a:rPr>
                          <m:t>𝑖</m:t>
                        </m:r>
                      </m:sub>
                    </m:sSub>
                  </m:oMath>
                </a14:m>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to each program to indicate the relative frequency of the program in workload.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第一种方法：对每个程序赋予权值，指明其出现的相对频率</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marL="342900" indent="-342900" algn="just">
                  <a:lnSpc>
                    <a:spcPct val="100000"/>
                  </a:lnSpc>
                  <a:spcBef>
                    <a:spcPct val="20000"/>
                  </a:spcBef>
                  <a:buSzTx/>
                  <a:buFont typeface="Symbol" panose="05050102010706020507" pitchFamily="18" charset="2"/>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Weighted arithmetic mean </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加权算术平均值</a:t>
                </a: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100000"/>
                  </a:lnSpc>
                  <a:spcBef>
                    <a:spcPct val="20000"/>
                  </a:spcBef>
                  <a:buSzTx/>
                  <a:buFont typeface="Symbol" panose="05050102010706020507" pitchFamily="18" charset="2"/>
                  <a:buChar char="¨"/>
                </a:pP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algn="just">
                  <a:lnSpc>
                    <a:spcPct val="100000"/>
                  </a:lnSpc>
                  <a:spcBef>
                    <a:spcPct val="20000"/>
                  </a:spcBef>
                  <a:buSzTx/>
                  <a:buNone/>
                </a:pP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indent="-457200" algn="just">
                  <a:lnSpc>
                    <a:spcPct val="100000"/>
                  </a:lnSpc>
                  <a:spcBef>
                    <a:spcPct val="20000"/>
                  </a:spcBef>
                  <a:buSzTx/>
                  <a:buNone/>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where </a:t>
                </a:r>
                <a14:m>
                  <m:oMath xmlns:m="http://schemas.openxmlformats.org/officeDocument/2006/math">
                    <m:sSub>
                      <m:sSubPr>
                        <m:ctrlPr>
                          <a:rPr lang="en-US" altLang="zh-CN" b="0" i="1">
                            <a:solidFill>
                              <a:schemeClr val="tx1"/>
                            </a:solidFill>
                            <a:latin typeface="Cambria Math" panose="02040503050406030204" pitchFamily="18" charset="0"/>
                          </a:rPr>
                        </m:ctrlPr>
                      </m:sSubPr>
                      <m:e>
                        <m:r>
                          <a:rPr lang="en-US" altLang="zh-CN" b="0" i="1">
                            <a:solidFill>
                              <a:schemeClr val="tx1"/>
                            </a:solidFill>
                            <a:latin typeface="Cambria Math" panose="02040503050406030204" pitchFamily="18" charset="0"/>
                          </a:rPr>
                          <m:t>𝑤</m:t>
                        </m:r>
                      </m:e>
                      <m:sub>
                        <m:r>
                          <a:rPr lang="en-US" altLang="zh-CN" b="0" i="1">
                            <a:solidFill>
                              <a:schemeClr val="tx1"/>
                            </a:solidFill>
                            <a:latin typeface="Cambria Math" panose="02040503050406030204" pitchFamily="18" charset="0"/>
                          </a:rPr>
                          <m:t>𝑖</m:t>
                        </m:r>
                      </m:sub>
                    </m:sSub>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is the frequency of the </a:t>
                </a:r>
                <a:r>
                  <a:rPr lang="en-US" altLang="zh-CN" i="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program in the workload and </a:t>
                </a:r>
                <a14:m>
                  <m:oMath xmlns:m="http://schemas.openxmlformats.org/officeDocument/2006/math">
                    <m:sSub>
                      <m:sSubPr>
                        <m:ctrlPr>
                          <a:rPr lang="en-US" altLang="zh-CN" b="0" i="1">
                            <a:latin typeface="Cambria Math" panose="02040503050406030204" pitchFamily="18" charset="0"/>
                          </a:rPr>
                        </m:ctrlPr>
                      </m:sSubPr>
                      <m:e>
                        <m:r>
                          <m:rPr>
                            <m:sty m:val="p"/>
                          </m:rPr>
                          <a:rPr lang="en-US" altLang="zh-CN" b="0">
                            <a:latin typeface="Cambria Math" panose="02040503050406030204" pitchFamily="18" charset="0"/>
                          </a:rPr>
                          <m:t>Time</m:t>
                        </m:r>
                      </m:e>
                      <m:sub>
                        <m:r>
                          <a:rPr lang="en-US" altLang="zh-CN" b="0" i="1">
                            <a:latin typeface="Cambria Math" panose="02040503050406030204" pitchFamily="18" charset="0"/>
                          </a:rPr>
                          <m:t>𝑖</m:t>
                        </m:r>
                      </m:sub>
                    </m:sSub>
                  </m:oMath>
                </a14:m>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is the execution time of that program. </a:t>
                </a:r>
              </a:p>
            </p:txBody>
          </p:sp>
        </mc:Choice>
        <mc:Fallback xmlns="">
          <p:sp>
            <p:nvSpPr>
              <p:cNvPr id="9" name="Text Box 7"/>
              <p:cNvSpPr txBox="1">
                <a:spLocks noRot="1" noChangeAspect="1" noMove="1" noResize="1" noEditPoints="1" noAdjustHandles="1" noChangeArrowheads="1" noChangeShapeType="1" noTextEdit="1"/>
              </p:cNvSpPr>
              <p:nvPr/>
            </p:nvSpPr>
            <p:spPr bwMode="auto">
              <a:xfrm>
                <a:off x="150018" y="1844824"/>
                <a:ext cx="8839200" cy="4895828"/>
              </a:xfrm>
              <a:prstGeom prst="rect">
                <a:avLst/>
              </a:prstGeom>
              <a:blipFill>
                <a:blip r:embed="rId3"/>
                <a:stretch>
                  <a:fillRect l="-1172" t="-1245" r="-1034" b="-186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606427" y="4941168"/>
                <a:ext cx="1824987"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altLang="zh-CN" sz="2200" b="0" i="1" smtClean="0">
                              <a:solidFill>
                                <a:schemeClr val="tx1"/>
                              </a:solidFill>
                              <a:latin typeface="Cambria Math" panose="02040503050406030204" pitchFamily="18" charset="0"/>
                            </a:rPr>
                          </m:ctrlPr>
                        </m:naryPr>
                        <m:sub>
                          <m:r>
                            <m:rPr>
                              <m:brk m:alnAt="23"/>
                            </m:rPr>
                            <a:rPr lang="en-US" altLang="zh-CN" sz="2200" b="0" i="1" smtClean="0">
                              <a:solidFill>
                                <a:schemeClr val="tx1"/>
                              </a:solidFill>
                              <a:latin typeface="Cambria Math" panose="02040503050406030204" pitchFamily="18" charset="0"/>
                            </a:rPr>
                            <m:t>𝑖</m:t>
                          </m:r>
                          <m:r>
                            <a:rPr lang="en-US" altLang="zh-CN" sz="2200" b="0" i="1" smtClean="0">
                              <a:solidFill>
                                <a:schemeClr val="tx1"/>
                              </a:solidFill>
                              <a:latin typeface="Cambria Math" panose="02040503050406030204" pitchFamily="18" charset="0"/>
                            </a:rPr>
                            <m:t>=1</m:t>
                          </m:r>
                        </m:sub>
                        <m:sup>
                          <m:r>
                            <a:rPr lang="en-US" altLang="zh-CN" sz="2200" b="0" i="1" smtClean="0">
                              <a:solidFill>
                                <a:schemeClr val="tx1"/>
                              </a:solidFill>
                              <a:latin typeface="Cambria Math" panose="02040503050406030204" pitchFamily="18" charset="0"/>
                            </a:rPr>
                            <m:t>𝑛</m:t>
                          </m:r>
                        </m:sup>
                        <m:e>
                          <m:sSub>
                            <m:sSubPr>
                              <m:ctrlPr>
                                <a:rPr lang="en-US" altLang="zh-CN" sz="2200" b="0" i="1" smtClean="0">
                                  <a:solidFill>
                                    <a:schemeClr val="tx1"/>
                                  </a:solidFill>
                                  <a:latin typeface="Cambria Math" panose="02040503050406030204" pitchFamily="18" charset="0"/>
                                </a:rPr>
                              </m:ctrlPr>
                            </m:sSubPr>
                            <m:e>
                              <m:r>
                                <a:rPr lang="en-US" altLang="zh-CN" sz="2200" b="0" i="1">
                                  <a:solidFill>
                                    <a:schemeClr val="tx1"/>
                                  </a:solidFill>
                                  <a:latin typeface="Cambria Math" panose="02040503050406030204" pitchFamily="18" charset="0"/>
                                </a:rPr>
                                <m:t>𝑤</m:t>
                              </m:r>
                            </m:e>
                            <m:sub>
                              <m:r>
                                <a:rPr lang="en-US" altLang="zh-CN" sz="2200" b="0" i="1">
                                  <a:solidFill>
                                    <a:schemeClr val="tx1"/>
                                  </a:solidFill>
                                  <a:latin typeface="Cambria Math" panose="02040503050406030204" pitchFamily="18" charset="0"/>
                                </a:rPr>
                                <m:t>𝑖</m:t>
                              </m:r>
                            </m:sub>
                          </m:sSub>
                          <m:r>
                            <a:rPr lang="zh-CN" altLang="en-US" sz="2200" b="0" i="1">
                              <a:solidFill>
                                <a:schemeClr val="tx1"/>
                              </a:solidFill>
                              <a:latin typeface="Cambria Math" panose="02040503050406030204" pitchFamily="18" charset="0"/>
                            </a:rPr>
                            <m:t>×</m:t>
                          </m:r>
                          <m:sSub>
                            <m:sSubPr>
                              <m:ctrlPr>
                                <a:rPr lang="en-US" altLang="zh-CN" sz="2200" b="0" i="1" smtClean="0">
                                  <a:solidFill>
                                    <a:schemeClr val="tx1"/>
                                  </a:solidFill>
                                  <a:latin typeface="Cambria Math" panose="02040503050406030204" pitchFamily="18" charset="0"/>
                                </a:rPr>
                              </m:ctrlPr>
                            </m:sSubPr>
                            <m:e>
                              <m:r>
                                <m:rPr>
                                  <m:sty m:val="p"/>
                                </m:rPr>
                                <a:rPr lang="en-US" altLang="zh-CN" sz="2200" b="0" i="0">
                                  <a:solidFill>
                                    <a:schemeClr val="tx1"/>
                                  </a:solidFill>
                                  <a:latin typeface="Cambria Math" panose="02040503050406030204" pitchFamily="18" charset="0"/>
                                </a:rPr>
                                <m:t>Time</m:t>
                              </m:r>
                            </m:e>
                            <m:sub>
                              <m:r>
                                <a:rPr lang="en-US" altLang="zh-CN" sz="2200" b="0" i="1" smtClean="0">
                                  <a:solidFill>
                                    <a:schemeClr val="tx1"/>
                                  </a:solidFill>
                                  <a:latin typeface="Cambria Math" panose="02040503050406030204" pitchFamily="18" charset="0"/>
                                </a:rPr>
                                <m:t>𝑖</m:t>
                              </m:r>
                            </m:sub>
                          </m:sSub>
                        </m:e>
                      </m:nary>
                    </m:oMath>
                  </m:oMathPara>
                </a14:m>
                <a:endParaRPr lang="zh-CN" altLang="en-US" sz="2200" b="0" dirty="0">
                  <a:solidFill>
                    <a:schemeClr val="tx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606427" y="4941168"/>
                <a:ext cx="1824987" cy="92416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95558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Text Box 4"/>
          <p:cNvSpPr txBox="1">
            <a:spLocks noChangeArrowheads="1"/>
          </p:cNvSpPr>
          <p:nvPr/>
        </p:nvSpPr>
        <p:spPr bwMode="auto">
          <a:xfrm>
            <a:off x="539552" y="952898"/>
            <a:ext cx="8172450" cy="9080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2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Total Execution Time: A Consistent Summary Measure</a:t>
            </a:r>
          </a:p>
          <a:p>
            <a:pPr algn="ctr">
              <a:lnSpc>
                <a:spcPct val="100000"/>
              </a:lnSpc>
              <a:spcBef>
                <a:spcPct val="20000"/>
              </a:spcBef>
              <a:buSzTx/>
              <a:buFont typeface="Arial" panose="020B0604020202020204" pitchFamily="34" charset="0"/>
              <a:buNone/>
            </a:pP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总体执行时间</a:t>
            </a:r>
          </a:p>
        </p:txBody>
      </p:sp>
      <mc:AlternateContent xmlns:mc="http://schemas.openxmlformats.org/markup-compatibility/2006" xmlns:a14="http://schemas.microsoft.com/office/drawing/2010/main">
        <mc:Choice Requires="a14">
          <p:sp>
            <p:nvSpPr>
              <p:cNvPr id="9" name="Text Box 7"/>
              <p:cNvSpPr txBox="1">
                <a:spLocks noChangeArrowheads="1"/>
              </p:cNvSpPr>
              <p:nvPr/>
            </p:nvSpPr>
            <p:spPr bwMode="auto">
              <a:xfrm>
                <a:off x="150018" y="1844824"/>
                <a:ext cx="8839200" cy="3713966"/>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lnSpc>
                    <a:spcPct val="100000"/>
                  </a:lnSpc>
                  <a:spcBef>
                    <a:spcPct val="20000"/>
                  </a:spcBef>
                  <a:buSzTx/>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Are programs P1 and P2 in fact run equally in the workload? How about an unequal mix of programs?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程序出现频率不同时的执行时间计算方法。</a:t>
                </a:r>
              </a:p>
              <a:p>
                <a:pPr marL="342900" indent="-342900" algn="just">
                  <a:lnSpc>
                    <a:spcPct val="100000"/>
                  </a:lnSpc>
                  <a:spcBef>
                    <a:spcPct val="20000"/>
                  </a:spcBef>
                  <a:buSzTx/>
                  <a:buFont typeface="Symbol" panose="05050102010706020507" pitchFamily="18" charset="2"/>
                  <a:buChar char="¨"/>
                </a:pPr>
                <a:r>
                  <a:rPr lang="en-US" altLang="zh-CN" u="sng"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 The first approach</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assign a weighting factor </a:t>
                </a:r>
                <a14:m>
                  <m:oMath xmlns:m="http://schemas.openxmlformats.org/officeDocument/2006/math">
                    <m:sSub>
                      <m:sSubPr>
                        <m:ctrlPr>
                          <a:rPr lang="en-US" altLang="zh-CN" b="0"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a:latin typeface="Cambria Math" panose="02040503050406030204" pitchFamily="18" charset="0"/>
                          </a:rPr>
                          <m:t>𝑖</m:t>
                        </m:r>
                      </m:sub>
                    </m:sSub>
                  </m:oMath>
                </a14:m>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to each program to indicate the relative frequency of the program in workload. </a:t>
                </a:r>
              </a:p>
              <a:p>
                <a:pPr marL="342900" indent="-342900" algn="just">
                  <a:lnSpc>
                    <a:spcPct val="100000"/>
                  </a:lnSpc>
                  <a:spcBef>
                    <a:spcPct val="20000"/>
                  </a:spcBef>
                  <a:buSzTx/>
                  <a:buFont typeface="Symbol" panose="05050102010706020507" pitchFamily="18" charset="2"/>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Weighted Harmonic mean of rate</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加权调和平均值</a:t>
                </a: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100000"/>
                  </a:lnSpc>
                  <a:spcBef>
                    <a:spcPct val="20000"/>
                  </a:spcBef>
                  <a:buSzTx/>
                  <a:buFont typeface="Symbol" panose="05050102010706020507" pitchFamily="18" charset="2"/>
                  <a:buChar char="¨"/>
                </a:pP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algn="just">
                  <a:lnSpc>
                    <a:spcPct val="100000"/>
                  </a:lnSpc>
                  <a:spcBef>
                    <a:spcPct val="20000"/>
                  </a:spcBef>
                  <a:buSzTx/>
                  <a:buNone/>
                </a:pP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mc:Choice>
        <mc:Fallback xmlns="">
          <p:sp>
            <p:nvSpPr>
              <p:cNvPr id="9" name="Text Box 7"/>
              <p:cNvSpPr txBox="1">
                <a:spLocks noRot="1" noChangeAspect="1" noMove="1" noResize="1" noEditPoints="1" noAdjustHandles="1" noChangeArrowheads="1" noChangeShapeType="1" noTextEdit="1"/>
              </p:cNvSpPr>
              <p:nvPr/>
            </p:nvSpPr>
            <p:spPr bwMode="auto">
              <a:xfrm>
                <a:off x="150018" y="1844824"/>
                <a:ext cx="8839200" cy="3713966"/>
              </a:xfrm>
              <a:prstGeom prst="rect">
                <a:avLst/>
              </a:prstGeom>
              <a:blipFill>
                <a:blip r:embed="rId3"/>
                <a:stretch>
                  <a:fillRect l="-1172" t="-1642" r="-103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347864" y="4797152"/>
                <a:ext cx="3034161" cy="9927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1</m:t>
                          </m:r>
                        </m:num>
                        <m:den>
                          <m:nary>
                            <m:naryPr>
                              <m:chr m:val="∑"/>
                              <m:ctrlPr>
                                <a:rPr lang="en-US" altLang="zh-CN" b="0" i="1">
                                  <a:solidFill>
                                    <a:schemeClr val="tx1"/>
                                  </a:solidFill>
                                  <a:latin typeface="Cambria Math" panose="02040503050406030204" pitchFamily="18" charset="0"/>
                                </a:rPr>
                              </m:ctrlPr>
                            </m:naryPr>
                            <m:sub>
                              <m:r>
                                <m:rPr>
                                  <m:brk m:alnAt="23"/>
                                </m:rPr>
                                <a:rPr lang="en-US" altLang="zh-CN" b="0" i="1">
                                  <a:solidFill>
                                    <a:schemeClr val="tx1"/>
                                  </a:solidFill>
                                  <a:latin typeface="Cambria Math" panose="02040503050406030204" pitchFamily="18" charset="0"/>
                                </a:rPr>
                                <m:t>𝑖</m:t>
                              </m:r>
                              <m:r>
                                <a:rPr lang="en-US" altLang="zh-CN" b="0" i="1">
                                  <a:solidFill>
                                    <a:schemeClr val="tx1"/>
                                  </a:solidFill>
                                  <a:latin typeface="Cambria Math" panose="02040503050406030204" pitchFamily="18" charset="0"/>
                                </a:rPr>
                                <m:t>=1</m:t>
                              </m:r>
                            </m:sub>
                            <m:sup>
                              <m:r>
                                <a:rPr lang="en-US" altLang="zh-CN" b="0" i="1">
                                  <a:solidFill>
                                    <a:schemeClr val="tx1"/>
                                  </a:solidFill>
                                  <a:latin typeface="Cambria Math" panose="02040503050406030204" pitchFamily="18" charset="0"/>
                                </a:rPr>
                                <m:t>𝑛</m:t>
                              </m:r>
                            </m:sup>
                            <m:e>
                              <m:f>
                                <m:fPr>
                                  <m:ctrlPr>
                                    <a:rPr lang="en-US" altLang="zh-CN" b="0" i="1" smtClean="0">
                                      <a:solidFill>
                                        <a:schemeClr val="tx1"/>
                                      </a:solidFill>
                                      <a:latin typeface="Cambria Math" panose="02040503050406030204" pitchFamily="18" charset="0"/>
                                    </a:rPr>
                                  </m:ctrlPr>
                                </m:fPr>
                                <m:num>
                                  <m:sSub>
                                    <m:sSubPr>
                                      <m:ctrlPr>
                                        <a:rPr lang="en-US" altLang="zh-CN" b="0" i="1" smtClean="0">
                                          <a:solidFill>
                                            <a:schemeClr val="tx1"/>
                                          </a:solidFill>
                                          <a:latin typeface="Cambria Math" panose="02040503050406030204" pitchFamily="18" charset="0"/>
                                        </a:rPr>
                                      </m:ctrlPr>
                                    </m:sSubPr>
                                    <m:e>
                                      <m:r>
                                        <a:rPr lang="en-US" altLang="zh-CN" b="0" i="1">
                                          <a:solidFill>
                                            <a:schemeClr val="tx1"/>
                                          </a:solidFill>
                                          <a:latin typeface="Cambria Math" panose="02040503050406030204" pitchFamily="18" charset="0"/>
                                        </a:rPr>
                                        <m:t>𝑤</m:t>
                                      </m:r>
                                    </m:e>
                                    <m:sub>
                                      <m:r>
                                        <a:rPr lang="en-US" altLang="zh-CN" b="0" i="1">
                                          <a:solidFill>
                                            <a:schemeClr val="tx1"/>
                                          </a:solidFill>
                                          <a:latin typeface="Cambria Math" panose="02040503050406030204" pitchFamily="18" charset="0"/>
                                        </a:rPr>
                                        <m:t>𝑖</m:t>
                                      </m:r>
                                    </m:sub>
                                  </m:sSub>
                                </m:num>
                                <m:den>
                                  <m:sSub>
                                    <m:sSubPr>
                                      <m:ctrlPr>
                                        <a:rPr lang="en-US" altLang="zh-CN" b="0" i="1">
                                          <a:solidFill>
                                            <a:schemeClr val="tx1"/>
                                          </a:solidFill>
                                          <a:latin typeface="Cambria Math" panose="02040503050406030204" pitchFamily="18" charset="0"/>
                                        </a:rPr>
                                      </m:ctrlPr>
                                    </m:sSubPr>
                                    <m:e>
                                      <m:r>
                                        <m:rPr>
                                          <m:sty m:val="p"/>
                                        </m:rPr>
                                        <a:rPr lang="en-US" altLang="zh-CN" b="0" i="0" smtClean="0">
                                          <a:solidFill>
                                            <a:schemeClr val="tx1"/>
                                          </a:solidFill>
                                          <a:latin typeface="Cambria Math" panose="02040503050406030204" pitchFamily="18" charset="0"/>
                                        </a:rPr>
                                        <m:t>Rate</m:t>
                                      </m:r>
                                    </m:e>
                                    <m:sub>
                                      <m:r>
                                        <a:rPr lang="en-US" altLang="zh-CN" b="0" i="1">
                                          <a:solidFill>
                                            <a:schemeClr val="tx1"/>
                                          </a:solidFill>
                                          <a:latin typeface="Cambria Math" panose="02040503050406030204" pitchFamily="18" charset="0"/>
                                        </a:rPr>
                                        <m:t>𝑖</m:t>
                                      </m:r>
                                    </m:sub>
                                  </m:sSub>
                                </m:den>
                              </m:f>
                            </m:e>
                          </m:nary>
                        </m:den>
                      </m:f>
                    </m:oMath>
                  </m:oMathPara>
                </a14:m>
                <a:endParaRPr lang="zh-CN" altLang="en-US" b="0" dirty="0">
                  <a:solidFill>
                    <a:schemeClr val="tx1"/>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3347864" y="4797152"/>
                <a:ext cx="3034161" cy="99277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58944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Text Box 4"/>
          <p:cNvSpPr txBox="1">
            <a:spLocks noChangeArrowheads="1"/>
          </p:cNvSpPr>
          <p:nvPr/>
        </p:nvSpPr>
        <p:spPr bwMode="auto">
          <a:xfrm>
            <a:off x="539552" y="952898"/>
            <a:ext cx="8172450" cy="9080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2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Total Execution Time: A Consistent Summary Measure</a:t>
            </a:r>
          </a:p>
          <a:p>
            <a:pPr algn="ctr">
              <a:lnSpc>
                <a:spcPct val="100000"/>
              </a:lnSpc>
              <a:spcBef>
                <a:spcPct val="20000"/>
              </a:spcBef>
              <a:buSzTx/>
              <a:buFont typeface="Arial" panose="020B0604020202020204" pitchFamily="34" charset="0"/>
              <a:buNone/>
            </a:pP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总体执行时间</a:t>
            </a:r>
          </a:p>
        </p:txBody>
      </p:sp>
      <p:sp>
        <p:nvSpPr>
          <p:cNvPr id="9" name="Text Box 7"/>
          <p:cNvSpPr txBox="1">
            <a:spLocks noChangeArrowheads="1"/>
          </p:cNvSpPr>
          <p:nvPr/>
        </p:nvSpPr>
        <p:spPr bwMode="auto">
          <a:xfrm>
            <a:off x="152400" y="2133600"/>
            <a:ext cx="8839200" cy="319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lnSpc>
                <a:spcPct val="100000"/>
              </a:lnSpc>
              <a:spcBef>
                <a:spcPct val="20000"/>
              </a:spcBef>
              <a:buSzTx/>
              <a:buFont typeface="Symbol" panose="05050102010706020507" pitchFamily="18" charset="2"/>
              <a:buChar char="¨"/>
            </a:pPr>
            <a:r>
              <a:rPr lang="en-US" altLang="zh-CN" u="sng"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 The second approach</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is to normalize execution times to a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reference machine</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（参考机）</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and take the average of the normalized execution times.</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第二种方法：归一化执行时间，再取平均值</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marL="342900" indent="-342900" algn="just">
              <a:lnSpc>
                <a:spcPct val="100000"/>
              </a:lnSpc>
              <a:spcBef>
                <a:spcPct val="20000"/>
              </a:spcBef>
              <a:buSzTx/>
              <a:buFont typeface="Symbol" panose="05050102010706020507" pitchFamily="18" charset="2"/>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Performance of new programs can be predicted by simply multiplying this number times its performance on the reference machine.</a:t>
            </a:r>
            <a:r>
              <a:rPr lang="zh-CN" altLang="en-US" dirty="0">
                <a:solidFill>
                  <a:schemeClr val="accent2"/>
                </a:solidFill>
                <a:ea typeface="宋体" panose="02010600030101010101" pitchFamily="2" charset="-122"/>
                <a:sym typeface="Symbol" panose="05050102010706020507" pitchFamily="18" charset="2"/>
              </a:rPr>
              <a:t>实际性能</a:t>
            </a:r>
            <a:r>
              <a:rPr lang="en-US" altLang="zh-CN" dirty="0">
                <a:solidFill>
                  <a:schemeClr val="accent2"/>
                </a:solidFill>
                <a:ea typeface="宋体" panose="02010600030101010101" pitchFamily="2" charset="-122"/>
                <a:sym typeface="Symbol" panose="05050102010706020507" pitchFamily="18" charset="2"/>
              </a:rPr>
              <a:t>=</a:t>
            </a:r>
            <a:r>
              <a:rPr lang="zh-CN" altLang="en-US" dirty="0">
                <a:solidFill>
                  <a:schemeClr val="accent2"/>
                </a:solidFill>
                <a:ea typeface="宋体" panose="02010600030101010101" pitchFamily="2" charset="-122"/>
                <a:sym typeface="Symbol" panose="05050102010706020507" pitchFamily="18" charset="2"/>
              </a:rPr>
              <a:t>归一化数</a:t>
            </a:r>
            <a:r>
              <a:rPr lang="en-US" altLang="zh-CN"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a:t>
            </a:r>
            <a:r>
              <a:rPr lang="zh-CN" altLang="en-US"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参考机性能</a:t>
            </a:r>
          </a:p>
          <a:p>
            <a:pPr marL="342900" indent="-342900" algn="just">
              <a:lnSpc>
                <a:spcPct val="100000"/>
              </a:lnSpc>
              <a:spcBef>
                <a:spcPct val="20000"/>
              </a:spcBef>
              <a:buSzTx/>
              <a:buFont typeface="Symbol" panose="05050102010706020507" pitchFamily="18" charset="2"/>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422023078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Text Box 4"/>
          <p:cNvSpPr txBox="1">
            <a:spLocks noChangeArrowheads="1"/>
          </p:cNvSpPr>
          <p:nvPr/>
        </p:nvSpPr>
        <p:spPr bwMode="auto">
          <a:xfrm>
            <a:off x="539552" y="952898"/>
            <a:ext cx="8172450" cy="9080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2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Total Execution Time: A Consistent Summary Measure</a:t>
            </a:r>
          </a:p>
          <a:p>
            <a:pPr algn="ctr">
              <a:lnSpc>
                <a:spcPct val="100000"/>
              </a:lnSpc>
              <a:spcBef>
                <a:spcPct val="20000"/>
              </a:spcBef>
              <a:buSzTx/>
              <a:buFont typeface="Arial" panose="020B0604020202020204" pitchFamily="34" charset="0"/>
              <a:buNone/>
            </a:pP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总体执行时间</a:t>
            </a:r>
          </a:p>
        </p:txBody>
      </p:sp>
      <p:sp>
        <p:nvSpPr>
          <p:cNvPr id="9" name="Text Box 7"/>
          <p:cNvSpPr txBox="1">
            <a:spLocks noChangeArrowheads="1"/>
          </p:cNvSpPr>
          <p:nvPr/>
        </p:nvSpPr>
        <p:spPr bwMode="auto">
          <a:xfrm>
            <a:off x="152399" y="2022498"/>
            <a:ext cx="8740080" cy="171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lnSpc>
                <a:spcPct val="100000"/>
              </a:lnSpc>
              <a:spcBef>
                <a:spcPct val="20000"/>
              </a:spcBef>
              <a:buSzTx/>
              <a:buFont typeface="Symbol" panose="05050102010706020507" pitchFamily="18" charset="2"/>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Average normalized execution time can be expressed as either an arithmetic or geometric mean.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可采用算数或几何平均值</a:t>
            </a:r>
          </a:p>
          <a:p>
            <a:pPr marL="342900" indent="-342900" algn="just">
              <a:lnSpc>
                <a:spcPct val="100000"/>
              </a:lnSpc>
              <a:spcBef>
                <a:spcPct val="20000"/>
              </a:spcBef>
              <a:buSzTx/>
              <a:buFont typeface="Symbol" panose="05050102010706020507" pitchFamily="18" charset="2"/>
              <a:buChar char="¨"/>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Geometric mean (</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几何平均值</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marL="342900" indent="-342900" algn="just">
              <a:lnSpc>
                <a:spcPct val="100000"/>
              </a:lnSpc>
              <a:spcBef>
                <a:spcPct val="20000"/>
              </a:spcBef>
              <a:buSzTx/>
              <a:buFont typeface="Symbol" panose="05050102010706020507" pitchFamily="18" charset="2"/>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mc:AlternateContent xmlns:mc="http://schemas.openxmlformats.org/markup-compatibility/2006" xmlns:a14="http://schemas.microsoft.com/office/drawing/2010/main">
        <mc:Choice Requires="a14">
          <p:sp>
            <p:nvSpPr>
              <p:cNvPr id="8" name="文本框 7"/>
              <p:cNvSpPr txBox="1"/>
              <p:nvPr/>
            </p:nvSpPr>
            <p:spPr>
              <a:xfrm>
                <a:off x="2257236" y="3509865"/>
                <a:ext cx="4530406" cy="14368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ctrlPr>
                            <a:rPr lang="zh-CN" altLang="en-US" b="0" i="1" smtClean="0">
                              <a:solidFill>
                                <a:schemeClr val="tx1"/>
                              </a:solidFill>
                              <a:latin typeface="Cambria Math" panose="02040503050406030204" pitchFamily="18" charset="0"/>
                            </a:rPr>
                          </m:ctrlPr>
                        </m:radPr>
                        <m:deg>
                          <m:r>
                            <m:rPr>
                              <m:brk m:alnAt="7"/>
                            </m:rPr>
                            <a:rPr lang="en-US" altLang="zh-CN" b="0" i="1" smtClean="0">
                              <a:solidFill>
                                <a:schemeClr val="tx1"/>
                              </a:solidFill>
                              <a:latin typeface="Cambria Math" panose="02040503050406030204" pitchFamily="18" charset="0"/>
                            </a:rPr>
                            <m:t>𝑛</m:t>
                          </m:r>
                        </m:deg>
                        <m:e>
                          <m:nary>
                            <m:naryPr>
                              <m:chr m:val="∏"/>
                              <m:ctrlPr>
                                <a:rPr lang="en-US" altLang="zh-CN" b="0" i="1" smtClean="0">
                                  <a:solidFill>
                                    <a:schemeClr val="tx1"/>
                                  </a:solidFill>
                                  <a:latin typeface="Cambria Math" panose="02040503050406030204" pitchFamily="18" charset="0"/>
                                </a:rPr>
                              </m:ctrlPr>
                            </m:naryPr>
                            <m:sub>
                              <m:r>
                                <m:rPr>
                                  <m:brk m:alnAt="23"/>
                                </m:rP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𝑛</m:t>
                              </m:r>
                            </m:sup>
                            <m:e>
                              <m:r>
                                <a:rPr lang="en-US" altLang="zh-CN" b="0" i="1" smtClean="0">
                                  <a:solidFill>
                                    <a:schemeClr val="tx1"/>
                                  </a:solidFill>
                                  <a:latin typeface="Cambria Math" panose="02040503050406030204" pitchFamily="18" charset="0"/>
                                </a:rPr>
                                <m:t>𝐸𝑥𝑒𝑐𝑢𝑡𝑖𝑜𝑛</m:t>
                              </m:r>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𝑡𝑖𝑚𝑒</m:t>
                              </m:r>
                              <m:r>
                                <a:rPr lang="en-US" altLang="zh-CN" b="0" i="1" smtClean="0">
                                  <a:solidFill>
                                    <a:schemeClr val="tx1"/>
                                  </a:solidFill>
                                  <a:latin typeface="Cambria Math" panose="02040503050406030204" pitchFamily="18" charset="0"/>
                                </a:rPr>
                                <m:t> </m:t>
                              </m:r>
                              <m:sSub>
                                <m:sSubPr>
                                  <m:ctrlPr>
                                    <a:rPr lang="en-US" altLang="zh-CN" b="0" i="1" smtClean="0">
                                      <a:solidFill>
                                        <a:schemeClr val="tx1"/>
                                      </a:solidFill>
                                      <a:latin typeface="Cambria Math" panose="02040503050406030204" pitchFamily="18" charset="0"/>
                                    </a:rPr>
                                  </m:ctrlPr>
                                </m:sSubPr>
                                <m:e>
                                  <m:r>
                                    <a:rPr lang="en-US" altLang="zh-CN" b="0" i="1">
                                      <a:solidFill>
                                        <a:schemeClr val="tx1"/>
                                      </a:solidFill>
                                      <a:latin typeface="Cambria Math" panose="02040503050406030204" pitchFamily="18" charset="0"/>
                                    </a:rPr>
                                    <m:t>𝑟𝑎𝑡𝑖𝑜</m:t>
                                  </m:r>
                                </m:e>
                                <m:sub>
                                  <m:r>
                                    <a:rPr lang="en-US" altLang="zh-CN" b="0" i="1" smtClean="0">
                                      <a:solidFill>
                                        <a:schemeClr val="tx1"/>
                                      </a:solidFill>
                                      <a:latin typeface="Cambria Math" panose="02040503050406030204" pitchFamily="18" charset="0"/>
                                    </a:rPr>
                                    <m:t>𝑖</m:t>
                                  </m:r>
                                </m:sub>
                              </m:sSub>
                            </m:e>
                          </m:nary>
                        </m:e>
                      </m:rad>
                    </m:oMath>
                  </m:oMathPara>
                </a14:m>
                <a:endParaRPr lang="zh-CN" altLang="en-US" b="0" dirty="0">
                  <a:solidFill>
                    <a:schemeClr val="tx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2257236" y="3509865"/>
                <a:ext cx="4530406" cy="1436868"/>
              </a:xfrm>
              <a:prstGeom prst="rect">
                <a:avLst/>
              </a:prstGeom>
              <a:blipFill>
                <a:blip r:embed="rId3"/>
                <a:stretch>
                  <a:fillRect/>
                </a:stretch>
              </a:blipFill>
            </p:spPr>
            <p:txBody>
              <a:bodyPr/>
              <a:lstStyle/>
              <a:p>
                <a:r>
                  <a:rPr lang="zh-CN" altLang="en-US">
                    <a:noFill/>
                  </a:rPr>
                  <a:t> </a:t>
                </a:r>
              </a:p>
            </p:txBody>
          </p:sp>
        </mc:Fallback>
      </mc:AlternateContent>
      <p:sp>
        <p:nvSpPr>
          <p:cNvPr id="2" name="矩形 1"/>
          <p:cNvSpPr/>
          <p:nvPr/>
        </p:nvSpPr>
        <p:spPr>
          <a:xfrm>
            <a:off x="216073" y="5013176"/>
            <a:ext cx="8702178" cy="707886"/>
          </a:xfrm>
          <a:prstGeom prst="rect">
            <a:avLst/>
          </a:prstGeom>
        </p:spPr>
        <p:txBody>
          <a:bodyPr wrap="square">
            <a:spAutoFit/>
          </a:bodyPr>
          <a:lstStyle/>
          <a:p>
            <a:pPr algn="just"/>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where Execution time </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ratio</a:t>
            </a:r>
            <a:r>
              <a:rPr lang="en-US" altLang="zh-CN" sz="2000" i="1"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lang="en-US" altLang="zh-CN" sz="20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is the execution time, normalized to the reference machine, for the </a:t>
            </a:r>
            <a:r>
              <a:rPr lang="en-US" altLang="zh-CN" sz="2000" i="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program of a total of </a:t>
            </a:r>
            <a:r>
              <a:rPr lang="en-US" altLang="zh-CN" sz="2000"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 the workload</a:t>
            </a:r>
            <a:endParaRPr lang="zh-CN" alt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56397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Text Box 4"/>
          <p:cNvSpPr txBox="1">
            <a:spLocks noChangeArrowheads="1"/>
          </p:cNvSpPr>
          <p:nvPr/>
        </p:nvSpPr>
        <p:spPr bwMode="auto">
          <a:xfrm>
            <a:off x="539552" y="952898"/>
            <a:ext cx="8172450" cy="9080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2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Total Execution Time: A Consistent Summary Measure</a:t>
            </a:r>
          </a:p>
          <a:p>
            <a:pPr algn="ctr">
              <a:lnSpc>
                <a:spcPct val="100000"/>
              </a:lnSpc>
              <a:spcBef>
                <a:spcPct val="20000"/>
              </a:spcBef>
              <a:buSzTx/>
              <a:buFont typeface="Arial" panose="020B0604020202020204" pitchFamily="34" charset="0"/>
              <a:buNone/>
            </a:pP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总体执行时间</a:t>
            </a:r>
          </a:p>
        </p:txBody>
      </p:sp>
      <p:sp>
        <p:nvSpPr>
          <p:cNvPr id="9" name="Text Box 7"/>
          <p:cNvSpPr txBox="1">
            <a:spLocks noChangeArrowheads="1"/>
          </p:cNvSpPr>
          <p:nvPr/>
        </p:nvSpPr>
        <p:spPr bwMode="auto">
          <a:xfrm>
            <a:off x="152399" y="2022498"/>
            <a:ext cx="8740080" cy="5043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lnSpc>
                <a:spcPct val="100000"/>
              </a:lnSpc>
              <a:spcBef>
                <a:spcPct val="20000"/>
              </a:spcBef>
              <a:buSzTx/>
              <a:buFont typeface="Symbol" panose="05050102010706020507" pitchFamily="18" charset="2"/>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Geometric means have a nice property for two samples X</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and Y</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几何平均值的好性质</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100000"/>
              </a:lnSpc>
              <a:spcBef>
                <a:spcPct val="20000"/>
              </a:spcBef>
              <a:buSzTx/>
              <a:buFont typeface="Symbol" panose="05050102010706020507" pitchFamily="18" charset="2"/>
              <a:buChar char="¨"/>
            </a:pP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100000"/>
              </a:lnSpc>
              <a:spcBef>
                <a:spcPct val="20000"/>
              </a:spcBef>
              <a:buSzTx/>
              <a:buFont typeface="Symbol" panose="05050102010706020507" pitchFamily="18" charset="2"/>
              <a:buChar char="¨"/>
            </a:pPr>
            <a:endPar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100000"/>
              </a:lnSpc>
              <a:spcBef>
                <a:spcPct val="20000"/>
              </a:spcBef>
              <a:buSzTx/>
              <a:buFont typeface="Symbol" panose="05050102010706020507" pitchFamily="18" charset="2"/>
              <a:buChar char="¨"/>
            </a:pP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几何平均值的比率与比率的几何平均值相同</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100000"/>
              </a:lnSpc>
              <a:spcBef>
                <a:spcPct val="20000"/>
              </a:spcBef>
              <a:buSzTx/>
              <a:buFont typeface="Symbol" panose="05050102010706020507" pitchFamily="18" charset="2"/>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 contrast to arithmetic means, geometric means of normalized execution times are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consistent</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no matter which machine is the reference.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无论采用哪个机器作为参考机，归一化执行时间的几何平均值都是</a:t>
            </a:r>
            <a:r>
              <a:rPr lang="zh-CN" altLang="en-US" u="sng"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一致的</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marL="342900" indent="-342900" algn="just">
              <a:lnSpc>
                <a:spcPct val="100000"/>
              </a:lnSpc>
              <a:spcBef>
                <a:spcPct val="20000"/>
              </a:spcBef>
              <a:buSzTx/>
              <a:buFont typeface="Symbol" panose="05050102010706020507" pitchFamily="18" charset="2"/>
              <a:buChar char="¨"/>
            </a:pPr>
            <a:endPar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100000"/>
              </a:lnSpc>
              <a:spcBef>
                <a:spcPct val="20000"/>
              </a:spcBef>
              <a:buSzTx/>
              <a:buFont typeface="Symbol" panose="05050102010706020507" pitchFamily="18" charset="2"/>
              <a:buChar char="¨"/>
            </a:pPr>
            <a:endPar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100000"/>
              </a:lnSpc>
              <a:spcBef>
                <a:spcPct val="20000"/>
              </a:spcBef>
              <a:buSzTx/>
              <a:buFont typeface="Symbol" panose="05050102010706020507" pitchFamily="18" charset="2"/>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pic>
        <p:nvPicPr>
          <p:cNvPr id="3" name="图片 2"/>
          <p:cNvPicPr>
            <a:picLocks noChangeAspect="1"/>
          </p:cNvPicPr>
          <p:nvPr/>
        </p:nvPicPr>
        <p:blipFill>
          <a:blip r:embed="rId3"/>
          <a:stretch>
            <a:fillRect/>
          </a:stretch>
        </p:blipFill>
        <p:spPr>
          <a:xfrm>
            <a:off x="1879574" y="2780928"/>
            <a:ext cx="5380088" cy="975923"/>
          </a:xfrm>
          <a:prstGeom prst="rect">
            <a:avLst/>
          </a:prstGeom>
        </p:spPr>
      </p:pic>
    </p:spTree>
    <p:extLst>
      <p:ext uri="{BB962C8B-B14F-4D97-AF65-F5344CB8AC3E}">
        <p14:creationId xmlns:p14="http://schemas.microsoft.com/office/powerpoint/2010/main" val="307148397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1.4 Measuring and Reporting Performance</a:t>
            </a:r>
          </a:p>
        </p:txBody>
      </p:sp>
      <p:grpSp>
        <p:nvGrpSpPr>
          <p:cNvPr id="14" name="组合 5"/>
          <p:cNvGrpSpPr>
            <a:grpSpLocks/>
          </p:cNvGrpSpPr>
          <p:nvPr/>
        </p:nvGrpSpPr>
        <p:grpSpPr bwMode="auto">
          <a:xfrm>
            <a:off x="-1" y="683022"/>
            <a:ext cx="9144001" cy="134938"/>
            <a:chOff x="0" y="919105"/>
            <a:chExt cx="9144000" cy="134443"/>
          </a:xfrm>
        </p:grpSpPr>
        <p:cxnSp>
          <p:nvCxnSpPr>
            <p:cNvPr id="15"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Text Box 4"/>
          <p:cNvSpPr txBox="1">
            <a:spLocks noChangeArrowheads="1"/>
          </p:cNvSpPr>
          <p:nvPr/>
        </p:nvSpPr>
        <p:spPr bwMode="auto">
          <a:xfrm>
            <a:off x="539552" y="952898"/>
            <a:ext cx="8172450" cy="9080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2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Total Execution Time: A Consistent Summary Measure</a:t>
            </a:r>
          </a:p>
          <a:p>
            <a:pPr algn="ctr">
              <a:lnSpc>
                <a:spcPct val="100000"/>
              </a:lnSpc>
              <a:spcBef>
                <a:spcPct val="20000"/>
              </a:spcBef>
              <a:buSzTx/>
              <a:buFont typeface="Arial" panose="020B0604020202020204" pitchFamily="34" charset="0"/>
              <a:buNone/>
            </a:pP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总体执行时间</a:t>
            </a:r>
          </a:p>
        </p:txBody>
      </p:sp>
      <p:sp>
        <p:nvSpPr>
          <p:cNvPr id="9" name="Text Box 7"/>
          <p:cNvSpPr txBox="1">
            <a:spLocks noChangeArrowheads="1"/>
          </p:cNvSpPr>
          <p:nvPr/>
        </p:nvSpPr>
        <p:spPr bwMode="auto">
          <a:xfrm>
            <a:off x="152399" y="1851583"/>
            <a:ext cx="8740080" cy="1793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marL="342900" indent="-342900" algn="just">
              <a:lnSpc>
                <a:spcPct val="100000"/>
              </a:lnSpc>
              <a:spcBef>
                <a:spcPct val="20000"/>
              </a:spcBef>
              <a:buSzTx/>
              <a:buFont typeface="Symbol" panose="05050102010706020507" pitchFamily="18" charset="2"/>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Example</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100000"/>
              </a:lnSpc>
              <a:spcBef>
                <a:spcPct val="20000"/>
              </a:spcBef>
              <a:buSzTx/>
              <a:buFont typeface="Symbol" panose="05050102010706020507" pitchFamily="18" charset="2"/>
              <a:buChar char="¨"/>
            </a:pPr>
            <a:endPar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100000"/>
              </a:lnSpc>
              <a:spcBef>
                <a:spcPct val="20000"/>
              </a:spcBef>
              <a:buSzTx/>
              <a:buFont typeface="Symbol" panose="05050102010706020507" pitchFamily="18" charset="2"/>
              <a:buChar char="¨"/>
            </a:pPr>
            <a:endPar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342900" indent="-342900" algn="just">
              <a:lnSpc>
                <a:spcPct val="100000"/>
              </a:lnSpc>
              <a:spcBef>
                <a:spcPct val="20000"/>
              </a:spcBef>
              <a:buSzTx/>
              <a:buFont typeface="Symbol" panose="05050102010706020507" pitchFamily="18" charset="2"/>
              <a:buChar char="¨"/>
            </a:pP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pic>
        <p:nvPicPr>
          <p:cNvPr id="10" name="图片 1474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14" y="3765510"/>
            <a:ext cx="7987926" cy="3058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2" name="表格 1">
            <a:extLst>
              <a:ext uri="{FF2B5EF4-FFF2-40B4-BE49-F238E27FC236}">
                <a16:creationId xmlns:a16="http://schemas.microsoft.com/office/drawing/2014/main" id="{880C39F7-C506-CC39-C727-B3A80B24ADD4}"/>
              </a:ext>
            </a:extLst>
          </p:cNvPr>
          <p:cNvGraphicFramePr>
            <a:graphicFrameLocks noGrp="1"/>
          </p:cNvGraphicFramePr>
          <p:nvPr>
            <p:extLst>
              <p:ext uri="{D42A27DB-BD31-4B8C-83A1-F6EECF244321}">
                <p14:modId xmlns:p14="http://schemas.microsoft.com/office/powerpoint/2010/main" val="2299782984"/>
              </p:ext>
            </p:extLst>
          </p:nvPr>
        </p:nvGraphicFramePr>
        <p:xfrm>
          <a:off x="539552" y="2303904"/>
          <a:ext cx="7987928" cy="1341120"/>
        </p:xfrm>
        <a:graphic>
          <a:graphicData uri="http://schemas.openxmlformats.org/drawingml/2006/table">
            <a:tbl>
              <a:tblPr firstRow="1" bandRow="1">
                <a:tableStyleId>{5C22544A-7EE6-4342-B048-85BDC9FD1C3A}</a:tableStyleId>
              </a:tblPr>
              <a:tblGrid>
                <a:gridCol w="2109828">
                  <a:extLst>
                    <a:ext uri="{9D8B030D-6E8A-4147-A177-3AD203B41FA5}">
                      <a16:colId xmlns:a16="http://schemas.microsoft.com/office/drawing/2014/main" val="412526167"/>
                    </a:ext>
                  </a:extLst>
                </a:gridCol>
                <a:gridCol w="1884136">
                  <a:extLst>
                    <a:ext uri="{9D8B030D-6E8A-4147-A177-3AD203B41FA5}">
                      <a16:colId xmlns:a16="http://schemas.microsoft.com/office/drawing/2014/main" val="3664223141"/>
                    </a:ext>
                  </a:extLst>
                </a:gridCol>
                <a:gridCol w="1996982">
                  <a:extLst>
                    <a:ext uri="{9D8B030D-6E8A-4147-A177-3AD203B41FA5}">
                      <a16:colId xmlns:a16="http://schemas.microsoft.com/office/drawing/2014/main" val="674790888"/>
                    </a:ext>
                  </a:extLst>
                </a:gridCol>
                <a:gridCol w="1996982">
                  <a:extLst>
                    <a:ext uri="{9D8B030D-6E8A-4147-A177-3AD203B41FA5}">
                      <a16:colId xmlns:a16="http://schemas.microsoft.com/office/drawing/2014/main" val="193633527"/>
                    </a:ext>
                  </a:extLst>
                </a:gridCol>
              </a:tblGrid>
              <a:tr h="264356">
                <a:tc>
                  <a:txBody>
                    <a:bodyPr/>
                    <a:lstStyle/>
                    <a:p>
                      <a:pPr algn="ct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rPr>
                        <a:t>Computer A</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rPr>
                        <a:t>Computer B</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rPr>
                        <a:t>Computer C</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8246100"/>
                  </a:ext>
                </a:extLst>
              </a:tr>
              <a:tr h="264356">
                <a:tc>
                  <a:txBody>
                    <a:bodyPr/>
                    <a:lstStyle/>
                    <a:p>
                      <a:pPr algn="ctr"/>
                      <a:r>
                        <a:rPr lang="en-US" altLang="zh-CN" sz="1600" dirty="0">
                          <a:solidFill>
                            <a:schemeClr val="tx1"/>
                          </a:solidFill>
                        </a:rPr>
                        <a:t>Program P1 (secs)</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rPr>
                        <a:t>1</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rPr>
                        <a:t>10</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rPr>
                        <a:t>20</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8286744"/>
                  </a:ext>
                </a:extLst>
              </a:tr>
              <a:tr h="2643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rPr>
                        <a:t>Program P2 (secs)</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rPr>
                        <a:t>1000</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rPr>
                        <a:t>100</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rPr>
                        <a:t>20</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90011"/>
                  </a:ext>
                </a:extLst>
              </a:tr>
              <a:tr h="231491">
                <a:tc>
                  <a:txBody>
                    <a:bodyPr/>
                    <a:lstStyle/>
                    <a:p>
                      <a:pPr algn="ctr"/>
                      <a:r>
                        <a:rPr lang="en-US" altLang="zh-CN" sz="1600" dirty="0">
                          <a:solidFill>
                            <a:schemeClr val="tx1"/>
                          </a:solidFill>
                        </a:rPr>
                        <a:t>Total</a:t>
                      </a:r>
                      <a:r>
                        <a:rPr lang="en-US" altLang="zh-CN" sz="1600" baseline="0" dirty="0">
                          <a:solidFill>
                            <a:schemeClr val="tx1"/>
                          </a:solidFill>
                        </a:rPr>
                        <a:t> time (secs)</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rPr>
                        <a:t>1001</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rPr>
                        <a:t>110</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rPr>
                        <a:t>40</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8511030"/>
                  </a:ext>
                </a:extLst>
              </a:tr>
            </a:tbl>
          </a:graphicData>
        </a:graphic>
      </p:graphicFrame>
      <p:grpSp>
        <p:nvGrpSpPr>
          <p:cNvPr id="6" name="组合 5">
            <a:extLst>
              <a:ext uri="{FF2B5EF4-FFF2-40B4-BE49-F238E27FC236}">
                <a16:creationId xmlns:a16="http://schemas.microsoft.com/office/drawing/2014/main" id="{BD0F5AF4-3F7B-FBCB-4D40-F9AD1A07886C}"/>
              </a:ext>
            </a:extLst>
          </p:cNvPr>
          <p:cNvGrpSpPr/>
          <p:nvPr/>
        </p:nvGrpSpPr>
        <p:grpSpPr>
          <a:xfrm>
            <a:off x="422559" y="5688310"/>
            <a:ext cx="2056680" cy="814320"/>
            <a:chOff x="422559" y="5688310"/>
            <a:chExt cx="2056680" cy="814320"/>
          </a:xfrm>
        </p:grpSpPr>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927A78D1-57BC-EC21-765F-D7A14BC2B0A9}"/>
                    </a:ext>
                  </a:extLst>
                </p14:cNvPr>
                <p14:cNvContentPartPr/>
                <p14:nvPr/>
              </p14:nvContentPartPr>
              <p14:xfrm>
                <a:off x="555399" y="5688310"/>
                <a:ext cx="1923840" cy="518400"/>
              </p14:xfrm>
            </p:contentPart>
          </mc:Choice>
          <mc:Fallback>
            <p:pic>
              <p:nvPicPr>
                <p:cNvPr id="4" name="墨迹 3">
                  <a:extLst>
                    <a:ext uri="{FF2B5EF4-FFF2-40B4-BE49-F238E27FC236}">
                      <a16:creationId xmlns:a16="http://schemas.microsoft.com/office/drawing/2014/main" id="{927A78D1-57BC-EC21-765F-D7A14BC2B0A9}"/>
                    </a:ext>
                  </a:extLst>
                </p:cNvPr>
                <p:cNvPicPr/>
                <p:nvPr/>
              </p:nvPicPr>
              <p:blipFill>
                <a:blip r:embed="rId5"/>
                <a:stretch>
                  <a:fillRect/>
                </a:stretch>
              </p:blipFill>
              <p:spPr>
                <a:xfrm>
                  <a:off x="546759" y="5679670"/>
                  <a:ext cx="1941480" cy="536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墨迹 4">
                  <a:extLst>
                    <a:ext uri="{FF2B5EF4-FFF2-40B4-BE49-F238E27FC236}">
                      <a16:creationId xmlns:a16="http://schemas.microsoft.com/office/drawing/2014/main" id="{9113EC0B-A5ED-1744-B222-60E24AB9A058}"/>
                    </a:ext>
                  </a:extLst>
                </p14:cNvPr>
                <p14:cNvContentPartPr/>
                <p14:nvPr/>
              </p14:nvContentPartPr>
              <p14:xfrm>
                <a:off x="422559" y="6136150"/>
                <a:ext cx="1579320" cy="366480"/>
              </p14:xfrm>
            </p:contentPart>
          </mc:Choice>
          <mc:Fallback>
            <p:pic>
              <p:nvPicPr>
                <p:cNvPr id="5" name="墨迹 4">
                  <a:extLst>
                    <a:ext uri="{FF2B5EF4-FFF2-40B4-BE49-F238E27FC236}">
                      <a16:creationId xmlns:a16="http://schemas.microsoft.com/office/drawing/2014/main" id="{9113EC0B-A5ED-1744-B222-60E24AB9A058}"/>
                    </a:ext>
                  </a:extLst>
                </p:cNvPr>
                <p:cNvPicPr/>
                <p:nvPr/>
              </p:nvPicPr>
              <p:blipFill>
                <a:blip r:embed="rId7"/>
                <a:stretch>
                  <a:fillRect/>
                </a:stretch>
              </p:blipFill>
              <p:spPr>
                <a:xfrm>
                  <a:off x="413919" y="6127150"/>
                  <a:ext cx="1596960" cy="384120"/>
                </a:xfrm>
                <a:prstGeom prst="rect">
                  <a:avLst/>
                </a:prstGeom>
              </p:spPr>
            </p:pic>
          </mc:Fallback>
        </mc:AlternateContent>
      </p:grpSp>
    </p:spTree>
    <p:extLst>
      <p:ext uri="{BB962C8B-B14F-4D97-AF65-F5344CB8AC3E}">
        <p14:creationId xmlns:p14="http://schemas.microsoft.com/office/powerpoint/2010/main" val="35983528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169677" y="1819563"/>
            <a:ext cx="9278181" cy="2359620"/>
          </a:xfrm>
        </p:spPr>
        <p:txBody>
          <a:bodyPr anchor="ctr"/>
          <a:lstStyle/>
          <a:p>
            <a:pPr marL="457200" indent="-457200" algn="ctr">
              <a:lnSpc>
                <a:spcPct val="100000"/>
              </a:lnSpc>
              <a:spcBef>
                <a:spcPct val="40000"/>
              </a:spcBef>
              <a:buFontTx/>
              <a:buNone/>
              <a:defRPr/>
            </a:pPr>
            <a:br>
              <a:rPr lang="en-US" altLang="zh-CN" sz="3000" dirty="0">
                <a:solidFill>
                  <a:schemeClr val="tx1"/>
                </a:solidFill>
                <a:latin typeface="Times New Roman" panose="02020603050405020304" pitchFamily="18" charset="0"/>
                <a:ea typeface="宋体" panose="02010600030101010101" pitchFamily="2" charset="-122"/>
              </a:rPr>
            </a:br>
            <a:r>
              <a:rPr lang="en-US" altLang="zh-CN" sz="3000" dirty="0">
                <a:solidFill>
                  <a:schemeClr val="tx1"/>
                </a:solidFill>
                <a:latin typeface="Times New Roman" panose="02020603050405020304" pitchFamily="18" charset="0"/>
                <a:ea typeface="宋体" panose="02010600030101010101" pitchFamily="2" charset="-122"/>
                <a:sym typeface="Symbol" panose="05050102010706020507" pitchFamily="18" charset="2"/>
              </a:rPr>
              <a:t>Chapter 1.</a:t>
            </a:r>
            <a:r>
              <a:rPr lang="en-US" altLang="zh-CN" sz="3000" dirty="0">
                <a:solidFill>
                  <a:schemeClr val="tx1"/>
                </a:solidFill>
                <a:latin typeface="Times New Roman" panose="02020603050405020304" pitchFamily="18" charset="0"/>
                <a:ea typeface="宋体" panose="02010600030101010101" pitchFamily="2" charset="-122"/>
              </a:rPr>
              <a:t> Fundamentals of Computer Architecture </a:t>
            </a:r>
            <a:br>
              <a:rPr lang="en-US" altLang="zh-CN" sz="3000" dirty="0">
                <a:solidFill>
                  <a:schemeClr val="tx1"/>
                </a:solidFill>
                <a:latin typeface="Times New Roman" panose="02020603050405020304" pitchFamily="18" charset="0"/>
                <a:ea typeface="宋体" panose="02010600030101010101" pitchFamily="2" charset="-122"/>
              </a:rPr>
            </a:br>
            <a:r>
              <a:rPr lang="zh-CN" altLang="en-US" sz="3000" dirty="0">
                <a:solidFill>
                  <a:schemeClr val="tx1"/>
                </a:solidFill>
                <a:latin typeface="Times New Roman" panose="02020603050405020304" pitchFamily="18" charset="0"/>
                <a:ea typeface="宋体" panose="02010600030101010101" pitchFamily="2" charset="-122"/>
              </a:rPr>
              <a:t>   </a:t>
            </a:r>
            <a:br>
              <a:rPr lang="en-US" altLang="zh-CN" sz="3000" dirty="0">
                <a:solidFill>
                  <a:srgbClr val="800000"/>
                </a:solidFill>
                <a:latin typeface="Times New Roman" panose="02020603050405020304" pitchFamily="18" charset="0"/>
                <a:ea typeface="宋体" panose="02010600030101010101" pitchFamily="2" charset="-122"/>
              </a:rPr>
            </a:br>
            <a:r>
              <a:rPr lang="zh-CN" altLang="en-US" sz="3000" dirty="0">
                <a:solidFill>
                  <a:srgbClr val="800000"/>
                </a:solidFill>
                <a:latin typeface="Times New Roman" panose="02020603050405020304" pitchFamily="18" charset="0"/>
                <a:ea typeface="宋体" panose="02010600030101010101" pitchFamily="2" charset="-122"/>
              </a:rPr>
              <a:t> 计算机体系结构的基本原理</a:t>
            </a:r>
            <a:br>
              <a:rPr lang="zh-CN" altLang="en-US" sz="3000" dirty="0">
                <a:solidFill>
                  <a:srgbClr val="800000"/>
                </a:solidFill>
                <a:latin typeface="Times New Roman" panose="02020603050405020304" pitchFamily="18" charset="0"/>
                <a:ea typeface="宋体" panose="02010600030101010101" pitchFamily="2" charset="-122"/>
              </a:rPr>
            </a:br>
            <a:endParaRPr lang="zh-CN" altLang="en-US" sz="3000" dirty="0">
              <a:solidFill>
                <a:srgbClr val="C00000"/>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30584093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Text Box 6"/>
          <p:cNvSpPr txBox="1">
            <a:spLocks noChangeArrowheads="1"/>
          </p:cNvSpPr>
          <p:nvPr/>
        </p:nvSpPr>
        <p:spPr bwMode="auto">
          <a:xfrm>
            <a:off x="150018" y="1268760"/>
            <a:ext cx="8839200" cy="2088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just">
              <a:lnSpc>
                <a:spcPct val="100000"/>
              </a:lnSpc>
              <a:spcBef>
                <a:spcPct val="2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arithmetic mean </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performance varies depending on which is the reference machine</a:t>
            </a: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 column 2, B’s execution time is five times longer than A’s, although the reverse is true in column 4. </a:t>
            </a: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In column 3, C is slowest, but in column 9, C is fastest. </a:t>
            </a:r>
          </a:p>
        </p:txBody>
      </p:sp>
      <p:sp>
        <p:nvSpPr>
          <p:cNvPr id="68612" name="Text Box 9"/>
          <p:cNvSpPr txBox="1">
            <a:spLocks noChangeArrowheads="1"/>
          </p:cNvSpPr>
          <p:nvPr/>
        </p:nvSpPr>
        <p:spPr bwMode="auto">
          <a:xfrm>
            <a:off x="70346" y="3429000"/>
            <a:ext cx="8839200" cy="334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2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geometric means </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are independent of normalization</a:t>
            </a: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 and B have the same performance, and the execution time of C is 0.63 of A or B (1/1.58 is 0.63). </a:t>
            </a: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However, the total execution time of A is 10 times longer than that of B, and B in turn is about 3 times longer than C. </a:t>
            </a:r>
          </a:p>
          <a:p>
            <a:pPr marL="342900" indent="342900" algn="just">
              <a:lnSpc>
                <a:spcPct val="100000"/>
              </a:lnSpc>
              <a:spcBef>
                <a:spcPct val="20000"/>
              </a:spcBef>
              <a:buSzTx/>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As a point of interest, the relationship between the means of the same set of numbers is always: </a:t>
            </a:r>
          </a:p>
          <a:p>
            <a:pPr marL="342900" algn="ctr">
              <a:lnSpc>
                <a:spcPct val="100000"/>
              </a:lnSpc>
              <a:spcBef>
                <a:spcPct val="20000"/>
              </a:spcBef>
              <a:buSzTx/>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Harmonic mean ≤ geometric mean ≤ arithmetic mean</a:t>
            </a:r>
          </a:p>
        </p:txBody>
      </p:sp>
      <p:sp>
        <p:nvSpPr>
          <p:cNvPr id="68613" name="TextBox 1"/>
          <p:cNvSpPr txBox="1">
            <a:spLocks noChangeArrowheads="1"/>
          </p:cNvSpPr>
          <p:nvPr/>
        </p:nvSpPr>
        <p:spPr bwMode="auto">
          <a:xfrm>
            <a:off x="70346" y="836712"/>
            <a:ext cx="5824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nSpc>
                <a:spcPct val="100000"/>
              </a:lnSpc>
              <a:spcBef>
                <a:spcPct val="0"/>
              </a:spcBef>
              <a:buSzTx/>
              <a:buFont typeface="Arial" panose="020B0604020202020204" pitchFamily="34" charset="0"/>
              <a:buNone/>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Explanation</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1.4 Measuring and Reporting Performance</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1.4 Measuring and Reporting Performance</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 name="Text Box 5"/>
          <p:cNvSpPr txBox="1">
            <a:spLocks noChangeArrowheads="1"/>
          </p:cNvSpPr>
          <p:nvPr/>
        </p:nvSpPr>
        <p:spPr bwMode="auto">
          <a:xfrm>
            <a:off x="424221" y="2582787"/>
            <a:ext cx="8290794" cy="2901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just">
              <a:lnSpc>
                <a:spcPct val="90000"/>
              </a:lnSpc>
              <a:spcBef>
                <a:spcPct val="2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Advantage</a:t>
            </a:r>
            <a:r>
              <a:rPr lang="en-US" altLang="zh-CN" dirty="0">
                <a:solidFill>
                  <a:srgbClr val="000066"/>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geometric mean is independent of the running times of individual programs, and it doesn’t matter which machine is used to normalize.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与各个程序运行时间无关，与采用哪一个机器进行归一化无关</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algn="just">
              <a:lnSpc>
                <a:spcPct val="90000"/>
              </a:lnSpc>
              <a:spcBef>
                <a:spcPct val="20000"/>
              </a:spcBef>
              <a:buSzTx/>
              <a:buFont typeface="Arial" panose="020B0604020202020204" pitchFamily="34" charset="0"/>
              <a:buNone/>
            </a:pPr>
            <a:endPar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algn="just">
              <a:lnSpc>
                <a:spcPct val="90000"/>
              </a:lnSpc>
              <a:spcBef>
                <a:spcPct val="2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Drawback</a:t>
            </a:r>
            <a:r>
              <a:rPr lang="en-US" altLang="zh-CN" dirty="0">
                <a:solidFill>
                  <a:srgbClr val="000066"/>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geometric means violate our fundamental principle of performance measurement --- do not predict execution time.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违反了性能测量的基本原理</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不预测时间</a:t>
            </a:r>
          </a:p>
        </p:txBody>
      </p:sp>
      <p:sp>
        <p:nvSpPr>
          <p:cNvPr id="10" name="Text Box 9"/>
          <p:cNvSpPr txBox="1">
            <a:spLocks noChangeArrowheads="1"/>
          </p:cNvSpPr>
          <p:nvPr/>
        </p:nvSpPr>
        <p:spPr bwMode="auto">
          <a:xfrm>
            <a:off x="574191" y="1053244"/>
            <a:ext cx="7990854" cy="127637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20000"/>
              </a:spcBef>
              <a:buSzTx/>
              <a:buFont typeface="Arial" panose="020B0604020202020204" pitchFamily="34" charset="0"/>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Normalized Execution Time and the Pros and Cons of Geometric Means</a:t>
            </a:r>
          </a:p>
          <a:p>
            <a:pPr algn="ctr">
              <a:lnSpc>
                <a:spcPct val="100000"/>
              </a:lnSpc>
              <a:spcBef>
                <a:spcPct val="20000"/>
              </a:spcBef>
              <a:buSzTx/>
              <a:buFont typeface="Arial" panose="020B0604020202020204" pitchFamily="34" charset="0"/>
              <a:buNone/>
            </a:pP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归一化执行时间，以及几何平均值的优劣</a:t>
            </a:r>
          </a:p>
        </p:txBody>
      </p:sp>
    </p:spTree>
    <p:extLst>
      <p:ext uri="{BB962C8B-B14F-4D97-AF65-F5344CB8AC3E}">
        <p14:creationId xmlns:p14="http://schemas.microsoft.com/office/powerpoint/2010/main" val="146354325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 name="矩形 7"/>
          <p:cNvSpPr>
            <a:spLocks noChangeArrowheads="1"/>
          </p:cNvSpPr>
          <p:nvPr/>
        </p:nvSpPr>
        <p:spPr bwMode="auto">
          <a:xfrm>
            <a:off x="370730" y="1556792"/>
            <a:ext cx="8253412"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spcAft>
                <a:spcPts val="600"/>
              </a:spcAft>
              <a:buFontTx/>
              <a:buNone/>
            </a:pPr>
            <a:r>
              <a:rPr lang="en-US" altLang="zh-CN" sz="2400" dirty="0">
                <a:latin typeface="Times New Roman" panose="02020603050405020304" pitchFamily="18" charset="0"/>
                <a:ea typeface="宋体" panose="02010600030101010101" pitchFamily="2" charset="-122"/>
              </a:rPr>
              <a:t>This section includes:</a:t>
            </a:r>
          </a:p>
          <a:p>
            <a:pPr lvl="1" eaLnBrk="1" hangingPunct="1">
              <a:lnSpc>
                <a:spcPct val="150000"/>
              </a:lnSpc>
              <a:spcBef>
                <a:spcPct val="0"/>
              </a:spcBef>
              <a:buFontTx/>
              <a:buNone/>
            </a:pPr>
            <a:r>
              <a:rPr lang="en-US" altLang="zh-CN" dirty="0">
                <a:solidFill>
                  <a:srgbClr val="800000"/>
                </a:solidFill>
                <a:latin typeface="Times New Roman" panose="02020603050405020304" pitchFamily="18" charset="0"/>
                <a:ea typeface="宋体" panose="02010600030101010101" pitchFamily="2" charset="-122"/>
              </a:rPr>
              <a:t>1.5.1</a:t>
            </a:r>
            <a:r>
              <a:rPr lang="zh-CN" altLang="en-US" dirty="0">
                <a:solidFill>
                  <a:srgbClr val="800000"/>
                </a:solidFill>
                <a:latin typeface="Times New Roman" panose="02020603050405020304" pitchFamily="18" charset="0"/>
                <a:ea typeface="宋体" panose="02010600030101010101" pitchFamily="2" charset="-122"/>
              </a:rPr>
              <a:t> </a:t>
            </a:r>
            <a:r>
              <a:rPr lang="en-US" altLang="zh-CN" dirty="0">
                <a:solidFill>
                  <a:srgbClr val="800000"/>
                </a:solidFill>
                <a:latin typeface="Times New Roman" panose="02020603050405020304" pitchFamily="18" charset="0"/>
                <a:ea typeface="宋体" panose="02010600030101010101" pitchFamily="2" charset="-122"/>
              </a:rPr>
              <a:t>Make the Common Case Fast</a:t>
            </a:r>
          </a:p>
          <a:p>
            <a:pPr lvl="1" eaLnBrk="1" hangingPunct="1">
              <a:lnSpc>
                <a:spcPct val="150000"/>
              </a:lnSpc>
              <a:spcBef>
                <a:spcPct val="0"/>
              </a:spcBef>
              <a:buFontTx/>
              <a:buNone/>
            </a:pPr>
            <a:r>
              <a:rPr lang="zh-CN" altLang="en-US" dirty="0">
                <a:solidFill>
                  <a:srgbClr val="800000"/>
                </a:solidFill>
                <a:latin typeface="Times New Roman" panose="02020603050405020304" pitchFamily="18" charset="0"/>
                <a:ea typeface="宋体" panose="02010600030101010101" pitchFamily="2" charset="-122"/>
              </a:rPr>
              <a:t>（大概率事件优先原则）</a:t>
            </a:r>
            <a:endParaRPr lang="en-US" altLang="zh-CN" dirty="0">
              <a:solidFill>
                <a:srgbClr val="800000"/>
              </a:solidFill>
              <a:latin typeface="Times New Roman" panose="02020603050405020304" pitchFamily="18" charset="0"/>
              <a:ea typeface="宋体" panose="02010600030101010101" pitchFamily="2" charset="-122"/>
            </a:endParaRPr>
          </a:p>
          <a:p>
            <a:pPr lvl="1" eaLnBrk="1" hangingPunct="1">
              <a:lnSpc>
                <a:spcPct val="150000"/>
              </a:lnSpc>
              <a:spcBef>
                <a:spcPct val="0"/>
              </a:spcBef>
              <a:buFontTx/>
              <a:buNone/>
            </a:pPr>
            <a:r>
              <a:rPr lang="en-US" altLang="zh-CN" dirty="0">
                <a:solidFill>
                  <a:srgbClr val="800000"/>
                </a:solidFill>
                <a:latin typeface="Times New Roman" panose="02020603050405020304" pitchFamily="18" charset="0"/>
                <a:ea typeface="宋体" panose="02010600030101010101" pitchFamily="2" charset="-122"/>
              </a:rPr>
              <a:t>1.5.2</a:t>
            </a:r>
            <a:r>
              <a:rPr lang="zh-CN" altLang="en-US" dirty="0">
                <a:solidFill>
                  <a:srgbClr val="800000"/>
                </a:solidFill>
                <a:latin typeface="Times New Roman" panose="02020603050405020304" pitchFamily="18" charset="0"/>
                <a:ea typeface="宋体" panose="02010600030101010101" pitchFamily="2" charset="-122"/>
              </a:rPr>
              <a:t> </a:t>
            </a:r>
            <a:r>
              <a:rPr lang="en-US" altLang="zh-CN" dirty="0">
                <a:solidFill>
                  <a:srgbClr val="800000"/>
                </a:solidFill>
                <a:latin typeface="Times New Roman" panose="02020603050405020304" pitchFamily="18" charset="0"/>
                <a:ea typeface="宋体" panose="02010600030101010101" pitchFamily="2" charset="-122"/>
              </a:rPr>
              <a:t>Amdahl’s Law</a:t>
            </a:r>
            <a:r>
              <a:rPr lang="zh-CN" altLang="en-US" dirty="0">
                <a:solidFill>
                  <a:srgbClr val="800000"/>
                </a:solidFill>
                <a:latin typeface="Times New Roman" panose="02020603050405020304" pitchFamily="18" charset="0"/>
                <a:ea typeface="宋体" panose="02010600030101010101" pitchFamily="2" charset="-122"/>
              </a:rPr>
              <a:t> （阿姆达尔定律）</a:t>
            </a:r>
            <a:br>
              <a:rPr lang="en-US" altLang="zh-CN" dirty="0">
                <a:solidFill>
                  <a:srgbClr val="800000"/>
                </a:solidFill>
                <a:latin typeface="Times New Roman" panose="02020603050405020304" pitchFamily="18" charset="0"/>
                <a:ea typeface="宋体" panose="02010600030101010101" pitchFamily="2" charset="-122"/>
              </a:rPr>
            </a:br>
            <a:r>
              <a:rPr lang="en-US" altLang="zh-CN" dirty="0">
                <a:solidFill>
                  <a:srgbClr val="800000"/>
                </a:solidFill>
                <a:latin typeface="Times New Roman" panose="02020603050405020304" pitchFamily="18" charset="0"/>
                <a:ea typeface="宋体" panose="02010600030101010101" pitchFamily="2" charset="-122"/>
              </a:rPr>
              <a:t>1.5.3</a:t>
            </a:r>
            <a:r>
              <a:rPr lang="zh-CN" altLang="en-US" dirty="0">
                <a:solidFill>
                  <a:srgbClr val="800000"/>
                </a:solidFill>
                <a:latin typeface="Times New Roman" panose="02020603050405020304" pitchFamily="18" charset="0"/>
                <a:ea typeface="宋体" panose="02010600030101010101" pitchFamily="2" charset="-122"/>
              </a:rPr>
              <a:t> </a:t>
            </a:r>
            <a:r>
              <a:rPr lang="en-US" altLang="zh-CN" dirty="0">
                <a:solidFill>
                  <a:srgbClr val="800000"/>
                </a:solidFill>
                <a:latin typeface="Times New Roman" panose="02020603050405020304" pitchFamily="18" charset="0"/>
                <a:ea typeface="宋体" panose="02010600030101010101" pitchFamily="2" charset="-122"/>
              </a:rPr>
              <a:t>The CPU Performance Equation</a:t>
            </a:r>
            <a:r>
              <a:rPr lang="zh-CN" altLang="en-US" dirty="0">
                <a:solidFill>
                  <a:srgbClr val="800000"/>
                </a:solidFill>
                <a:latin typeface="Times New Roman" panose="02020603050405020304" pitchFamily="18" charset="0"/>
                <a:ea typeface="宋体" panose="02010600030101010101" pitchFamily="2" charset="-122"/>
              </a:rPr>
              <a:t>（</a:t>
            </a:r>
            <a:r>
              <a:rPr lang="en-US" altLang="zh-CN" dirty="0">
                <a:solidFill>
                  <a:srgbClr val="800000"/>
                </a:solidFill>
                <a:latin typeface="Times New Roman" panose="02020603050405020304" pitchFamily="18" charset="0"/>
                <a:ea typeface="宋体" panose="02010600030101010101" pitchFamily="2" charset="-122"/>
              </a:rPr>
              <a:t>CPU</a:t>
            </a:r>
            <a:r>
              <a:rPr lang="zh-CN" altLang="en-US" dirty="0">
                <a:solidFill>
                  <a:srgbClr val="800000"/>
                </a:solidFill>
                <a:latin typeface="Times New Roman" panose="02020603050405020304" pitchFamily="18" charset="0"/>
                <a:ea typeface="宋体" panose="02010600030101010101" pitchFamily="2" charset="-122"/>
              </a:rPr>
              <a:t>性能方程）</a:t>
            </a:r>
            <a:endParaRPr lang="en-US" altLang="zh-CN" dirty="0">
              <a:solidFill>
                <a:srgbClr val="800000"/>
              </a:solidFill>
              <a:latin typeface="Times New Roman" panose="02020603050405020304" pitchFamily="18" charset="0"/>
              <a:ea typeface="宋体" panose="02010600030101010101" pitchFamily="2" charset="-122"/>
            </a:endParaRPr>
          </a:p>
          <a:p>
            <a:pPr lvl="1" eaLnBrk="1" hangingPunct="1">
              <a:lnSpc>
                <a:spcPct val="150000"/>
              </a:lnSpc>
              <a:spcBef>
                <a:spcPct val="0"/>
              </a:spcBef>
              <a:buNone/>
            </a:pPr>
            <a:r>
              <a:rPr lang="en-US" altLang="zh-CN" dirty="0">
                <a:solidFill>
                  <a:srgbClr val="800000"/>
                </a:solidFill>
                <a:latin typeface="Times New Roman" panose="02020603050405020304" pitchFamily="18" charset="0"/>
                <a:ea typeface="宋体" panose="02010600030101010101" pitchFamily="2" charset="-122"/>
              </a:rPr>
              <a:t>1.5.4</a:t>
            </a:r>
            <a:r>
              <a:rPr lang="zh-CN" altLang="en-US" dirty="0">
                <a:solidFill>
                  <a:srgbClr val="800000"/>
                </a:solidFill>
                <a:latin typeface="Times New Roman" panose="02020603050405020304" pitchFamily="18" charset="0"/>
                <a:ea typeface="宋体" panose="02010600030101010101" pitchFamily="2" charset="-122"/>
              </a:rPr>
              <a:t> </a:t>
            </a:r>
            <a:r>
              <a:rPr lang="en-US" altLang="zh-CN" dirty="0">
                <a:solidFill>
                  <a:srgbClr val="800000"/>
                </a:solidFill>
                <a:latin typeface="Times New Roman" panose="02020603050405020304" pitchFamily="18" charset="0"/>
                <a:ea typeface="宋体" panose="02010600030101010101" pitchFamily="2" charset="-122"/>
              </a:rPr>
              <a:t>Locality of Reference</a:t>
            </a:r>
            <a:r>
              <a:rPr lang="zh-CN" altLang="en-US" dirty="0">
                <a:solidFill>
                  <a:srgbClr val="800000"/>
                </a:solidFill>
                <a:latin typeface="Times New Roman" panose="02020603050405020304" pitchFamily="18" charset="0"/>
                <a:ea typeface="宋体" panose="02010600030101010101" pitchFamily="2" charset="-122"/>
              </a:rPr>
              <a:t> </a:t>
            </a:r>
            <a:r>
              <a:rPr lang="en-US" altLang="zh-CN" dirty="0">
                <a:solidFill>
                  <a:srgbClr val="800000"/>
                </a:solidFill>
                <a:latin typeface="Times New Roman" panose="02020603050405020304" pitchFamily="18" charset="0"/>
                <a:ea typeface="宋体" panose="02010600030101010101" pitchFamily="2" charset="-122"/>
              </a:rPr>
              <a:t>(</a:t>
            </a:r>
            <a:r>
              <a:rPr lang="zh-CN" altLang="en-US" dirty="0">
                <a:solidFill>
                  <a:srgbClr val="800000"/>
                </a:solidFill>
                <a:latin typeface="Times New Roman" panose="02020603050405020304" pitchFamily="18" charset="0"/>
                <a:ea typeface="宋体" panose="02010600030101010101" pitchFamily="2" charset="-122"/>
              </a:rPr>
              <a:t>访问的局部性原理</a:t>
            </a:r>
            <a:r>
              <a:rPr lang="en-US" altLang="zh-CN" dirty="0">
                <a:solidFill>
                  <a:srgbClr val="800000"/>
                </a:solidFill>
                <a:latin typeface="Times New Roman" panose="02020603050405020304" pitchFamily="18" charset="0"/>
                <a:ea typeface="宋体" panose="02010600030101010101" pitchFamily="2" charset="-122"/>
              </a:rPr>
              <a:t>) </a:t>
            </a:r>
            <a:endParaRPr lang="zh-CN" altLang="en-US" dirty="0">
              <a:solidFill>
                <a:srgbClr val="800000"/>
              </a:solidFill>
            </a:endParaRPr>
          </a:p>
          <a:p>
            <a:pPr lvl="1" eaLnBrk="1" hangingPunct="1">
              <a:lnSpc>
                <a:spcPct val="150000"/>
              </a:lnSpc>
              <a:spcBef>
                <a:spcPct val="0"/>
              </a:spcBef>
              <a:buFontTx/>
              <a:buNone/>
            </a:pPr>
            <a:endParaRPr lang="zh-CN" altLang="en-US" dirty="0">
              <a:solidFill>
                <a:srgbClr val="1E00FF"/>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236465551"/>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212724" y="981746"/>
            <a:ext cx="8713787"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Make Common Case Fast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加快经常性事件原则</a:t>
            </a:r>
          </a:p>
        </p:txBody>
      </p:sp>
      <p:sp>
        <p:nvSpPr>
          <p:cNvPr id="9" name="矩形 8"/>
          <p:cNvSpPr>
            <a:spLocks noChangeArrowheads="1"/>
          </p:cNvSpPr>
          <p:nvPr/>
        </p:nvSpPr>
        <p:spPr bwMode="auto">
          <a:xfrm>
            <a:off x="323528" y="1670932"/>
            <a:ext cx="8602984" cy="4024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914400" indent="-4572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In making a design trade-off, favor the frequent case over the infrequent case.</a:t>
            </a:r>
          </a:p>
          <a:p>
            <a:pPr algn="just" eaLnBrk="1" hangingPunct="1">
              <a:lnSpc>
                <a:spcPct val="100000"/>
              </a:lnSpc>
              <a:spcBef>
                <a:spcPct val="0"/>
              </a:spcBef>
              <a:buFont typeface="Wingdings" panose="05000000000000000000" pitchFamily="2" charset="2"/>
              <a:buChar char="u"/>
            </a:pPr>
            <a:r>
              <a:rPr lang="zh-CN" altLang="en-US" dirty="0">
                <a:solidFill>
                  <a:schemeClr val="accent2"/>
                </a:solidFill>
                <a:latin typeface="Times New Roman" panose="02020603050405020304" pitchFamily="18" charset="0"/>
                <a:cs typeface="Times New Roman" panose="02020603050405020304" pitchFamily="18" charset="0"/>
              </a:rPr>
              <a:t>对于大概率事件（最常见的事件），赋予它优先的处理权和资源使用权，以获得全局的最优结果。 </a:t>
            </a:r>
            <a:endParaRPr lang="en-US" altLang="zh-CN" dirty="0">
              <a:solidFill>
                <a:schemeClr val="accent2"/>
              </a:solidFill>
              <a:latin typeface="Times New Roman" panose="02020603050405020304" pitchFamily="18" charset="0"/>
              <a:cs typeface="Times New Roman" panose="02020603050405020304" pitchFamily="18" charset="0"/>
            </a:endParaRPr>
          </a:p>
          <a:p>
            <a:pPr algn="just" eaLnBrk="1" hangingPunct="1">
              <a:lnSpc>
                <a:spcPct val="100000"/>
              </a:lnSpc>
              <a:spcBef>
                <a:spcPct val="0"/>
              </a:spcBef>
              <a:buFont typeface="Wingdings" panose="05000000000000000000" pitchFamily="2" charset="2"/>
              <a:buChar char="u"/>
            </a:pPr>
            <a:endParaRPr lang="en-US" altLang="zh-CN" dirty="0">
              <a:solidFill>
                <a:schemeClr val="accent2"/>
              </a:solidFill>
              <a:latin typeface="Times New Roman" panose="02020603050405020304" pitchFamily="18" charset="0"/>
              <a:cs typeface="Times New Roman" panose="02020603050405020304" pitchFamily="18" charset="0"/>
            </a:endParaRPr>
          </a:p>
          <a:p>
            <a:pPr marL="744300" lvl="2" indent="-342900" algn="just" eaLnBrk="1" hangingPunct="1">
              <a:lnSpc>
                <a:spcPts val="2900"/>
              </a:lnSpc>
              <a:spcBef>
                <a:spcPts val="0"/>
              </a:spcBef>
              <a:spcAft>
                <a:spcPts val="600"/>
              </a:spcAft>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The most important principle of computer design.</a:t>
            </a:r>
          </a:p>
          <a:p>
            <a:pPr marL="744300" lvl="2" indent="-342900" algn="just" eaLnBrk="1" hangingPunct="1">
              <a:lnSpc>
                <a:spcPts val="2900"/>
              </a:lnSpc>
              <a:spcBef>
                <a:spcPts val="0"/>
              </a:spcBef>
              <a:spcAft>
                <a:spcPts val="1200"/>
              </a:spcAft>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The frequent case is often simpler and can be done faster than the infrequent case</a:t>
            </a:r>
          </a:p>
          <a:p>
            <a:pPr marL="0" indent="0" algn="just" eaLnBrk="1" hangingPunct="1">
              <a:lnSpc>
                <a:spcPct val="100000"/>
              </a:lnSpc>
              <a:spcBef>
                <a:spcPct val="0"/>
              </a:spcBef>
              <a:buNone/>
            </a:pPr>
            <a:endParaRPr lang="en-US" altLang="zh-CN"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87643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212724" y="981746"/>
            <a:ext cx="8713787"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Make Common Case Fast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加快经常性事件原则</a:t>
            </a:r>
          </a:p>
        </p:txBody>
      </p:sp>
      <p:sp>
        <p:nvSpPr>
          <p:cNvPr id="9" name="矩形 8"/>
          <p:cNvSpPr>
            <a:spLocks noChangeArrowheads="1"/>
          </p:cNvSpPr>
          <p:nvPr/>
        </p:nvSpPr>
        <p:spPr bwMode="auto">
          <a:xfrm>
            <a:off x="323528" y="1670932"/>
            <a:ext cx="8337548" cy="142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914400" indent="-45720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ts val="2600"/>
              </a:lnSpc>
              <a:spcBef>
                <a:spcPct val="0"/>
              </a:spcBef>
              <a:spcAft>
                <a:spcPts val="1200"/>
              </a:spcAft>
              <a:buFont typeface="Wingdings" panose="05000000000000000000" pitchFamily="2" charset="2"/>
              <a:buChar char="u"/>
            </a:pPr>
            <a:r>
              <a:rPr lang="en-US" altLang="zh-CN" sz="2400" dirty="0">
                <a:latin typeface="Times New Roman" panose="02020603050405020304" pitchFamily="18" charset="0"/>
                <a:cs typeface="Times New Roman" panose="02020603050405020304" pitchFamily="18" charset="0"/>
              </a:rPr>
              <a:t>Example: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When adding two numbers in the processor, we can expect </a:t>
            </a:r>
            <a:r>
              <a:rPr lang="en-US" altLang="zh-CN" sz="2400" dirty="0">
                <a:solidFill>
                  <a:srgbClr val="C00000"/>
                </a:solidFill>
                <a:latin typeface="Times New Roman" panose="02020603050405020304" pitchFamily="18" charset="0"/>
                <a:cs typeface="Times New Roman" panose="02020603050405020304" pitchFamily="18" charset="0"/>
              </a:rPr>
              <a:t>overflow</a:t>
            </a:r>
            <a:r>
              <a:rPr lang="en-US" altLang="zh-CN" sz="2400" dirty="0">
                <a:latin typeface="Times New Roman" panose="02020603050405020304" pitchFamily="18" charset="0"/>
                <a:cs typeface="Times New Roman" panose="02020603050405020304" pitchFamily="18" charset="0"/>
              </a:rPr>
              <a:t> to be a rare circumstance and can therefore improve performance by optimizing the more common case of no overflow. </a:t>
            </a:r>
          </a:p>
        </p:txBody>
      </p:sp>
      <p:sp>
        <p:nvSpPr>
          <p:cNvPr id="2" name="矩形 1"/>
          <p:cNvSpPr/>
          <p:nvPr/>
        </p:nvSpPr>
        <p:spPr>
          <a:xfrm>
            <a:off x="400843" y="5517232"/>
            <a:ext cx="8337548" cy="759182"/>
          </a:xfrm>
          <a:prstGeom prst="rect">
            <a:avLst/>
          </a:prstGeom>
        </p:spPr>
        <p:txBody>
          <a:bodyPr wrap="square">
            <a:spAutoFit/>
          </a:bodyPr>
          <a:lstStyle/>
          <a:p>
            <a:pPr algn="just" eaLnBrk="1" hangingPunct="1">
              <a:lnSpc>
                <a:spcPts val="2600"/>
              </a:lnSpc>
              <a:buFont typeface="Wingdings" panose="05000000000000000000" pitchFamily="2" charset="2"/>
              <a:buChar char="u"/>
            </a:pPr>
            <a:r>
              <a:rPr lang="en-US" altLang="zh-CN" dirty="0">
                <a:solidFill>
                  <a:schemeClr val="accent2"/>
                </a:solidFill>
                <a:latin typeface="Times New Roman" panose="02020603050405020304" pitchFamily="18" charset="0"/>
                <a:cs typeface="Times New Roman" panose="02020603050405020304" pitchFamily="18" charset="0"/>
              </a:rPr>
              <a:t> Thinking</a:t>
            </a:r>
            <a:r>
              <a:rPr lang="en-US" altLang="zh-CN" dirty="0">
                <a:solidFill>
                  <a:schemeClr val="tx1"/>
                </a:solidFill>
                <a:latin typeface="Times New Roman" panose="02020603050405020304" pitchFamily="18" charset="0"/>
                <a:cs typeface="Times New Roman" panose="02020603050405020304" pitchFamily="18" charset="0"/>
              </a:rPr>
              <a:t>: What the frequent case is? How much performance can be improved by making that case faster?</a:t>
            </a:r>
          </a:p>
        </p:txBody>
      </p:sp>
      <p:cxnSp>
        <p:nvCxnSpPr>
          <p:cNvPr id="10" name="Connector 752">
            <a:extLst>
              <a:ext uri="{FF2B5EF4-FFF2-40B4-BE49-F238E27FC236}">
                <a16:creationId xmlns:a16="http://schemas.microsoft.com/office/drawing/2014/main" id="{43870BAD-0139-C146-BEA0-F5C7A80CECEB}"/>
              </a:ext>
            </a:extLst>
          </p:cNvPr>
          <p:cNvCxnSpPr>
            <a:cxnSpLocks noChangeShapeType="1"/>
            <a:stCxn id="71" idx="2"/>
          </p:cNvCxnSpPr>
          <p:nvPr/>
        </p:nvCxnSpPr>
        <p:spPr bwMode="auto">
          <a:xfrm flipH="1">
            <a:off x="4639620" y="3486531"/>
            <a:ext cx="282382" cy="650878"/>
          </a:xfrm>
          <a:prstGeom prst="straightConnector1">
            <a:avLst/>
          </a:prstGeom>
          <a:noFill/>
          <a:ln w="19050" cap="sq">
            <a:solidFill>
              <a:srgbClr val="ADBACA"/>
            </a:solidFill>
            <a:round/>
            <a:headEnd/>
            <a:tailEnd/>
          </a:ln>
          <a:extLst>
            <a:ext uri="{909E8E84-426E-40DD-AFC4-6F175D3DCCD1}">
              <a14:hiddenFill xmlns:a14="http://schemas.microsoft.com/office/drawing/2010/main">
                <a:noFill/>
              </a14:hiddenFill>
            </a:ext>
          </a:extLst>
        </p:spPr>
      </p:cxnSp>
      <p:cxnSp>
        <p:nvCxnSpPr>
          <p:cNvPr id="11" name="Connector 754">
            <a:extLst>
              <a:ext uri="{FF2B5EF4-FFF2-40B4-BE49-F238E27FC236}">
                <a16:creationId xmlns:a16="http://schemas.microsoft.com/office/drawing/2014/main" id="{6404E029-65E4-D34A-BD40-FFCD2FB54144}"/>
              </a:ext>
            </a:extLst>
          </p:cNvPr>
          <p:cNvCxnSpPr>
            <a:cxnSpLocks noChangeShapeType="1"/>
          </p:cNvCxnSpPr>
          <p:nvPr/>
        </p:nvCxnSpPr>
        <p:spPr bwMode="auto">
          <a:xfrm flipH="1">
            <a:off x="2653120" y="4366176"/>
            <a:ext cx="1911597" cy="91826"/>
          </a:xfrm>
          <a:prstGeom prst="straightConnector1">
            <a:avLst/>
          </a:prstGeom>
          <a:noFill/>
          <a:ln w="19050" cap="sq">
            <a:solidFill>
              <a:srgbClr val="ADBACA"/>
            </a:solidFill>
            <a:round/>
            <a:headEnd/>
            <a:tailEnd/>
          </a:ln>
          <a:extLst>
            <a:ext uri="{909E8E84-426E-40DD-AFC4-6F175D3DCCD1}">
              <a14:hiddenFill xmlns:a14="http://schemas.microsoft.com/office/drawing/2010/main">
                <a:noFill/>
              </a14:hiddenFill>
            </a:ext>
          </a:extLst>
        </p:spPr>
      </p:cxnSp>
      <p:cxnSp>
        <p:nvCxnSpPr>
          <p:cNvPr id="12" name="Connector 754">
            <a:extLst>
              <a:ext uri="{FF2B5EF4-FFF2-40B4-BE49-F238E27FC236}">
                <a16:creationId xmlns:a16="http://schemas.microsoft.com/office/drawing/2014/main" id="{E5E0A33D-79B5-E648-8452-D24471B99BEE}"/>
              </a:ext>
            </a:extLst>
          </p:cNvPr>
          <p:cNvCxnSpPr>
            <a:cxnSpLocks noChangeShapeType="1"/>
          </p:cNvCxnSpPr>
          <p:nvPr/>
        </p:nvCxnSpPr>
        <p:spPr bwMode="auto">
          <a:xfrm flipH="1">
            <a:off x="4593778" y="4130128"/>
            <a:ext cx="1796125" cy="259945"/>
          </a:xfrm>
          <a:prstGeom prst="straightConnector1">
            <a:avLst/>
          </a:prstGeom>
          <a:noFill/>
          <a:ln w="19050" cap="sq">
            <a:solidFill>
              <a:srgbClr val="ADBACA"/>
            </a:solidFill>
            <a:round/>
            <a:headEnd/>
            <a:tailEnd/>
          </a:ln>
          <a:extLst>
            <a:ext uri="{909E8E84-426E-40DD-AFC4-6F175D3DCCD1}">
              <a14:hiddenFill xmlns:a14="http://schemas.microsoft.com/office/drawing/2010/main">
                <a:noFill/>
              </a14:hiddenFill>
            </a:ext>
          </a:extLst>
        </p:spPr>
      </p:cxnSp>
      <p:cxnSp>
        <p:nvCxnSpPr>
          <p:cNvPr id="13" name="Connector 752">
            <a:extLst>
              <a:ext uri="{FF2B5EF4-FFF2-40B4-BE49-F238E27FC236}">
                <a16:creationId xmlns:a16="http://schemas.microsoft.com/office/drawing/2014/main" id="{F1B244AE-B8DE-5145-B3CB-11301A21B961}"/>
              </a:ext>
            </a:extLst>
          </p:cNvPr>
          <p:cNvCxnSpPr>
            <a:cxnSpLocks noChangeShapeType="1"/>
            <a:endCxn id="29" idx="0"/>
          </p:cNvCxnSpPr>
          <p:nvPr/>
        </p:nvCxnSpPr>
        <p:spPr bwMode="auto">
          <a:xfrm flipH="1">
            <a:off x="4564717" y="3870825"/>
            <a:ext cx="764367" cy="498796"/>
          </a:xfrm>
          <a:prstGeom prst="straightConnector1">
            <a:avLst/>
          </a:prstGeom>
          <a:noFill/>
          <a:ln w="19050" cap="sq">
            <a:solidFill>
              <a:srgbClr val="ADBACA"/>
            </a:solidFill>
            <a:round/>
            <a:headEnd/>
            <a:tailEnd/>
          </a:ln>
          <a:extLst>
            <a:ext uri="{909E8E84-426E-40DD-AFC4-6F175D3DCCD1}">
              <a14:hiddenFill xmlns:a14="http://schemas.microsoft.com/office/drawing/2010/main">
                <a:noFill/>
              </a14:hiddenFill>
            </a:ext>
          </a:extLst>
        </p:spPr>
      </p:cxnSp>
      <p:cxnSp>
        <p:nvCxnSpPr>
          <p:cNvPr id="18" name="Connector 754">
            <a:extLst>
              <a:ext uri="{FF2B5EF4-FFF2-40B4-BE49-F238E27FC236}">
                <a16:creationId xmlns:a16="http://schemas.microsoft.com/office/drawing/2014/main" id="{5E5C3A23-E38A-0240-883E-DD65E273DE58}"/>
              </a:ext>
            </a:extLst>
          </p:cNvPr>
          <p:cNvCxnSpPr>
            <a:cxnSpLocks noChangeShapeType="1"/>
            <a:stCxn id="52" idx="0"/>
            <a:endCxn id="29" idx="0"/>
          </p:cNvCxnSpPr>
          <p:nvPr/>
        </p:nvCxnSpPr>
        <p:spPr bwMode="auto">
          <a:xfrm flipH="1">
            <a:off x="4564717" y="3950837"/>
            <a:ext cx="1521924" cy="418784"/>
          </a:xfrm>
          <a:prstGeom prst="straightConnector1">
            <a:avLst/>
          </a:prstGeom>
          <a:noFill/>
          <a:ln w="19050" cap="sq">
            <a:solidFill>
              <a:srgbClr val="ADBACA"/>
            </a:solidFill>
            <a:round/>
            <a:headEnd/>
            <a:tailEnd/>
          </a:ln>
          <a:extLst>
            <a:ext uri="{909E8E84-426E-40DD-AFC4-6F175D3DCCD1}">
              <a14:hiddenFill xmlns:a14="http://schemas.microsoft.com/office/drawing/2010/main">
                <a:noFill/>
              </a14:hiddenFill>
            </a:ext>
          </a:extLst>
        </p:spPr>
      </p:cxnSp>
      <p:cxnSp>
        <p:nvCxnSpPr>
          <p:cNvPr id="19" name="Connector 749">
            <a:extLst>
              <a:ext uri="{FF2B5EF4-FFF2-40B4-BE49-F238E27FC236}">
                <a16:creationId xmlns:a16="http://schemas.microsoft.com/office/drawing/2014/main" id="{62E27EA1-D8F9-E44A-9D8D-96DEB966BB88}"/>
              </a:ext>
            </a:extLst>
          </p:cNvPr>
          <p:cNvCxnSpPr>
            <a:cxnSpLocks noChangeShapeType="1"/>
            <a:stCxn id="43" idx="0"/>
            <a:endCxn id="29" idx="0"/>
          </p:cNvCxnSpPr>
          <p:nvPr/>
        </p:nvCxnSpPr>
        <p:spPr bwMode="auto">
          <a:xfrm>
            <a:off x="2806163" y="3738040"/>
            <a:ext cx="1758554" cy="631581"/>
          </a:xfrm>
          <a:prstGeom prst="straightConnector1">
            <a:avLst/>
          </a:prstGeom>
          <a:noFill/>
          <a:ln w="19050" cap="sq">
            <a:solidFill>
              <a:srgbClr val="ADBACA"/>
            </a:solidFill>
            <a:round/>
            <a:headEnd/>
            <a:tailEnd/>
          </a:ln>
          <a:extLst>
            <a:ext uri="{909E8E84-426E-40DD-AFC4-6F175D3DCCD1}">
              <a14:hiddenFill xmlns:a14="http://schemas.microsoft.com/office/drawing/2010/main">
                <a:noFill/>
              </a14:hiddenFill>
            </a:ext>
          </a:extLst>
        </p:spPr>
      </p:cxnSp>
      <p:cxnSp>
        <p:nvCxnSpPr>
          <p:cNvPr id="20" name="Connector 750">
            <a:extLst>
              <a:ext uri="{FF2B5EF4-FFF2-40B4-BE49-F238E27FC236}">
                <a16:creationId xmlns:a16="http://schemas.microsoft.com/office/drawing/2014/main" id="{7FAD1157-7B60-B047-A559-5F37377F88B2}"/>
              </a:ext>
            </a:extLst>
          </p:cNvPr>
          <p:cNvCxnSpPr>
            <a:cxnSpLocks noChangeShapeType="1"/>
            <a:stCxn id="31" idx="0"/>
            <a:endCxn id="29" idx="0"/>
          </p:cNvCxnSpPr>
          <p:nvPr/>
        </p:nvCxnSpPr>
        <p:spPr bwMode="auto">
          <a:xfrm>
            <a:off x="3965481" y="3801028"/>
            <a:ext cx="599236" cy="568593"/>
          </a:xfrm>
          <a:prstGeom prst="straightConnector1">
            <a:avLst/>
          </a:prstGeom>
          <a:noFill/>
          <a:ln w="19050" cap="sq">
            <a:solidFill>
              <a:srgbClr val="ADBACA"/>
            </a:solidFill>
            <a:round/>
            <a:headEnd/>
            <a:tailEnd/>
          </a:ln>
          <a:extLst>
            <a:ext uri="{909E8E84-426E-40DD-AFC4-6F175D3DCCD1}">
              <a14:hiddenFill xmlns:a14="http://schemas.microsoft.com/office/drawing/2010/main">
                <a:noFill/>
              </a14:hiddenFill>
            </a:ext>
          </a:extLst>
        </p:spPr>
      </p:cxnSp>
      <p:cxnSp>
        <p:nvCxnSpPr>
          <p:cNvPr id="21" name="Connector 751">
            <a:extLst>
              <a:ext uri="{FF2B5EF4-FFF2-40B4-BE49-F238E27FC236}">
                <a16:creationId xmlns:a16="http://schemas.microsoft.com/office/drawing/2014/main" id="{C0377639-FE43-2648-837E-5EEA87EB11C9}"/>
              </a:ext>
            </a:extLst>
          </p:cNvPr>
          <p:cNvCxnSpPr>
            <a:cxnSpLocks noChangeShapeType="1"/>
            <a:stCxn id="46" idx="0"/>
            <a:endCxn id="29" idx="0"/>
          </p:cNvCxnSpPr>
          <p:nvPr/>
        </p:nvCxnSpPr>
        <p:spPr bwMode="auto">
          <a:xfrm>
            <a:off x="4564717" y="3651219"/>
            <a:ext cx="0" cy="718402"/>
          </a:xfrm>
          <a:prstGeom prst="straightConnector1">
            <a:avLst/>
          </a:prstGeom>
          <a:noFill/>
          <a:ln w="19050" cap="sq">
            <a:solidFill>
              <a:srgbClr val="ADBACA"/>
            </a:solidFill>
            <a:round/>
            <a:headEnd/>
            <a:tailEnd/>
          </a:ln>
          <a:extLst>
            <a:ext uri="{909E8E84-426E-40DD-AFC4-6F175D3DCCD1}">
              <a14:hiddenFill xmlns:a14="http://schemas.microsoft.com/office/drawing/2010/main">
                <a:noFill/>
              </a14:hiddenFill>
            </a:ext>
          </a:extLst>
        </p:spPr>
      </p:cxnSp>
      <p:cxnSp>
        <p:nvCxnSpPr>
          <p:cNvPr id="22" name="Connector 753">
            <a:extLst>
              <a:ext uri="{FF2B5EF4-FFF2-40B4-BE49-F238E27FC236}">
                <a16:creationId xmlns:a16="http://schemas.microsoft.com/office/drawing/2014/main" id="{6EB4CEA3-4DA4-8D40-9D71-232C70F8FBDD}"/>
              </a:ext>
            </a:extLst>
          </p:cNvPr>
          <p:cNvCxnSpPr>
            <a:cxnSpLocks noChangeShapeType="1"/>
            <a:stCxn id="29" idx="0"/>
            <a:endCxn id="34" idx="0"/>
          </p:cNvCxnSpPr>
          <p:nvPr/>
        </p:nvCxnSpPr>
        <p:spPr bwMode="auto">
          <a:xfrm>
            <a:off x="4564717" y="4369621"/>
            <a:ext cx="1285294" cy="107250"/>
          </a:xfrm>
          <a:prstGeom prst="straightConnector1">
            <a:avLst/>
          </a:prstGeom>
          <a:noFill/>
          <a:ln w="19050" cap="sq">
            <a:solidFill>
              <a:srgbClr val="ADBACA"/>
            </a:solidFill>
            <a:round/>
            <a:headEnd/>
            <a:tailEnd/>
          </a:ln>
          <a:extLst>
            <a:ext uri="{909E8E84-426E-40DD-AFC4-6F175D3DCCD1}">
              <a14:hiddenFill xmlns:a14="http://schemas.microsoft.com/office/drawing/2010/main">
                <a:noFill/>
              </a14:hiddenFill>
            </a:ext>
          </a:extLst>
        </p:spPr>
      </p:cxnSp>
      <p:cxnSp>
        <p:nvCxnSpPr>
          <p:cNvPr id="23" name="Connector 755">
            <a:extLst>
              <a:ext uri="{FF2B5EF4-FFF2-40B4-BE49-F238E27FC236}">
                <a16:creationId xmlns:a16="http://schemas.microsoft.com/office/drawing/2014/main" id="{825E06B3-3752-1045-AE32-18EAAA198824}"/>
              </a:ext>
            </a:extLst>
          </p:cNvPr>
          <p:cNvCxnSpPr>
            <a:cxnSpLocks noChangeShapeType="1"/>
            <a:stCxn id="29" idx="0"/>
            <a:endCxn id="37" idx="0"/>
          </p:cNvCxnSpPr>
          <p:nvPr/>
        </p:nvCxnSpPr>
        <p:spPr bwMode="auto">
          <a:xfrm>
            <a:off x="4564717" y="4369621"/>
            <a:ext cx="1908363" cy="342177"/>
          </a:xfrm>
          <a:prstGeom prst="straightConnector1">
            <a:avLst/>
          </a:prstGeom>
          <a:noFill/>
          <a:ln w="19050" cap="sq">
            <a:solidFill>
              <a:srgbClr val="ADBACA"/>
            </a:solidFill>
            <a:round/>
            <a:headEnd/>
            <a:tailEnd/>
          </a:ln>
          <a:extLst>
            <a:ext uri="{909E8E84-426E-40DD-AFC4-6F175D3DCCD1}">
              <a14:hiddenFill xmlns:a14="http://schemas.microsoft.com/office/drawing/2010/main">
                <a:noFill/>
              </a14:hiddenFill>
            </a:ext>
          </a:extLst>
        </p:spPr>
      </p:cxnSp>
      <p:cxnSp>
        <p:nvCxnSpPr>
          <p:cNvPr id="24" name="Connector 756">
            <a:extLst>
              <a:ext uri="{FF2B5EF4-FFF2-40B4-BE49-F238E27FC236}">
                <a16:creationId xmlns:a16="http://schemas.microsoft.com/office/drawing/2014/main" id="{F83D808B-5C81-A241-91D8-6AE37755A6BB}"/>
              </a:ext>
            </a:extLst>
          </p:cNvPr>
          <p:cNvCxnSpPr>
            <a:cxnSpLocks noChangeShapeType="1"/>
            <a:stCxn id="29" idx="0"/>
            <a:endCxn id="58" idx="0"/>
          </p:cNvCxnSpPr>
          <p:nvPr/>
        </p:nvCxnSpPr>
        <p:spPr bwMode="auto">
          <a:xfrm>
            <a:off x="4564717" y="4369621"/>
            <a:ext cx="612855" cy="606046"/>
          </a:xfrm>
          <a:prstGeom prst="straightConnector1">
            <a:avLst/>
          </a:prstGeom>
          <a:noFill/>
          <a:ln w="19050" cap="sq">
            <a:solidFill>
              <a:srgbClr val="ADBACA"/>
            </a:solidFill>
            <a:round/>
            <a:headEnd/>
            <a:tailEnd/>
          </a:ln>
          <a:extLst>
            <a:ext uri="{909E8E84-426E-40DD-AFC4-6F175D3DCCD1}">
              <a14:hiddenFill xmlns:a14="http://schemas.microsoft.com/office/drawing/2010/main">
                <a:noFill/>
              </a14:hiddenFill>
            </a:ext>
          </a:extLst>
        </p:spPr>
      </p:cxnSp>
      <p:cxnSp>
        <p:nvCxnSpPr>
          <p:cNvPr id="25" name="Connector 757">
            <a:extLst>
              <a:ext uri="{FF2B5EF4-FFF2-40B4-BE49-F238E27FC236}">
                <a16:creationId xmlns:a16="http://schemas.microsoft.com/office/drawing/2014/main" id="{5053CEC6-49F1-C247-9DF3-AA857AFD66D8}"/>
              </a:ext>
            </a:extLst>
          </p:cNvPr>
          <p:cNvCxnSpPr>
            <a:cxnSpLocks noChangeShapeType="1"/>
            <a:stCxn id="29" idx="0"/>
            <a:endCxn id="49" idx="0"/>
          </p:cNvCxnSpPr>
          <p:nvPr/>
        </p:nvCxnSpPr>
        <p:spPr bwMode="auto">
          <a:xfrm flipH="1">
            <a:off x="4564717" y="4369621"/>
            <a:ext cx="0" cy="813735"/>
          </a:xfrm>
          <a:prstGeom prst="straightConnector1">
            <a:avLst/>
          </a:prstGeom>
          <a:noFill/>
          <a:ln w="19050" cap="sq">
            <a:solidFill>
              <a:srgbClr val="ADBACA"/>
            </a:solidFill>
            <a:round/>
            <a:headEnd/>
            <a:tailEnd/>
          </a:ln>
          <a:extLst>
            <a:ext uri="{909E8E84-426E-40DD-AFC4-6F175D3DCCD1}">
              <a14:hiddenFill xmlns:a14="http://schemas.microsoft.com/office/drawing/2010/main">
                <a:noFill/>
              </a14:hiddenFill>
            </a:ext>
          </a:extLst>
        </p:spPr>
      </p:cxnSp>
      <p:cxnSp>
        <p:nvCxnSpPr>
          <p:cNvPr id="26" name="Connector 758">
            <a:extLst>
              <a:ext uri="{FF2B5EF4-FFF2-40B4-BE49-F238E27FC236}">
                <a16:creationId xmlns:a16="http://schemas.microsoft.com/office/drawing/2014/main" id="{E76719ED-A075-8C42-8878-82F3FFB50814}"/>
              </a:ext>
            </a:extLst>
          </p:cNvPr>
          <p:cNvCxnSpPr>
            <a:cxnSpLocks noChangeShapeType="1"/>
            <a:stCxn id="29" idx="0"/>
            <a:endCxn id="61" idx="0"/>
          </p:cNvCxnSpPr>
          <p:nvPr/>
        </p:nvCxnSpPr>
        <p:spPr bwMode="auto">
          <a:xfrm flipH="1">
            <a:off x="3810565" y="4369621"/>
            <a:ext cx="754152" cy="536248"/>
          </a:xfrm>
          <a:prstGeom prst="straightConnector1">
            <a:avLst/>
          </a:prstGeom>
          <a:noFill/>
          <a:ln w="19050" cap="sq">
            <a:solidFill>
              <a:srgbClr val="ADBACA"/>
            </a:solidFill>
            <a:round/>
            <a:headEnd/>
            <a:tailEnd/>
          </a:ln>
          <a:extLst>
            <a:ext uri="{909E8E84-426E-40DD-AFC4-6F175D3DCCD1}">
              <a14:hiddenFill xmlns:a14="http://schemas.microsoft.com/office/drawing/2010/main">
                <a:noFill/>
              </a14:hiddenFill>
            </a:ext>
          </a:extLst>
        </p:spPr>
      </p:cxnSp>
      <p:cxnSp>
        <p:nvCxnSpPr>
          <p:cNvPr id="27" name="Connector 759">
            <a:extLst>
              <a:ext uri="{FF2B5EF4-FFF2-40B4-BE49-F238E27FC236}">
                <a16:creationId xmlns:a16="http://schemas.microsoft.com/office/drawing/2014/main" id="{C44557C0-3E11-EA4C-A645-AD0C28F14514}"/>
              </a:ext>
            </a:extLst>
          </p:cNvPr>
          <p:cNvCxnSpPr>
            <a:cxnSpLocks noChangeShapeType="1"/>
            <a:stCxn id="29" idx="0"/>
            <a:endCxn id="55" idx="0"/>
          </p:cNvCxnSpPr>
          <p:nvPr/>
        </p:nvCxnSpPr>
        <p:spPr bwMode="auto">
          <a:xfrm flipH="1">
            <a:off x="3018960" y="4369621"/>
            <a:ext cx="1545757" cy="388142"/>
          </a:xfrm>
          <a:prstGeom prst="straightConnector1">
            <a:avLst/>
          </a:prstGeom>
          <a:noFill/>
          <a:ln w="19050" cap="sq">
            <a:solidFill>
              <a:srgbClr val="ADBACA"/>
            </a:solidFill>
            <a:round/>
            <a:headEnd/>
            <a:tailEnd/>
          </a:ln>
          <a:extLst>
            <a:ext uri="{909E8E84-426E-40DD-AFC4-6F175D3DCCD1}">
              <a14:hiddenFill xmlns:a14="http://schemas.microsoft.com/office/drawing/2010/main">
                <a:noFill/>
              </a14:hiddenFill>
            </a:ext>
          </a:extLst>
        </p:spPr>
      </p:cxnSp>
      <p:cxnSp>
        <p:nvCxnSpPr>
          <p:cNvPr id="28" name="Connector 760">
            <a:extLst>
              <a:ext uri="{FF2B5EF4-FFF2-40B4-BE49-F238E27FC236}">
                <a16:creationId xmlns:a16="http://schemas.microsoft.com/office/drawing/2014/main" id="{5EFE6B9E-1019-0246-AB83-71BE36DD1536}"/>
              </a:ext>
            </a:extLst>
          </p:cNvPr>
          <p:cNvCxnSpPr>
            <a:cxnSpLocks noChangeShapeType="1"/>
            <a:stCxn id="40" idx="0"/>
            <a:endCxn id="29" idx="0"/>
          </p:cNvCxnSpPr>
          <p:nvPr/>
        </p:nvCxnSpPr>
        <p:spPr bwMode="auto">
          <a:xfrm>
            <a:off x="3279423" y="4211301"/>
            <a:ext cx="1285294" cy="158321"/>
          </a:xfrm>
          <a:prstGeom prst="straightConnector1">
            <a:avLst/>
          </a:prstGeom>
          <a:noFill/>
          <a:ln w="19050" cap="sq">
            <a:solidFill>
              <a:srgbClr val="ADBACA"/>
            </a:solidFill>
            <a:round/>
            <a:headEnd/>
            <a:tailEnd/>
          </a:ln>
          <a:extLst>
            <a:ext uri="{909E8E84-426E-40DD-AFC4-6F175D3DCCD1}">
              <a14:hiddenFill xmlns:a14="http://schemas.microsoft.com/office/drawing/2010/main">
                <a:noFill/>
              </a14:hiddenFill>
            </a:ext>
          </a:extLst>
        </p:spPr>
      </p:cxnSp>
      <p:sp>
        <p:nvSpPr>
          <p:cNvPr id="29" name="Shape 761">
            <a:extLst>
              <a:ext uri="{FF2B5EF4-FFF2-40B4-BE49-F238E27FC236}">
                <a16:creationId xmlns:a16="http://schemas.microsoft.com/office/drawing/2014/main" id="{9FBE1E1E-26EB-B040-87EF-F26BE57D7C1C}"/>
              </a:ext>
            </a:extLst>
          </p:cNvPr>
          <p:cNvSpPr>
            <a:spLocks/>
          </p:cNvSpPr>
          <p:nvPr/>
        </p:nvSpPr>
        <p:spPr bwMode="auto">
          <a:xfrm>
            <a:off x="4183385" y="3988289"/>
            <a:ext cx="762664" cy="762664"/>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1C488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a:r>
              <a:rPr lang="zh-CN" altLang="en-US" sz="1400" dirty="0">
                <a:solidFill>
                  <a:schemeClr val="bg1"/>
                </a:solidFill>
              </a:rPr>
              <a:t>加法运算</a:t>
            </a:r>
          </a:p>
        </p:txBody>
      </p:sp>
      <p:grpSp>
        <p:nvGrpSpPr>
          <p:cNvPr id="30" name="组合 29">
            <a:extLst>
              <a:ext uri="{FF2B5EF4-FFF2-40B4-BE49-F238E27FC236}">
                <a16:creationId xmlns:a16="http://schemas.microsoft.com/office/drawing/2014/main" id="{1C510106-04F9-D04F-9DF0-FE5CD3D81658}"/>
              </a:ext>
            </a:extLst>
          </p:cNvPr>
          <p:cNvGrpSpPr/>
          <p:nvPr/>
        </p:nvGrpSpPr>
        <p:grpSpPr>
          <a:xfrm>
            <a:off x="3665863" y="3501410"/>
            <a:ext cx="599236" cy="599236"/>
            <a:chOff x="3669130" y="3469452"/>
            <a:chExt cx="599236" cy="599236"/>
          </a:xfrm>
        </p:grpSpPr>
        <p:sp>
          <p:nvSpPr>
            <p:cNvPr id="31" name="Shape 764">
              <a:extLst>
                <a:ext uri="{FF2B5EF4-FFF2-40B4-BE49-F238E27FC236}">
                  <a16:creationId xmlns:a16="http://schemas.microsoft.com/office/drawing/2014/main" id="{CF5BBB92-1647-AE4D-AA27-D34A185733B8}"/>
                </a:ext>
              </a:extLst>
            </p:cNvPr>
            <p:cNvSpPr>
              <a:spLocks/>
            </p:cNvSpPr>
            <p:nvPr/>
          </p:nvSpPr>
          <p:spPr bwMode="auto">
            <a:xfrm>
              <a:off x="3669130" y="3469452"/>
              <a:ext cx="599236" cy="599236"/>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a:p>
          </p:txBody>
        </p:sp>
        <p:sp>
          <p:nvSpPr>
            <p:cNvPr id="32" name="Shape 775">
              <a:extLst>
                <a:ext uri="{FF2B5EF4-FFF2-40B4-BE49-F238E27FC236}">
                  <a16:creationId xmlns:a16="http://schemas.microsoft.com/office/drawing/2014/main" id="{FA0AFFA9-7647-2F4F-83FB-F5B84C2C8696}"/>
                </a:ext>
              </a:extLst>
            </p:cNvPr>
            <p:cNvSpPr>
              <a:spLocks noChangeArrowheads="1"/>
            </p:cNvSpPr>
            <p:nvPr/>
          </p:nvSpPr>
          <p:spPr bwMode="auto">
            <a:xfrm>
              <a:off x="3727010" y="3699273"/>
              <a:ext cx="5107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12750">
                <a:defRPr>
                  <a:solidFill>
                    <a:schemeClr val="tx1"/>
                  </a:solidFill>
                  <a:latin typeface="Calibri" panose="020F0502020204030204" pitchFamily="34" charset="0"/>
                  <a:ea typeface="宋体" panose="02010600030101010101" pitchFamily="2" charset="-122"/>
                </a:defRPr>
              </a:lvl1pPr>
              <a:lvl2pPr marL="742950" indent="-285750" defTabSz="412750">
                <a:defRPr>
                  <a:solidFill>
                    <a:schemeClr val="tx1"/>
                  </a:solidFill>
                  <a:latin typeface="Calibri" panose="020F0502020204030204" pitchFamily="34" charset="0"/>
                  <a:ea typeface="宋体" panose="02010600030101010101" pitchFamily="2" charset="-122"/>
                </a:defRPr>
              </a:lvl2pPr>
              <a:lvl3pPr marL="1143000" indent="-228600" defTabSz="412750">
                <a:defRPr>
                  <a:solidFill>
                    <a:schemeClr val="tx1"/>
                  </a:solidFill>
                  <a:latin typeface="Calibri" panose="020F0502020204030204" pitchFamily="34" charset="0"/>
                  <a:ea typeface="宋体" panose="02010600030101010101" pitchFamily="2" charset="-122"/>
                </a:defRPr>
              </a:lvl3pPr>
              <a:lvl4pPr marL="1600200" indent="-228600" defTabSz="412750">
                <a:defRPr>
                  <a:solidFill>
                    <a:schemeClr val="tx1"/>
                  </a:solidFill>
                  <a:latin typeface="Calibri" panose="020F0502020204030204" pitchFamily="34" charset="0"/>
                  <a:ea typeface="宋体" panose="02010600030101010101" pitchFamily="2" charset="-122"/>
                </a:defRPr>
              </a:lvl4pPr>
              <a:lvl5pPr marL="2057400" indent="-228600" defTabSz="412750">
                <a:defRPr>
                  <a:solidFill>
                    <a:schemeClr val="tx1"/>
                  </a:solidFill>
                  <a:latin typeface="Calibri" panose="020F0502020204030204" pitchFamily="34" charset="0"/>
                  <a:ea typeface="宋体" panose="02010600030101010101" pitchFamily="2" charset="-122"/>
                </a:defRPr>
              </a:lvl5pPr>
              <a:lvl6pPr marL="25146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dirty="0">
                  <a:solidFill>
                    <a:srgbClr val="FFFFFF"/>
                  </a:solidFill>
                  <a:latin typeface="Arial" panose="020B0604020202020204" pitchFamily="34" charset="0"/>
                  <a:ea typeface="微软雅黑" panose="020B0503020204020204" pitchFamily="34" charset="-122"/>
                  <a:sym typeface="Arial" panose="020B0604020202020204" pitchFamily="34" charset="0"/>
                </a:rPr>
                <a:t>无溢出</a:t>
              </a:r>
            </a:p>
          </p:txBody>
        </p:sp>
      </p:grpSp>
      <p:grpSp>
        <p:nvGrpSpPr>
          <p:cNvPr id="33" name="组合 32">
            <a:extLst>
              <a:ext uri="{FF2B5EF4-FFF2-40B4-BE49-F238E27FC236}">
                <a16:creationId xmlns:a16="http://schemas.microsoft.com/office/drawing/2014/main" id="{65BE54F2-BA5D-8C4A-9EF0-F8167679A2DC}"/>
              </a:ext>
            </a:extLst>
          </p:cNvPr>
          <p:cNvGrpSpPr/>
          <p:nvPr/>
        </p:nvGrpSpPr>
        <p:grpSpPr>
          <a:xfrm>
            <a:off x="5596357" y="4240241"/>
            <a:ext cx="510713" cy="473260"/>
            <a:chOff x="5599624" y="4208283"/>
            <a:chExt cx="510713" cy="473260"/>
          </a:xfrm>
        </p:grpSpPr>
        <p:sp>
          <p:nvSpPr>
            <p:cNvPr id="34" name="Shape 767">
              <a:extLst>
                <a:ext uri="{FF2B5EF4-FFF2-40B4-BE49-F238E27FC236}">
                  <a16:creationId xmlns:a16="http://schemas.microsoft.com/office/drawing/2014/main" id="{C4FFD835-4A9B-6B41-AAAC-4741F152C84F}"/>
                </a:ext>
              </a:extLst>
            </p:cNvPr>
            <p:cNvSpPr>
              <a:spLocks/>
            </p:cNvSpPr>
            <p:nvPr/>
          </p:nvSpPr>
          <p:spPr bwMode="auto">
            <a:xfrm>
              <a:off x="5616648" y="4208283"/>
              <a:ext cx="473260" cy="473260"/>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dirty="0"/>
            </a:p>
          </p:txBody>
        </p:sp>
        <p:sp>
          <p:nvSpPr>
            <p:cNvPr id="35" name="Shape 779">
              <a:extLst>
                <a:ext uri="{FF2B5EF4-FFF2-40B4-BE49-F238E27FC236}">
                  <a16:creationId xmlns:a16="http://schemas.microsoft.com/office/drawing/2014/main" id="{C6F5787A-7FE7-064B-A1F6-1F8C848A8873}"/>
                </a:ext>
              </a:extLst>
            </p:cNvPr>
            <p:cNvSpPr>
              <a:spLocks noChangeArrowheads="1"/>
            </p:cNvSpPr>
            <p:nvPr/>
          </p:nvSpPr>
          <p:spPr bwMode="auto">
            <a:xfrm>
              <a:off x="5599624" y="4393842"/>
              <a:ext cx="51071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12750">
                <a:defRPr>
                  <a:solidFill>
                    <a:schemeClr val="tx1"/>
                  </a:solidFill>
                  <a:latin typeface="Calibri" panose="020F0502020204030204" pitchFamily="34" charset="0"/>
                  <a:ea typeface="宋体" panose="02010600030101010101" pitchFamily="2" charset="-122"/>
                </a:defRPr>
              </a:lvl1pPr>
              <a:lvl2pPr marL="742950" indent="-285750" defTabSz="412750">
                <a:defRPr>
                  <a:solidFill>
                    <a:schemeClr val="tx1"/>
                  </a:solidFill>
                  <a:latin typeface="Calibri" panose="020F0502020204030204" pitchFamily="34" charset="0"/>
                  <a:ea typeface="宋体" panose="02010600030101010101" pitchFamily="2" charset="-122"/>
                </a:defRPr>
              </a:lvl2pPr>
              <a:lvl3pPr marL="1143000" indent="-228600" defTabSz="412750">
                <a:defRPr>
                  <a:solidFill>
                    <a:schemeClr val="tx1"/>
                  </a:solidFill>
                  <a:latin typeface="Calibri" panose="020F0502020204030204" pitchFamily="34" charset="0"/>
                  <a:ea typeface="宋体" panose="02010600030101010101" pitchFamily="2" charset="-122"/>
                </a:defRPr>
              </a:lvl3pPr>
              <a:lvl4pPr marL="1600200" indent="-228600" defTabSz="412750">
                <a:defRPr>
                  <a:solidFill>
                    <a:schemeClr val="tx1"/>
                  </a:solidFill>
                  <a:latin typeface="Calibri" panose="020F0502020204030204" pitchFamily="34" charset="0"/>
                  <a:ea typeface="宋体" panose="02010600030101010101" pitchFamily="2" charset="-122"/>
                </a:defRPr>
              </a:lvl4pPr>
              <a:lvl5pPr marL="2057400" indent="-228600" defTabSz="412750">
                <a:defRPr>
                  <a:solidFill>
                    <a:schemeClr val="tx1"/>
                  </a:solidFill>
                  <a:latin typeface="Calibri" panose="020F0502020204030204" pitchFamily="34" charset="0"/>
                  <a:ea typeface="宋体" panose="02010600030101010101" pitchFamily="2" charset="-122"/>
                </a:defRPr>
              </a:lvl5pPr>
              <a:lvl6pPr marL="25146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000" dirty="0">
                  <a:solidFill>
                    <a:srgbClr val="FFFFFF"/>
                  </a:solidFill>
                  <a:latin typeface="Arial" panose="020B0604020202020204" pitchFamily="34" charset="0"/>
                  <a:ea typeface="微软雅黑" panose="020B0503020204020204" pitchFamily="34" charset="-122"/>
                  <a:sym typeface="Arial" panose="020B0604020202020204" pitchFamily="34" charset="0"/>
                </a:rPr>
                <a:t>无溢出</a:t>
              </a:r>
            </a:p>
          </p:txBody>
        </p:sp>
      </p:grpSp>
      <p:grpSp>
        <p:nvGrpSpPr>
          <p:cNvPr id="36" name="组合 35">
            <a:extLst>
              <a:ext uri="{FF2B5EF4-FFF2-40B4-BE49-F238E27FC236}">
                <a16:creationId xmlns:a16="http://schemas.microsoft.com/office/drawing/2014/main" id="{5E8CFA1E-CD10-CA42-9AF1-34A124BEDDED}"/>
              </a:ext>
            </a:extLst>
          </p:cNvPr>
          <p:cNvGrpSpPr/>
          <p:nvPr/>
        </p:nvGrpSpPr>
        <p:grpSpPr>
          <a:xfrm>
            <a:off x="6219426" y="4475169"/>
            <a:ext cx="510713" cy="473260"/>
            <a:chOff x="6222693" y="4443211"/>
            <a:chExt cx="510713" cy="473260"/>
          </a:xfrm>
        </p:grpSpPr>
        <p:sp>
          <p:nvSpPr>
            <p:cNvPr id="37" name="Shape 769">
              <a:extLst>
                <a:ext uri="{FF2B5EF4-FFF2-40B4-BE49-F238E27FC236}">
                  <a16:creationId xmlns:a16="http://schemas.microsoft.com/office/drawing/2014/main" id="{C05BAC4E-3E7B-9E4F-9CB0-603AA35C5A9D}"/>
                </a:ext>
              </a:extLst>
            </p:cNvPr>
            <p:cNvSpPr>
              <a:spLocks/>
            </p:cNvSpPr>
            <p:nvPr/>
          </p:nvSpPr>
          <p:spPr bwMode="auto">
            <a:xfrm>
              <a:off x="6239717" y="4443211"/>
              <a:ext cx="473260" cy="473260"/>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a:p>
          </p:txBody>
        </p:sp>
        <p:sp>
          <p:nvSpPr>
            <p:cNvPr id="38" name="Shape 780">
              <a:extLst>
                <a:ext uri="{FF2B5EF4-FFF2-40B4-BE49-F238E27FC236}">
                  <a16:creationId xmlns:a16="http://schemas.microsoft.com/office/drawing/2014/main" id="{F66AE2A1-1E89-2B4D-A398-C766D6ADBC23}"/>
                </a:ext>
              </a:extLst>
            </p:cNvPr>
            <p:cNvSpPr>
              <a:spLocks noChangeArrowheads="1"/>
            </p:cNvSpPr>
            <p:nvPr/>
          </p:nvSpPr>
          <p:spPr bwMode="auto">
            <a:xfrm>
              <a:off x="6222693" y="4628770"/>
              <a:ext cx="51071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12750">
                <a:defRPr>
                  <a:solidFill>
                    <a:schemeClr val="tx1"/>
                  </a:solidFill>
                  <a:latin typeface="Calibri" panose="020F0502020204030204" pitchFamily="34" charset="0"/>
                  <a:ea typeface="宋体" panose="02010600030101010101" pitchFamily="2" charset="-122"/>
                </a:defRPr>
              </a:lvl1pPr>
              <a:lvl2pPr marL="742950" indent="-285750" defTabSz="412750">
                <a:defRPr>
                  <a:solidFill>
                    <a:schemeClr val="tx1"/>
                  </a:solidFill>
                  <a:latin typeface="Calibri" panose="020F0502020204030204" pitchFamily="34" charset="0"/>
                  <a:ea typeface="宋体" panose="02010600030101010101" pitchFamily="2" charset="-122"/>
                </a:defRPr>
              </a:lvl2pPr>
              <a:lvl3pPr marL="1143000" indent="-228600" defTabSz="412750">
                <a:defRPr>
                  <a:solidFill>
                    <a:schemeClr val="tx1"/>
                  </a:solidFill>
                  <a:latin typeface="Calibri" panose="020F0502020204030204" pitchFamily="34" charset="0"/>
                  <a:ea typeface="宋体" panose="02010600030101010101" pitchFamily="2" charset="-122"/>
                </a:defRPr>
              </a:lvl3pPr>
              <a:lvl4pPr marL="1600200" indent="-228600" defTabSz="412750">
                <a:defRPr>
                  <a:solidFill>
                    <a:schemeClr val="tx1"/>
                  </a:solidFill>
                  <a:latin typeface="Calibri" panose="020F0502020204030204" pitchFamily="34" charset="0"/>
                  <a:ea typeface="宋体" panose="02010600030101010101" pitchFamily="2" charset="-122"/>
                </a:defRPr>
              </a:lvl4pPr>
              <a:lvl5pPr marL="2057400" indent="-228600" defTabSz="412750">
                <a:defRPr>
                  <a:solidFill>
                    <a:schemeClr val="tx1"/>
                  </a:solidFill>
                  <a:latin typeface="Calibri" panose="020F0502020204030204" pitchFamily="34" charset="0"/>
                  <a:ea typeface="宋体" panose="02010600030101010101" pitchFamily="2" charset="-122"/>
                </a:defRPr>
              </a:lvl5pPr>
              <a:lvl6pPr marL="25146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050" dirty="0">
                  <a:solidFill>
                    <a:srgbClr val="FFFFFF"/>
                  </a:solidFill>
                  <a:latin typeface="Arial" panose="020B0604020202020204" pitchFamily="34" charset="0"/>
                  <a:ea typeface="微软雅黑" panose="020B0503020204020204" pitchFamily="34" charset="-122"/>
                  <a:sym typeface="Arial" panose="020B0604020202020204" pitchFamily="34" charset="0"/>
                </a:rPr>
                <a:t>无溢出</a:t>
              </a:r>
            </a:p>
          </p:txBody>
        </p:sp>
      </p:grpSp>
      <p:grpSp>
        <p:nvGrpSpPr>
          <p:cNvPr id="39" name="组合 38">
            <a:extLst>
              <a:ext uri="{FF2B5EF4-FFF2-40B4-BE49-F238E27FC236}">
                <a16:creationId xmlns:a16="http://schemas.microsoft.com/office/drawing/2014/main" id="{A55E5278-0736-A444-892E-94B51C52F975}"/>
              </a:ext>
            </a:extLst>
          </p:cNvPr>
          <p:cNvGrpSpPr/>
          <p:nvPr/>
        </p:nvGrpSpPr>
        <p:grpSpPr>
          <a:xfrm>
            <a:off x="3026825" y="3974670"/>
            <a:ext cx="510713" cy="473260"/>
            <a:chOff x="3030092" y="3942712"/>
            <a:chExt cx="510713" cy="473260"/>
          </a:xfrm>
        </p:grpSpPr>
        <p:sp>
          <p:nvSpPr>
            <p:cNvPr id="40" name="Shape 762">
              <a:extLst>
                <a:ext uri="{FF2B5EF4-FFF2-40B4-BE49-F238E27FC236}">
                  <a16:creationId xmlns:a16="http://schemas.microsoft.com/office/drawing/2014/main" id="{8C1423A6-6143-3D45-BE93-F0CC6059F54E}"/>
                </a:ext>
              </a:extLst>
            </p:cNvPr>
            <p:cNvSpPr>
              <a:spLocks/>
            </p:cNvSpPr>
            <p:nvPr/>
          </p:nvSpPr>
          <p:spPr bwMode="auto">
            <a:xfrm>
              <a:off x="3046060" y="3942712"/>
              <a:ext cx="473260" cy="473260"/>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a:p>
          </p:txBody>
        </p:sp>
        <p:sp>
          <p:nvSpPr>
            <p:cNvPr id="41" name="Shape 781">
              <a:extLst>
                <a:ext uri="{FF2B5EF4-FFF2-40B4-BE49-F238E27FC236}">
                  <a16:creationId xmlns:a16="http://schemas.microsoft.com/office/drawing/2014/main" id="{B459F555-7721-6247-9030-CFA5C50C1B6E}"/>
                </a:ext>
              </a:extLst>
            </p:cNvPr>
            <p:cNvSpPr>
              <a:spLocks noChangeArrowheads="1"/>
            </p:cNvSpPr>
            <p:nvPr/>
          </p:nvSpPr>
          <p:spPr bwMode="auto">
            <a:xfrm>
              <a:off x="3030092" y="4111501"/>
              <a:ext cx="51071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12750">
                <a:defRPr>
                  <a:solidFill>
                    <a:schemeClr val="tx1"/>
                  </a:solidFill>
                  <a:latin typeface="Calibri" panose="020F0502020204030204" pitchFamily="34" charset="0"/>
                  <a:ea typeface="宋体" panose="02010600030101010101" pitchFamily="2" charset="-122"/>
                </a:defRPr>
              </a:lvl1pPr>
              <a:lvl2pPr marL="742950" indent="-285750" defTabSz="412750">
                <a:defRPr>
                  <a:solidFill>
                    <a:schemeClr val="tx1"/>
                  </a:solidFill>
                  <a:latin typeface="Calibri" panose="020F0502020204030204" pitchFamily="34" charset="0"/>
                  <a:ea typeface="宋体" panose="02010600030101010101" pitchFamily="2" charset="-122"/>
                </a:defRPr>
              </a:lvl2pPr>
              <a:lvl3pPr marL="1143000" indent="-228600" defTabSz="412750">
                <a:defRPr>
                  <a:solidFill>
                    <a:schemeClr val="tx1"/>
                  </a:solidFill>
                  <a:latin typeface="Calibri" panose="020F0502020204030204" pitchFamily="34" charset="0"/>
                  <a:ea typeface="宋体" panose="02010600030101010101" pitchFamily="2" charset="-122"/>
                </a:defRPr>
              </a:lvl3pPr>
              <a:lvl4pPr marL="1600200" indent="-228600" defTabSz="412750">
                <a:defRPr>
                  <a:solidFill>
                    <a:schemeClr val="tx1"/>
                  </a:solidFill>
                  <a:latin typeface="Calibri" panose="020F0502020204030204" pitchFamily="34" charset="0"/>
                  <a:ea typeface="宋体" panose="02010600030101010101" pitchFamily="2" charset="-122"/>
                </a:defRPr>
              </a:lvl4pPr>
              <a:lvl5pPr marL="2057400" indent="-228600" defTabSz="412750">
                <a:defRPr>
                  <a:solidFill>
                    <a:schemeClr val="tx1"/>
                  </a:solidFill>
                  <a:latin typeface="Calibri" panose="020F0502020204030204" pitchFamily="34" charset="0"/>
                  <a:ea typeface="宋体" panose="02010600030101010101" pitchFamily="2" charset="-122"/>
                </a:defRPr>
              </a:lvl5pPr>
              <a:lvl6pPr marL="25146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000" dirty="0">
                  <a:solidFill>
                    <a:srgbClr val="FFFFFF"/>
                  </a:solidFill>
                  <a:latin typeface="Arial" panose="020B0604020202020204" pitchFamily="34" charset="0"/>
                  <a:ea typeface="微软雅黑" panose="020B0503020204020204" pitchFamily="34" charset="-122"/>
                  <a:sym typeface="Arial" panose="020B0604020202020204" pitchFamily="34" charset="0"/>
                </a:rPr>
                <a:t>无溢出</a:t>
              </a:r>
            </a:p>
          </p:txBody>
        </p:sp>
      </p:grpSp>
      <p:grpSp>
        <p:nvGrpSpPr>
          <p:cNvPr id="42" name="组合 41">
            <a:extLst>
              <a:ext uri="{FF2B5EF4-FFF2-40B4-BE49-F238E27FC236}">
                <a16:creationId xmlns:a16="http://schemas.microsoft.com/office/drawing/2014/main" id="{60F5567E-77C7-474B-9D16-583594B56185}"/>
              </a:ext>
            </a:extLst>
          </p:cNvPr>
          <p:cNvGrpSpPr/>
          <p:nvPr/>
        </p:nvGrpSpPr>
        <p:grpSpPr>
          <a:xfrm>
            <a:off x="2551004" y="3501410"/>
            <a:ext cx="510713" cy="473260"/>
            <a:chOff x="2554271" y="3469452"/>
            <a:chExt cx="510713" cy="473260"/>
          </a:xfrm>
        </p:grpSpPr>
        <p:sp>
          <p:nvSpPr>
            <p:cNvPr id="43" name="Shape 770">
              <a:extLst>
                <a:ext uri="{FF2B5EF4-FFF2-40B4-BE49-F238E27FC236}">
                  <a16:creationId xmlns:a16="http://schemas.microsoft.com/office/drawing/2014/main" id="{DC131AC5-5090-4F46-B22A-97716D99385C}"/>
                </a:ext>
              </a:extLst>
            </p:cNvPr>
            <p:cNvSpPr>
              <a:spLocks noChangeAspect="1"/>
            </p:cNvSpPr>
            <p:nvPr/>
          </p:nvSpPr>
          <p:spPr bwMode="auto">
            <a:xfrm>
              <a:off x="2572800" y="3469452"/>
              <a:ext cx="473260" cy="473260"/>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dirty="0"/>
            </a:p>
          </p:txBody>
        </p:sp>
        <p:sp>
          <p:nvSpPr>
            <p:cNvPr id="44" name="Shape 782">
              <a:extLst>
                <a:ext uri="{FF2B5EF4-FFF2-40B4-BE49-F238E27FC236}">
                  <a16:creationId xmlns:a16="http://schemas.microsoft.com/office/drawing/2014/main" id="{8C3CBD7B-8D15-F745-9C88-9FD1C288F6A7}"/>
                </a:ext>
              </a:extLst>
            </p:cNvPr>
            <p:cNvSpPr>
              <a:spLocks noChangeArrowheads="1"/>
            </p:cNvSpPr>
            <p:nvPr/>
          </p:nvSpPr>
          <p:spPr bwMode="auto">
            <a:xfrm>
              <a:off x="2554271" y="3629137"/>
              <a:ext cx="51071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12750">
                <a:defRPr>
                  <a:solidFill>
                    <a:schemeClr val="tx1"/>
                  </a:solidFill>
                  <a:latin typeface="Calibri" panose="020F0502020204030204" pitchFamily="34" charset="0"/>
                  <a:ea typeface="宋体" panose="02010600030101010101" pitchFamily="2" charset="-122"/>
                </a:defRPr>
              </a:lvl1pPr>
              <a:lvl2pPr marL="742950" indent="-285750" defTabSz="412750">
                <a:defRPr>
                  <a:solidFill>
                    <a:schemeClr val="tx1"/>
                  </a:solidFill>
                  <a:latin typeface="Calibri" panose="020F0502020204030204" pitchFamily="34" charset="0"/>
                  <a:ea typeface="宋体" panose="02010600030101010101" pitchFamily="2" charset="-122"/>
                </a:defRPr>
              </a:lvl2pPr>
              <a:lvl3pPr marL="1143000" indent="-228600" defTabSz="412750">
                <a:defRPr>
                  <a:solidFill>
                    <a:schemeClr val="tx1"/>
                  </a:solidFill>
                  <a:latin typeface="Calibri" panose="020F0502020204030204" pitchFamily="34" charset="0"/>
                  <a:ea typeface="宋体" panose="02010600030101010101" pitchFamily="2" charset="-122"/>
                </a:defRPr>
              </a:lvl3pPr>
              <a:lvl4pPr marL="1600200" indent="-228600" defTabSz="412750">
                <a:defRPr>
                  <a:solidFill>
                    <a:schemeClr val="tx1"/>
                  </a:solidFill>
                  <a:latin typeface="Calibri" panose="020F0502020204030204" pitchFamily="34" charset="0"/>
                  <a:ea typeface="宋体" panose="02010600030101010101" pitchFamily="2" charset="-122"/>
                </a:defRPr>
              </a:lvl4pPr>
              <a:lvl5pPr marL="2057400" indent="-228600" defTabSz="412750">
                <a:defRPr>
                  <a:solidFill>
                    <a:schemeClr val="tx1"/>
                  </a:solidFill>
                  <a:latin typeface="Calibri" panose="020F0502020204030204" pitchFamily="34" charset="0"/>
                  <a:ea typeface="宋体" panose="02010600030101010101" pitchFamily="2" charset="-122"/>
                </a:defRPr>
              </a:lvl5pPr>
              <a:lvl6pPr marL="25146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000" dirty="0">
                  <a:solidFill>
                    <a:srgbClr val="FFFFFF"/>
                  </a:solidFill>
                  <a:latin typeface="Arial" panose="020B0604020202020204" pitchFamily="34" charset="0"/>
                  <a:ea typeface="微软雅黑" panose="020B0503020204020204" pitchFamily="34" charset="-122"/>
                  <a:sym typeface="Arial" panose="020B0604020202020204" pitchFamily="34" charset="0"/>
                </a:rPr>
                <a:t>无溢出</a:t>
              </a:r>
            </a:p>
          </p:txBody>
        </p:sp>
      </p:grpSp>
      <p:grpSp>
        <p:nvGrpSpPr>
          <p:cNvPr id="45" name="组合 44">
            <a:extLst>
              <a:ext uri="{FF2B5EF4-FFF2-40B4-BE49-F238E27FC236}">
                <a16:creationId xmlns:a16="http://schemas.microsoft.com/office/drawing/2014/main" id="{57CCA6E8-0F1A-7442-94C8-6BA431C02917}"/>
              </a:ext>
            </a:extLst>
          </p:cNvPr>
          <p:cNvGrpSpPr/>
          <p:nvPr/>
        </p:nvGrpSpPr>
        <p:grpSpPr>
          <a:xfrm>
            <a:off x="4309361" y="3501410"/>
            <a:ext cx="510713" cy="299618"/>
            <a:chOff x="4312628" y="3469452"/>
            <a:chExt cx="510713" cy="299618"/>
          </a:xfrm>
        </p:grpSpPr>
        <p:sp>
          <p:nvSpPr>
            <p:cNvPr id="46" name="Shape 773">
              <a:extLst>
                <a:ext uri="{FF2B5EF4-FFF2-40B4-BE49-F238E27FC236}">
                  <a16:creationId xmlns:a16="http://schemas.microsoft.com/office/drawing/2014/main" id="{4A7ECEDE-CBF2-F141-8056-08C4DDD76386}"/>
                </a:ext>
              </a:extLst>
            </p:cNvPr>
            <p:cNvSpPr>
              <a:spLocks/>
            </p:cNvSpPr>
            <p:nvPr/>
          </p:nvSpPr>
          <p:spPr bwMode="auto">
            <a:xfrm>
              <a:off x="4418175" y="3469452"/>
              <a:ext cx="299618" cy="299618"/>
            </a:xfrm>
            <a:custGeom>
              <a:avLst/>
              <a:gdLst>
                <a:gd name="T0" fmla="*/ 2147483647 w 19679"/>
                <a:gd name="T1" fmla="*/ 1873741985 h 19679"/>
                <a:gd name="T2" fmla="*/ 2147483647 w 19679"/>
                <a:gd name="T3" fmla="*/ 2147483647 h 19679"/>
                <a:gd name="T4" fmla="*/ 1873741985 w 19679"/>
                <a:gd name="T5" fmla="*/ 2147483647 h 19679"/>
                <a:gd name="T6" fmla="*/ 1873741985 w 19679"/>
                <a:gd name="T7" fmla="*/ 1873741985 h 19679"/>
                <a:gd name="T8" fmla="*/ 2147483647 w 19679"/>
                <a:gd name="T9" fmla="*/ 1873741985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a:p>
          </p:txBody>
        </p:sp>
        <p:sp>
          <p:nvSpPr>
            <p:cNvPr id="47" name="Shape 783">
              <a:extLst>
                <a:ext uri="{FF2B5EF4-FFF2-40B4-BE49-F238E27FC236}">
                  <a16:creationId xmlns:a16="http://schemas.microsoft.com/office/drawing/2014/main" id="{DC6DB2AD-CFFA-1240-8632-304FC2B46A38}"/>
                </a:ext>
              </a:extLst>
            </p:cNvPr>
            <p:cNvSpPr>
              <a:spLocks noChangeArrowheads="1"/>
            </p:cNvSpPr>
            <p:nvPr/>
          </p:nvSpPr>
          <p:spPr bwMode="auto">
            <a:xfrm>
              <a:off x="4312628" y="3575850"/>
              <a:ext cx="51071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12750">
                <a:defRPr>
                  <a:solidFill>
                    <a:schemeClr val="tx1"/>
                  </a:solidFill>
                  <a:latin typeface="Calibri" panose="020F0502020204030204" pitchFamily="34" charset="0"/>
                  <a:ea typeface="宋体" panose="02010600030101010101" pitchFamily="2" charset="-122"/>
                </a:defRPr>
              </a:lvl1pPr>
              <a:lvl2pPr marL="742950" indent="-285750" defTabSz="412750">
                <a:defRPr>
                  <a:solidFill>
                    <a:schemeClr val="tx1"/>
                  </a:solidFill>
                  <a:latin typeface="Calibri" panose="020F0502020204030204" pitchFamily="34" charset="0"/>
                  <a:ea typeface="宋体" panose="02010600030101010101" pitchFamily="2" charset="-122"/>
                </a:defRPr>
              </a:lvl2pPr>
              <a:lvl3pPr marL="1143000" indent="-228600" defTabSz="412750">
                <a:defRPr>
                  <a:solidFill>
                    <a:schemeClr val="tx1"/>
                  </a:solidFill>
                  <a:latin typeface="Calibri" panose="020F0502020204030204" pitchFamily="34" charset="0"/>
                  <a:ea typeface="宋体" panose="02010600030101010101" pitchFamily="2" charset="-122"/>
                </a:defRPr>
              </a:lvl3pPr>
              <a:lvl4pPr marL="1600200" indent="-228600" defTabSz="412750">
                <a:defRPr>
                  <a:solidFill>
                    <a:schemeClr val="tx1"/>
                  </a:solidFill>
                  <a:latin typeface="Calibri" panose="020F0502020204030204" pitchFamily="34" charset="0"/>
                  <a:ea typeface="宋体" panose="02010600030101010101" pitchFamily="2" charset="-122"/>
                </a:defRPr>
              </a:lvl4pPr>
              <a:lvl5pPr marL="2057400" indent="-228600" defTabSz="412750">
                <a:defRPr>
                  <a:solidFill>
                    <a:schemeClr val="tx1"/>
                  </a:solidFill>
                  <a:latin typeface="Calibri" panose="020F0502020204030204" pitchFamily="34" charset="0"/>
                  <a:ea typeface="宋体" panose="02010600030101010101" pitchFamily="2" charset="-122"/>
                </a:defRPr>
              </a:lvl5pPr>
              <a:lvl6pPr marL="25146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800" dirty="0">
                  <a:solidFill>
                    <a:srgbClr val="FFFFFF"/>
                  </a:solidFill>
                  <a:latin typeface="Arial" panose="020B0604020202020204" pitchFamily="34" charset="0"/>
                  <a:ea typeface="微软雅黑" panose="020B0503020204020204" pitchFamily="34" charset="-122"/>
                  <a:sym typeface="Arial" panose="020B0604020202020204" pitchFamily="34" charset="0"/>
                </a:rPr>
                <a:t>无溢出</a:t>
              </a:r>
            </a:p>
          </p:txBody>
        </p:sp>
      </p:grpSp>
      <p:grpSp>
        <p:nvGrpSpPr>
          <p:cNvPr id="48" name="组合 47">
            <a:extLst>
              <a:ext uri="{FF2B5EF4-FFF2-40B4-BE49-F238E27FC236}">
                <a16:creationId xmlns:a16="http://schemas.microsoft.com/office/drawing/2014/main" id="{DC46E6A0-5079-3746-A262-B704052DB1E1}"/>
              </a:ext>
            </a:extLst>
          </p:cNvPr>
          <p:cNvGrpSpPr/>
          <p:nvPr/>
        </p:nvGrpSpPr>
        <p:grpSpPr>
          <a:xfrm>
            <a:off x="4312765" y="5033548"/>
            <a:ext cx="510713" cy="299618"/>
            <a:chOff x="4316032" y="5001590"/>
            <a:chExt cx="510713" cy="299618"/>
          </a:xfrm>
        </p:grpSpPr>
        <p:sp>
          <p:nvSpPr>
            <p:cNvPr id="49" name="Shape 772">
              <a:extLst>
                <a:ext uri="{FF2B5EF4-FFF2-40B4-BE49-F238E27FC236}">
                  <a16:creationId xmlns:a16="http://schemas.microsoft.com/office/drawing/2014/main" id="{B6816C5A-B9B3-6148-9BCA-53D482EEE54E}"/>
                </a:ext>
              </a:extLst>
            </p:cNvPr>
            <p:cNvSpPr>
              <a:spLocks/>
            </p:cNvSpPr>
            <p:nvPr/>
          </p:nvSpPr>
          <p:spPr bwMode="auto">
            <a:xfrm>
              <a:off x="4418175" y="5001590"/>
              <a:ext cx="299618" cy="299618"/>
            </a:xfrm>
            <a:custGeom>
              <a:avLst/>
              <a:gdLst>
                <a:gd name="T0" fmla="*/ 2147483647 w 19679"/>
                <a:gd name="T1" fmla="*/ 1873741985 h 19679"/>
                <a:gd name="T2" fmla="*/ 2147483647 w 19679"/>
                <a:gd name="T3" fmla="*/ 2147483647 h 19679"/>
                <a:gd name="T4" fmla="*/ 1873741985 w 19679"/>
                <a:gd name="T5" fmla="*/ 2147483647 h 19679"/>
                <a:gd name="T6" fmla="*/ 1873741985 w 19679"/>
                <a:gd name="T7" fmla="*/ 1873741985 h 19679"/>
                <a:gd name="T8" fmla="*/ 2147483647 w 19679"/>
                <a:gd name="T9" fmla="*/ 1873741985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dirty="0"/>
            </a:p>
          </p:txBody>
        </p:sp>
        <p:sp>
          <p:nvSpPr>
            <p:cNvPr id="50" name="Shape 784">
              <a:extLst>
                <a:ext uri="{FF2B5EF4-FFF2-40B4-BE49-F238E27FC236}">
                  <a16:creationId xmlns:a16="http://schemas.microsoft.com/office/drawing/2014/main" id="{C26287FC-3740-354D-B7BE-52A512D4B2D1}"/>
                </a:ext>
              </a:extLst>
            </p:cNvPr>
            <p:cNvSpPr>
              <a:spLocks noChangeArrowheads="1"/>
            </p:cNvSpPr>
            <p:nvPr/>
          </p:nvSpPr>
          <p:spPr bwMode="auto">
            <a:xfrm>
              <a:off x="4316032" y="5106286"/>
              <a:ext cx="51071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12750">
                <a:defRPr>
                  <a:solidFill>
                    <a:schemeClr val="tx1"/>
                  </a:solidFill>
                  <a:latin typeface="Calibri" panose="020F0502020204030204" pitchFamily="34" charset="0"/>
                  <a:ea typeface="宋体" panose="02010600030101010101" pitchFamily="2" charset="-122"/>
                </a:defRPr>
              </a:lvl1pPr>
              <a:lvl2pPr marL="742950" indent="-285750" defTabSz="412750">
                <a:defRPr>
                  <a:solidFill>
                    <a:schemeClr val="tx1"/>
                  </a:solidFill>
                  <a:latin typeface="Calibri" panose="020F0502020204030204" pitchFamily="34" charset="0"/>
                  <a:ea typeface="宋体" panose="02010600030101010101" pitchFamily="2" charset="-122"/>
                </a:defRPr>
              </a:lvl2pPr>
              <a:lvl3pPr marL="1143000" indent="-228600" defTabSz="412750">
                <a:defRPr>
                  <a:solidFill>
                    <a:schemeClr val="tx1"/>
                  </a:solidFill>
                  <a:latin typeface="Calibri" panose="020F0502020204030204" pitchFamily="34" charset="0"/>
                  <a:ea typeface="宋体" panose="02010600030101010101" pitchFamily="2" charset="-122"/>
                </a:defRPr>
              </a:lvl3pPr>
              <a:lvl4pPr marL="1600200" indent="-228600" defTabSz="412750">
                <a:defRPr>
                  <a:solidFill>
                    <a:schemeClr val="tx1"/>
                  </a:solidFill>
                  <a:latin typeface="Calibri" panose="020F0502020204030204" pitchFamily="34" charset="0"/>
                  <a:ea typeface="宋体" panose="02010600030101010101" pitchFamily="2" charset="-122"/>
                </a:defRPr>
              </a:lvl4pPr>
              <a:lvl5pPr marL="2057400" indent="-228600" defTabSz="412750">
                <a:defRPr>
                  <a:solidFill>
                    <a:schemeClr val="tx1"/>
                  </a:solidFill>
                  <a:latin typeface="Calibri" panose="020F0502020204030204" pitchFamily="34" charset="0"/>
                  <a:ea typeface="宋体" panose="02010600030101010101" pitchFamily="2" charset="-122"/>
                </a:defRPr>
              </a:lvl5pPr>
              <a:lvl6pPr marL="25146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800" dirty="0">
                  <a:solidFill>
                    <a:srgbClr val="FFFFFF"/>
                  </a:solidFill>
                  <a:latin typeface="Arial" panose="020B0604020202020204" pitchFamily="34" charset="0"/>
                  <a:ea typeface="微软雅黑" panose="020B0503020204020204" pitchFamily="34" charset="-122"/>
                  <a:sym typeface="Arial" panose="020B0604020202020204" pitchFamily="34" charset="0"/>
                </a:rPr>
                <a:t>无溢出</a:t>
              </a:r>
            </a:p>
          </p:txBody>
        </p:sp>
      </p:grpSp>
      <p:grpSp>
        <p:nvGrpSpPr>
          <p:cNvPr id="51" name="组合 50">
            <a:extLst>
              <a:ext uri="{FF2B5EF4-FFF2-40B4-BE49-F238E27FC236}">
                <a16:creationId xmlns:a16="http://schemas.microsoft.com/office/drawing/2014/main" id="{C3A3850B-E2E0-674B-B0AE-C841D56F9D58}"/>
              </a:ext>
            </a:extLst>
          </p:cNvPr>
          <p:cNvGrpSpPr/>
          <p:nvPr/>
        </p:nvGrpSpPr>
        <p:grpSpPr>
          <a:xfrm>
            <a:off x="5831285" y="3801028"/>
            <a:ext cx="510713" cy="299618"/>
            <a:chOff x="5834552" y="3769070"/>
            <a:chExt cx="510713" cy="299618"/>
          </a:xfrm>
        </p:grpSpPr>
        <p:sp>
          <p:nvSpPr>
            <p:cNvPr id="52" name="Shape 768">
              <a:extLst>
                <a:ext uri="{FF2B5EF4-FFF2-40B4-BE49-F238E27FC236}">
                  <a16:creationId xmlns:a16="http://schemas.microsoft.com/office/drawing/2014/main" id="{2E65F26B-90A4-A24B-8DF0-4995FF232768}"/>
                </a:ext>
              </a:extLst>
            </p:cNvPr>
            <p:cNvSpPr>
              <a:spLocks/>
            </p:cNvSpPr>
            <p:nvPr/>
          </p:nvSpPr>
          <p:spPr bwMode="auto">
            <a:xfrm>
              <a:off x="5940099" y="3769070"/>
              <a:ext cx="299618" cy="299618"/>
            </a:xfrm>
            <a:custGeom>
              <a:avLst/>
              <a:gdLst>
                <a:gd name="T0" fmla="*/ 2147483647 w 19679"/>
                <a:gd name="T1" fmla="*/ 1873741985 h 19679"/>
                <a:gd name="T2" fmla="*/ 2147483647 w 19679"/>
                <a:gd name="T3" fmla="*/ 2147483647 h 19679"/>
                <a:gd name="T4" fmla="*/ 1873741985 w 19679"/>
                <a:gd name="T5" fmla="*/ 2147483647 h 19679"/>
                <a:gd name="T6" fmla="*/ 1873741985 w 19679"/>
                <a:gd name="T7" fmla="*/ 1873741985 h 19679"/>
                <a:gd name="T8" fmla="*/ 2147483647 w 19679"/>
                <a:gd name="T9" fmla="*/ 1873741985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dirty="0"/>
            </a:p>
          </p:txBody>
        </p:sp>
        <p:sp>
          <p:nvSpPr>
            <p:cNvPr id="53" name="Shape 785">
              <a:extLst>
                <a:ext uri="{FF2B5EF4-FFF2-40B4-BE49-F238E27FC236}">
                  <a16:creationId xmlns:a16="http://schemas.microsoft.com/office/drawing/2014/main" id="{B1F86302-00F1-1A43-BFBC-47E3B2A1CED5}"/>
                </a:ext>
              </a:extLst>
            </p:cNvPr>
            <p:cNvSpPr>
              <a:spLocks noChangeArrowheads="1"/>
            </p:cNvSpPr>
            <p:nvPr/>
          </p:nvSpPr>
          <p:spPr bwMode="auto">
            <a:xfrm>
              <a:off x="5834552" y="3872064"/>
              <a:ext cx="51071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12750">
                <a:defRPr>
                  <a:solidFill>
                    <a:schemeClr val="tx1"/>
                  </a:solidFill>
                  <a:latin typeface="Calibri" panose="020F0502020204030204" pitchFamily="34" charset="0"/>
                  <a:ea typeface="宋体" panose="02010600030101010101" pitchFamily="2" charset="-122"/>
                </a:defRPr>
              </a:lvl1pPr>
              <a:lvl2pPr marL="742950" indent="-285750" defTabSz="412750">
                <a:defRPr>
                  <a:solidFill>
                    <a:schemeClr val="tx1"/>
                  </a:solidFill>
                  <a:latin typeface="Calibri" panose="020F0502020204030204" pitchFamily="34" charset="0"/>
                  <a:ea typeface="宋体" panose="02010600030101010101" pitchFamily="2" charset="-122"/>
                </a:defRPr>
              </a:lvl2pPr>
              <a:lvl3pPr marL="1143000" indent="-228600" defTabSz="412750">
                <a:defRPr>
                  <a:solidFill>
                    <a:schemeClr val="tx1"/>
                  </a:solidFill>
                  <a:latin typeface="Calibri" panose="020F0502020204030204" pitchFamily="34" charset="0"/>
                  <a:ea typeface="宋体" panose="02010600030101010101" pitchFamily="2" charset="-122"/>
                </a:defRPr>
              </a:lvl3pPr>
              <a:lvl4pPr marL="1600200" indent="-228600" defTabSz="412750">
                <a:defRPr>
                  <a:solidFill>
                    <a:schemeClr val="tx1"/>
                  </a:solidFill>
                  <a:latin typeface="Calibri" panose="020F0502020204030204" pitchFamily="34" charset="0"/>
                  <a:ea typeface="宋体" panose="02010600030101010101" pitchFamily="2" charset="-122"/>
                </a:defRPr>
              </a:lvl4pPr>
              <a:lvl5pPr marL="2057400" indent="-228600" defTabSz="412750">
                <a:defRPr>
                  <a:solidFill>
                    <a:schemeClr val="tx1"/>
                  </a:solidFill>
                  <a:latin typeface="Calibri" panose="020F0502020204030204" pitchFamily="34" charset="0"/>
                  <a:ea typeface="宋体" panose="02010600030101010101" pitchFamily="2" charset="-122"/>
                </a:defRPr>
              </a:lvl5pPr>
              <a:lvl6pPr marL="25146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800" dirty="0">
                  <a:solidFill>
                    <a:srgbClr val="FFFFFF"/>
                  </a:solidFill>
                  <a:latin typeface="Arial" panose="020B0604020202020204" pitchFamily="34" charset="0"/>
                  <a:ea typeface="微软雅黑" panose="020B0503020204020204" pitchFamily="34" charset="-122"/>
                  <a:sym typeface="Arial" panose="020B0604020202020204" pitchFamily="34" charset="0"/>
                </a:rPr>
                <a:t>无溢出</a:t>
              </a:r>
            </a:p>
          </p:txBody>
        </p:sp>
      </p:grpSp>
      <p:grpSp>
        <p:nvGrpSpPr>
          <p:cNvPr id="54" name="组合 53">
            <a:extLst>
              <a:ext uri="{FF2B5EF4-FFF2-40B4-BE49-F238E27FC236}">
                <a16:creationId xmlns:a16="http://schemas.microsoft.com/office/drawing/2014/main" id="{B7E61ECB-B7DE-7A4E-89E6-5D4A8609F1AC}"/>
              </a:ext>
            </a:extLst>
          </p:cNvPr>
          <p:cNvGrpSpPr/>
          <p:nvPr/>
        </p:nvGrpSpPr>
        <p:grpSpPr>
          <a:xfrm>
            <a:off x="2763604" y="4607954"/>
            <a:ext cx="510713" cy="299618"/>
            <a:chOff x="2766871" y="4575996"/>
            <a:chExt cx="510713" cy="299618"/>
          </a:xfrm>
        </p:grpSpPr>
        <p:sp>
          <p:nvSpPr>
            <p:cNvPr id="55" name="Shape 771">
              <a:extLst>
                <a:ext uri="{FF2B5EF4-FFF2-40B4-BE49-F238E27FC236}">
                  <a16:creationId xmlns:a16="http://schemas.microsoft.com/office/drawing/2014/main" id="{17CAD9A1-1B5A-704A-A28E-EACB7EA85714}"/>
                </a:ext>
              </a:extLst>
            </p:cNvPr>
            <p:cNvSpPr>
              <a:spLocks/>
            </p:cNvSpPr>
            <p:nvPr/>
          </p:nvSpPr>
          <p:spPr bwMode="auto">
            <a:xfrm>
              <a:off x="2872418" y="4575996"/>
              <a:ext cx="299618" cy="299618"/>
            </a:xfrm>
            <a:custGeom>
              <a:avLst/>
              <a:gdLst>
                <a:gd name="T0" fmla="*/ 2147483647 w 19679"/>
                <a:gd name="T1" fmla="*/ 1873741985 h 19679"/>
                <a:gd name="T2" fmla="*/ 2147483647 w 19679"/>
                <a:gd name="T3" fmla="*/ 2147483647 h 19679"/>
                <a:gd name="T4" fmla="*/ 1873741985 w 19679"/>
                <a:gd name="T5" fmla="*/ 2147483647 h 19679"/>
                <a:gd name="T6" fmla="*/ 1873741985 w 19679"/>
                <a:gd name="T7" fmla="*/ 1873741985 h 19679"/>
                <a:gd name="T8" fmla="*/ 2147483647 w 19679"/>
                <a:gd name="T9" fmla="*/ 1873741985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a:p>
          </p:txBody>
        </p:sp>
        <p:sp>
          <p:nvSpPr>
            <p:cNvPr id="56" name="Shape 786">
              <a:extLst>
                <a:ext uri="{FF2B5EF4-FFF2-40B4-BE49-F238E27FC236}">
                  <a16:creationId xmlns:a16="http://schemas.microsoft.com/office/drawing/2014/main" id="{3FA4354C-D5E4-7B4A-9377-E65D338AA3C7}"/>
                </a:ext>
              </a:extLst>
            </p:cNvPr>
            <p:cNvSpPr>
              <a:spLocks noChangeArrowheads="1"/>
            </p:cNvSpPr>
            <p:nvPr/>
          </p:nvSpPr>
          <p:spPr bwMode="auto">
            <a:xfrm>
              <a:off x="2766871" y="4675585"/>
              <a:ext cx="51071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12750">
                <a:defRPr>
                  <a:solidFill>
                    <a:schemeClr val="tx1"/>
                  </a:solidFill>
                  <a:latin typeface="Calibri" panose="020F0502020204030204" pitchFamily="34" charset="0"/>
                  <a:ea typeface="宋体" panose="02010600030101010101" pitchFamily="2" charset="-122"/>
                </a:defRPr>
              </a:lvl1pPr>
              <a:lvl2pPr marL="742950" indent="-285750" defTabSz="412750">
                <a:defRPr>
                  <a:solidFill>
                    <a:schemeClr val="tx1"/>
                  </a:solidFill>
                  <a:latin typeface="Calibri" panose="020F0502020204030204" pitchFamily="34" charset="0"/>
                  <a:ea typeface="宋体" panose="02010600030101010101" pitchFamily="2" charset="-122"/>
                </a:defRPr>
              </a:lvl2pPr>
              <a:lvl3pPr marL="1143000" indent="-228600" defTabSz="412750">
                <a:defRPr>
                  <a:solidFill>
                    <a:schemeClr val="tx1"/>
                  </a:solidFill>
                  <a:latin typeface="Calibri" panose="020F0502020204030204" pitchFamily="34" charset="0"/>
                  <a:ea typeface="宋体" panose="02010600030101010101" pitchFamily="2" charset="-122"/>
                </a:defRPr>
              </a:lvl3pPr>
              <a:lvl4pPr marL="1600200" indent="-228600" defTabSz="412750">
                <a:defRPr>
                  <a:solidFill>
                    <a:schemeClr val="tx1"/>
                  </a:solidFill>
                  <a:latin typeface="Calibri" panose="020F0502020204030204" pitchFamily="34" charset="0"/>
                  <a:ea typeface="宋体" panose="02010600030101010101" pitchFamily="2" charset="-122"/>
                </a:defRPr>
              </a:lvl4pPr>
              <a:lvl5pPr marL="2057400" indent="-228600" defTabSz="412750">
                <a:defRPr>
                  <a:solidFill>
                    <a:schemeClr val="tx1"/>
                  </a:solidFill>
                  <a:latin typeface="Calibri" panose="020F0502020204030204" pitchFamily="34" charset="0"/>
                  <a:ea typeface="宋体" panose="02010600030101010101" pitchFamily="2" charset="-122"/>
                </a:defRPr>
              </a:lvl5pPr>
              <a:lvl6pPr marL="25146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800" dirty="0">
                  <a:solidFill>
                    <a:srgbClr val="FFFFFF"/>
                  </a:solidFill>
                  <a:latin typeface="Arial" panose="020B0604020202020204" pitchFamily="34" charset="0"/>
                  <a:ea typeface="微软雅黑" panose="020B0503020204020204" pitchFamily="34" charset="-122"/>
                  <a:sym typeface="Arial" panose="020B0604020202020204" pitchFamily="34" charset="0"/>
                </a:rPr>
                <a:t>无溢出</a:t>
              </a:r>
            </a:p>
          </p:txBody>
        </p:sp>
      </p:grpSp>
      <p:grpSp>
        <p:nvGrpSpPr>
          <p:cNvPr id="57" name="组合 56">
            <a:extLst>
              <a:ext uri="{FF2B5EF4-FFF2-40B4-BE49-F238E27FC236}">
                <a16:creationId xmlns:a16="http://schemas.microsoft.com/office/drawing/2014/main" id="{D0EC5C6C-ABC7-4F41-8485-5E94F73B7DF3}"/>
              </a:ext>
            </a:extLst>
          </p:cNvPr>
          <p:cNvGrpSpPr/>
          <p:nvPr/>
        </p:nvGrpSpPr>
        <p:grpSpPr>
          <a:xfrm>
            <a:off x="4877954" y="4676049"/>
            <a:ext cx="679417" cy="599236"/>
            <a:chOff x="4881221" y="4644091"/>
            <a:chExt cx="679417" cy="599236"/>
          </a:xfrm>
        </p:grpSpPr>
        <p:sp>
          <p:nvSpPr>
            <p:cNvPr id="58" name="Shape 766">
              <a:extLst>
                <a:ext uri="{FF2B5EF4-FFF2-40B4-BE49-F238E27FC236}">
                  <a16:creationId xmlns:a16="http://schemas.microsoft.com/office/drawing/2014/main" id="{1D85588F-FFAE-5F41-A17F-E37D255C20C2}"/>
                </a:ext>
              </a:extLst>
            </p:cNvPr>
            <p:cNvSpPr>
              <a:spLocks/>
            </p:cNvSpPr>
            <p:nvPr/>
          </p:nvSpPr>
          <p:spPr bwMode="auto">
            <a:xfrm>
              <a:off x="4881221" y="4644091"/>
              <a:ext cx="599236" cy="599236"/>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a:p>
          </p:txBody>
        </p:sp>
        <p:sp>
          <p:nvSpPr>
            <p:cNvPr id="59" name="TextBox 13">
              <a:extLst>
                <a:ext uri="{FF2B5EF4-FFF2-40B4-BE49-F238E27FC236}">
                  <a16:creationId xmlns:a16="http://schemas.microsoft.com/office/drawing/2014/main" id="{16D96D30-E8F3-3E42-8A88-F6B03D8CFA67}"/>
                </a:ext>
              </a:extLst>
            </p:cNvPr>
            <p:cNvSpPr txBox="1">
              <a:spLocks noChangeArrowheads="1"/>
            </p:cNvSpPr>
            <p:nvPr/>
          </p:nvSpPr>
          <p:spPr bwMode="auto">
            <a:xfrm>
              <a:off x="4915211" y="4856565"/>
              <a:ext cx="6454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 无溢出</a:t>
              </a:r>
              <a:endParaRPr lang="en-US" altLang="zh-CN" sz="12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0" name="组合 59">
            <a:extLst>
              <a:ext uri="{FF2B5EF4-FFF2-40B4-BE49-F238E27FC236}">
                <a16:creationId xmlns:a16="http://schemas.microsoft.com/office/drawing/2014/main" id="{91419043-EB07-3345-BCFD-67E0A1C52ED2}"/>
              </a:ext>
            </a:extLst>
          </p:cNvPr>
          <p:cNvGrpSpPr/>
          <p:nvPr/>
        </p:nvGrpSpPr>
        <p:grpSpPr>
          <a:xfrm>
            <a:off x="3441149" y="4536454"/>
            <a:ext cx="738831" cy="738831"/>
            <a:chOff x="3444416" y="4504496"/>
            <a:chExt cx="738831" cy="738831"/>
          </a:xfrm>
        </p:grpSpPr>
        <p:sp>
          <p:nvSpPr>
            <p:cNvPr id="61" name="Shape 763">
              <a:extLst>
                <a:ext uri="{FF2B5EF4-FFF2-40B4-BE49-F238E27FC236}">
                  <a16:creationId xmlns:a16="http://schemas.microsoft.com/office/drawing/2014/main" id="{23AEBDF1-AEC3-DC46-B123-077BAC882EE5}"/>
                </a:ext>
              </a:extLst>
            </p:cNvPr>
            <p:cNvSpPr>
              <a:spLocks/>
            </p:cNvSpPr>
            <p:nvPr/>
          </p:nvSpPr>
          <p:spPr bwMode="auto">
            <a:xfrm>
              <a:off x="3444416" y="4504496"/>
              <a:ext cx="738831" cy="738831"/>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0000"/>
            </a:solidFill>
            <a:ln>
              <a:noFill/>
            </a:ln>
          </p:spPr>
          <p:txBody>
            <a:bodyPr lIns="0" tIns="0" rIns="0" bIns="0" anchor="ctr"/>
            <a:lstStyle/>
            <a:p>
              <a:endParaRPr lang="zh-CN" altLang="en-US" sz="1200" dirty="0"/>
            </a:p>
          </p:txBody>
        </p:sp>
        <p:sp>
          <p:nvSpPr>
            <p:cNvPr id="62" name="TextBox 13">
              <a:extLst>
                <a:ext uri="{FF2B5EF4-FFF2-40B4-BE49-F238E27FC236}">
                  <a16:creationId xmlns:a16="http://schemas.microsoft.com/office/drawing/2014/main" id="{67275921-FCD5-0A4B-8CA2-2468C9C9698C}"/>
                </a:ext>
              </a:extLst>
            </p:cNvPr>
            <p:cNvSpPr txBox="1">
              <a:spLocks noChangeArrowheads="1"/>
            </p:cNvSpPr>
            <p:nvPr/>
          </p:nvSpPr>
          <p:spPr bwMode="auto">
            <a:xfrm>
              <a:off x="3597047" y="4769634"/>
              <a:ext cx="48124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b="1" dirty="0">
                  <a:solidFill>
                    <a:srgbClr val="FFFFFF"/>
                  </a:solidFill>
                  <a:latin typeface="Arial" panose="020B0604020202020204" pitchFamily="34" charset="0"/>
                  <a:ea typeface="微软雅黑" panose="020B0503020204020204" pitchFamily="34" charset="-122"/>
                  <a:sym typeface="Arial" panose="020B0604020202020204" pitchFamily="34" charset="0"/>
                </a:rPr>
                <a:t> 溢出</a:t>
              </a:r>
              <a:endParaRPr lang="en-US" altLang="zh-CN" sz="14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3" name="组合 62">
            <a:extLst>
              <a:ext uri="{FF2B5EF4-FFF2-40B4-BE49-F238E27FC236}">
                <a16:creationId xmlns:a16="http://schemas.microsoft.com/office/drawing/2014/main" id="{470D3945-07A2-A148-9F9F-65674DC4305F}"/>
              </a:ext>
            </a:extLst>
          </p:cNvPr>
          <p:cNvGrpSpPr/>
          <p:nvPr/>
        </p:nvGrpSpPr>
        <p:grpSpPr>
          <a:xfrm>
            <a:off x="3544993" y="4135221"/>
            <a:ext cx="510713" cy="371117"/>
            <a:chOff x="3548260" y="4103263"/>
            <a:chExt cx="510713" cy="371117"/>
          </a:xfrm>
        </p:grpSpPr>
        <p:sp>
          <p:nvSpPr>
            <p:cNvPr id="64" name="Shape 765">
              <a:extLst>
                <a:ext uri="{FF2B5EF4-FFF2-40B4-BE49-F238E27FC236}">
                  <a16:creationId xmlns:a16="http://schemas.microsoft.com/office/drawing/2014/main" id="{84D51694-106B-8D46-9090-93E7B048E62E}"/>
                </a:ext>
              </a:extLst>
            </p:cNvPr>
            <p:cNvSpPr>
              <a:spLocks/>
            </p:cNvSpPr>
            <p:nvPr/>
          </p:nvSpPr>
          <p:spPr bwMode="auto">
            <a:xfrm>
              <a:off x="3615707" y="4103263"/>
              <a:ext cx="371117" cy="371117"/>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dirty="0"/>
            </a:p>
          </p:txBody>
        </p:sp>
        <p:sp>
          <p:nvSpPr>
            <p:cNvPr id="65" name="Shape 781">
              <a:extLst>
                <a:ext uri="{FF2B5EF4-FFF2-40B4-BE49-F238E27FC236}">
                  <a16:creationId xmlns:a16="http://schemas.microsoft.com/office/drawing/2014/main" id="{157FA490-85B4-0445-AF49-7709D0DA54A7}"/>
                </a:ext>
              </a:extLst>
            </p:cNvPr>
            <p:cNvSpPr>
              <a:spLocks noChangeArrowheads="1"/>
            </p:cNvSpPr>
            <p:nvPr/>
          </p:nvSpPr>
          <p:spPr bwMode="auto">
            <a:xfrm>
              <a:off x="3548260" y="4232843"/>
              <a:ext cx="51071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12750">
                <a:defRPr>
                  <a:solidFill>
                    <a:schemeClr val="tx1"/>
                  </a:solidFill>
                  <a:latin typeface="Calibri" panose="020F0502020204030204" pitchFamily="34" charset="0"/>
                  <a:ea typeface="宋体" panose="02010600030101010101" pitchFamily="2" charset="-122"/>
                </a:defRPr>
              </a:lvl1pPr>
              <a:lvl2pPr marL="742950" indent="-285750" defTabSz="412750">
                <a:defRPr>
                  <a:solidFill>
                    <a:schemeClr val="tx1"/>
                  </a:solidFill>
                  <a:latin typeface="Calibri" panose="020F0502020204030204" pitchFamily="34" charset="0"/>
                  <a:ea typeface="宋体" panose="02010600030101010101" pitchFamily="2" charset="-122"/>
                </a:defRPr>
              </a:lvl2pPr>
              <a:lvl3pPr marL="1143000" indent="-228600" defTabSz="412750">
                <a:defRPr>
                  <a:solidFill>
                    <a:schemeClr val="tx1"/>
                  </a:solidFill>
                  <a:latin typeface="Calibri" panose="020F0502020204030204" pitchFamily="34" charset="0"/>
                  <a:ea typeface="宋体" panose="02010600030101010101" pitchFamily="2" charset="-122"/>
                </a:defRPr>
              </a:lvl3pPr>
              <a:lvl4pPr marL="1600200" indent="-228600" defTabSz="412750">
                <a:defRPr>
                  <a:solidFill>
                    <a:schemeClr val="tx1"/>
                  </a:solidFill>
                  <a:latin typeface="Calibri" panose="020F0502020204030204" pitchFamily="34" charset="0"/>
                  <a:ea typeface="宋体" panose="02010600030101010101" pitchFamily="2" charset="-122"/>
                </a:defRPr>
              </a:lvl4pPr>
              <a:lvl5pPr marL="2057400" indent="-228600" defTabSz="412750">
                <a:defRPr>
                  <a:solidFill>
                    <a:schemeClr val="tx1"/>
                  </a:solidFill>
                  <a:latin typeface="Calibri" panose="020F0502020204030204" pitchFamily="34" charset="0"/>
                  <a:ea typeface="宋体" panose="02010600030101010101" pitchFamily="2" charset="-122"/>
                </a:defRPr>
              </a:lvl5pPr>
              <a:lvl6pPr marL="25146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800" dirty="0">
                  <a:solidFill>
                    <a:srgbClr val="FFFFFF"/>
                  </a:solidFill>
                  <a:latin typeface="Arial" panose="020B0604020202020204" pitchFamily="34" charset="0"/>
                  <a:ea typeface="微软雅黑" panose="020B0503020204020204" pitchFamily="34" charset="-122"/>
                  <a:sym typeface="Arial" panose="020B0604020202020204" pitchFamily="34" charset="0"/>
                </a:rPr>
                <a:t>无溢出</a:t>
              </a:r>
            </a:p>
          </p:txBody>
        </p:sp>
      </p:grpSp>
      <p:grpSp>
        <p:nvGrpSpPr>
          <p:cNvPr id="66" name="组合 65">
            <a:extLst>
              <a:ext uri="{FF2B5EF4-FFF2-40B4-BE49-F238E27FC236}">
                <a16:creationId xmlns:a16="http://schemas.microsoft.com/office/drawing/2014/main" id="{EBA4CE21-90A5-E94B-BF1E-D0A68D5E2DB3}"/>
              </a:ext>
            </a:extLst>
          </p:cNvPr>
          <p:cNvGrpSpPr/>
          <p:nvPr/>
        </p:nvGrpSpPr>
        <p:grpSpPr>
          <a:xfrm>
            <a:off x="4946049" y="4244834"/>
            <a:ext cx="588732" cy="427810"/>
            <a:chOff x="4949316" y="4212876"/>
            <a:chExt cx="588732" cy="427810"/>
          </a:xfrm>
        </p:grpSpPr>
        <p:sp>
          <p:nvSpPr>
            <p:cNvPr id="67" name="Shape 765">
              <a:extLst>
                <a:ext uri="{FF2B5EF4-FFF2-40B4-BE49-F238E27FC236}">
                  <a16:creationId xmlns:a16="http://schemas.microsoft.com/office/drawing/2014/main" id="{FF9CF653-7787-394A-A878-6219E8FFE19E}"/>
                </a:ext>
              </a:extLst>
            </p:cNvPr>
            <p:cNvSpPr>
              <a:spLocks/>
            </p:cNvSpPr>
            <p:nvPr/>
          </p:nvSpPr>
          <p:spPr bwMode="auto">
            <a:xfrm>
              <a:off x="5027067" y="4212876"/>
              <a:ext cx="427811" cy="427810"/>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dirty="0"/>
            </a:p>
          </p:txBody>
        </p:sp>
        <p:sp>
          <p:nvSpPr>
            <p:cNvPr id="68" name="Shape 781">
              <a:extLst>
                <a:ext uri="{FF2B5EF4-FFF2-40B4-BE49-F238E27FC236}">
                  <a16:creationId xmlns:a16="http://schemas.microsoft.com/office/drawing/2014/main" id="{3B5A2E46-9907-0840-BAAD-73499A70E36F}"/>
                </a:ext>
              </a:extLst>
            </p:cNvPr>
            <p:cNvSpPr>
              <a:spLocks noChangeArrowheads="1"/>
            </p:cNvSpPr>
            <p:nvPr/>
          </p:nvSpPr>
          <p:spPr bwMode="auto">
            <a:xfrm>
              <a:off x="4949316" y="4362251"/>
              <a:ext cx="588732" cy="14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12750">
                <a:defRPr>
                  <a:solidFill>
                    <a:schemeClr val="tx1"/>
                  </a:solidFill>
                  <a:latin typeface="Calibri" panose="020F0502020204030204" pitchFamily="34" charset="0"/>
                  <a:ea typeface="宋体" panose="02010600030101010101" pitchFamily="2" charset="-122"/>
                </a:defRPr>
              </a:lvl1pPr>
              <a:lvl2pPr marL="742950" indent="-285750" defTabSz="412750">
                <a:defRPr>
                  <a:solidFill>
                    <a:schemeClr val="tx1"/>
                  </a:solidFill>
                  <a:latin typeface="Calibri" panose="020F0502020204030204" pitchFamily="34" charset="0"/>
                  <a:ea typeface="宋体" panose="02010600030101010101" pitchFamily="2" charset="-122"/>
                </a:defRPr>
              </a:lvl2pPr>
              <a:lvl3pPr marL="1143000" indent="-228600" defTabSz="412750">
                <a:defRPr>
                  <a:solidFill>
                    <a:schemeClr val="tx1"/>
                  </a:solidFill>
                  <a:latin typeface="Calibri" panose="020F0502020204030204" pitchFamily="34" charset="0"/>
                  <a:ea typeface="宋体" panose="02010600030101010101" pitchFamily="2" charset="-122"/>
                </a:defRPr>
              </a:lvl3pPr>
              <a:lvl4pPr marL="1600200" indent="-228600" defTabSz="412750">
                <a:defRPr>
                  <a:solidFill>
                    <a:schemeClr val="tx1"/>
                  </a:solidFill>
                  <a:latin typeface="Calibri" panose="020F0502020204030204" pitchFamily="34" charset="0"/>
                  <a:ea typeface="宋体" panose="02010600030101010101" pitchFamily="2" charset="-122"/>
                </a:defRPr>
              </a:lvl4pPr>
              <a:lvl5pPr marL="2057400" indent="-228600" defTabSz="412750">
                <a:defRPr>
                  <a:solidFill>
                    <a:schemeClr val="tx1"/>
                  </a:solidFill>
                  <a:latin typeface="Calibri" panose="020F0502020204030204" pitchFamily="34" charset="0"/>
                  <a:ea typeface="宋体" panose="02010600030101010101" pitchFamily="2" charset="-122"/>
                </a:defRPr>
              </a:lvl5pPr>
              <a:lvl6pPr marL="25146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900" dirty="0">
                  <a:solidFill>
                    <a:srgbClr val="FFFFFF"/>
                  </a:solidFill>
                  <a:latin typeface="Arial" panose="020B0604020202020204" pitchFamily="34" charset="0"/>
                  <a:ea typeface="微软雅黑" panose="020B0503020204020204" pitchFamily="34" charset="-122"/>
                  <a:sym typeface="Arial" panose="020B0604020202020204" pitchFamily="34" charset="0"/>
                </a:rPr>
                <a:t>无溢出</a:t>
              </a:r>
            </a:p>
          </p:txBody>
        </p:sp>
      </p:grpSp>
      <p:grpSp>
        <p:nvGrpSpPr>
          <p:cNvPr id="69" name="组合 68">
            <a:extLst>
              <a:ext uri="{FF2B5EF4-FFF2-40B4-BE49-F238E27FC236}">
                <a16:creationId xmlns:a16="http://schemas.microsoft.com/office/drawing/2014/main" id="{3F1FAE60-3834-8C42-A58E-FA3E922FC3D5}"/>
              </a:ext>
            </a:extLst>
          </p:cNvPr>
          <p:cNvGrpSpPr/>
          <p:nvPr/>
        </p:nvGrpSpPr>
        <p:grpSpPr>
          <a:xfrm>
            <a:off x="4660049" y="3212976"/>
            <a:ext cx="523906" cy="386799"/>
            <a:chOff x="4663316" y="3247557"/>
            <a:chExt cx="523906" cy="386799"/>
          </a:xfrm>
        </p:grpSpPr>
        <p:sp>
          <p:nvSpPr>
            <p:cNvPr id="70" name="Shape 765">
              <a:extLst>
                <a:ext uri="{FF2B5EF4-FFF2-40B4-BE49-F238E27FC236}">
                  <a16:creationId xmlns:a16="http://schemas.microsoft.com/office/drawing/2014/main" id="{64F157BC-1848-6D4F-AD7F-EC2EA97DBE47}"/>
                </a:ext>
              </a:extLst>
            </p:cNvPr>
            <p:cNvSpPr>
              <a:spLocks/>
            </p:cNvSpPr>
            <p:nvPr/>
          </p:nvSpPr>
          <p:spPr bwMode="auto">
            <a:xfrm>
              <a:off x="4732505" y="3247557"/>
              <a:ext cx="380704" cy="386799"/>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dirty="0"/>
            </a:p>
          </p:txBody>
        </p:sp>
        <p:sp>
          <p:nvSpPr>
            <p:cNvPr id="71" name="Shape 781">
              <a:extLst>
                <a:ext uri="{FF2B5EF4-FFF2-40B4-BE49-F238E27FC236}">
                  <a16:creationId xmlns:a16="http://schemas.microsoft.com/office/drawing/2014/main" id="{654AEEAF-7372-D14B-9A69-A7EC4AD9150A}"/>
                </a:ext>
              </a:extLst>
            </p:cNvPr>
            <p:cNvSpPr>
              <a:spLocks noChangeArrowheads="1"/>
            </p:cNvSpPr>
            <p:nvPr/>
          </p:nvSpPr>
          <p:spPr bwMode="auto">
            <a:xfrm>
              <a:off x="4663316" y="3382613"/>
              <a:ext cx="52390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12750">
                <a:defRPr>
                  <a:solidFill>
                    <a:schemeClr val="tx1"/>
                  </a:solidFill>
                  <a:latin typeface="Calibri" panose="020F0502020204030204" pitchFamily="34" charset="0"/>
                  <a:ea typeface="宋体" panose="02010600030101010101" pitchFamily="2" charset="-122"/>
                </a:defRPr>
              </a:lvl1pPr>
              <a:lvl2pPr marL="742950" indent="-285750" defTabSz="412750">
                <a:defRPr>
                  <a:solidFill>
                    <a:schemeClr val="tx1"/>
                  </a:solidFill>
                  <a:latin typeface="Calibri" panose="020F0502020204030204" pitchFamily="34" charset="0"/>
                  <a:ea typeface="宋体" panose="02010600030101010101" pitchFamily="2" charset="-122"/>
                </a:defRPr>
              </a:lvl2pPr>
              <a:lvl3pPr marL="1143000" indent="-228600" defTabSz="412750">
                <a:defRPr>
                  <a:solidFill>
                    <a:schemeClr val="tx1"/>
                  </a:solidFill>
                  <a:latin typeface="Calibri" panose="020F0502020204030204" pitchFamily="34" charset="0"/>
                  <a:ea typeface="宋体" panose="02010600030101010101" pitchFamily="2" charset="-122"/>
                </a:defRPr>
              </a:lvl3pPr>
              <a:lvl4pPr marL="1600200" indent="-228600" defTabSz="412750">
                <a:defRPr>
                  <a:solidFill>
                    <a:schemeClr val="tx1"/>
                  </a:solidFill>
                  <a:latin typeface="Calibri" panose="020F0502020204030204" pitchFamily="34" charset="0"/>
                  <a:ea typeface="宋体" panose="02010600030101010101" pitchFamily="2" charset="-122"/>
                </a:defRPr>
              </a:lvl4pPr>
              <a:lvl5pPr marL="2057400" indent="-228600" defTabSz="412750">
                <a:defRPr>
                  <a:solidFill>
                    <a:schemeClr val="tx1"/>
                  </a:solidFill>
                  <a:latin typeface="Calibri" panose="020F0502020204030204" pitchFamily="34" charset="0"/>
                  <a:ea typeface="宋体" panose="02010600030101010101" pitchFamily="2" charset="-122"/>
                </a:defRPr>
              </a:lvl5pPr>
              <a:lvl6pPr marL="25146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900" dirty="0">
                  <a:solidFill>
                    <a:srgbClr val="FFFFFF"/>
                  </a:solidFill>
                  <a:latin typeface="Arial" panose="020B0604020202020204" pitchFamily="34" charset="0"/>
                  <a:ea typeface="微软雅黑" panose="020B0503020204020204" pitchFamily="34" charset="-122"/>
                  <a:sym typeface="Arial" panose="020B0604020202020204" pitchFamily="34" charset="0"/>
                </a:rPr>
                <a:t>无溢出</a:t>
              </a:r>
            </a:p>
          </p:txBody>
        </p:sp>
      </p:grpSp>
      <p:sp>
        <p:nvSpPr>
          <p:cNvPr id="72" name="Shape 765">
            <a:extLst>
              <a:ext uri="{FF2B5EF4-FFF2-40B4-BE49-F238E27FC236}">
                <a16:creationId xmlns:a16="http://schemas.microsoft.com/office/drawing/2014/main" id="{29B23230-03C7-7448-9FD3-1604759388BB}"/>
              </a:ext>
            </a:extLst>
          </p:cNvPr>
          <p:cNvSpPr>
            <a:spLocks/>
          </p:cNvSpPr>
          <p:nvPr/>
        </p:nvSpPr>
        <p:spPr bwMode="auto">
          <a:xfrm>
            <a:off x="4681944" y="3814105"/>
            <a:ext cx="189558" cy="192593"/>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a:p>
        </p:txBody>
      </p:sp>
      <p:sp>
        <p:nvSpPr>
          <p:cNvPr id="73" name="Shape 765">
            <a:extLst>
              <a:ext uri="{FF2B5EF4-FFF2-40B4-BE49-F238E27FC236}">
                <a16:creationId xmlns:a16="http://schemas.microsoft.com/office/drawing/2014/main" id="{BD306FC5-BBB6-644F-96D2-5700B9E7713A}"/>
              </a:ext>
            </a:extLst>
          </p:cNvPr>
          <p:cNvSpPr>
            <a:spLocks/>
          </p:cNvSpPr>
          <p:nvPr/>
        </p:nvSpPr>
        <p:spPr bwMode="auto">
          <a:xfrm>
            <a:off x="4248723" y="3829624"/>
            <a:ext cx="189558" cy="192593"/>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a:p>
        </p:txBody>
      </p:sp>
      <p:sp>
        <p:nvSpPr>
          <p:cNvPr id="74" name="Shape 765">
            <a:extLst>
              <a:ext uri="{FF2B5EF4-FFF2-40B4-BE49-F238E27FC236}">
                <a16:creationId xmlns:a16="http://schemas.microsoft.com/office/drawing/2014/main" id="{C5211FFC-0A6C-5F42-A87A-5AF822847594}"/>
              </a:ext>
            </a:extLst>
          </p:cNvPr>
          <p:cNvSpPr>
            <a:spLocks/>
          </p:cNvSpPr>
          <p:nvPr/>
        </p:nvSpPr>
        <p:spPr bwMode="auto">
          <a:xfrm>
            <a:off x="4215670" y="4703486"/>
            <a:ext cx="189558" cy="192593"/>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a:p>
        </p:txBody>
      </p:sp>
      <p:sp>
        <p:nvSpPr>
          <p:cNvPr id="75" name="Shape 765">
            <a:extLst>
              <a:ext uri="{FF2B5EF4-FFF2-40B4-BE49-F238E27FC236}">
                <a16:creationId xmlns:a16="http://schemas.microsoft.com/office/drawing/2014/main" id="{8EB23B14-493D-9044-BBF0-CCF77F977A93}"/>
              </a:ext>
            </a:extLst>
          </p:cNvPr>
          <p:cNvSpPr>
            <a:spLocks/>
          </p:cNvSpPr>
          <p:nvPr/>
        </p:nvSpPr>
        <p:spPr bwMode="auto">
          <a:xfrm>
            <a:off x="3975442" y="4374144"/>
            <a:ext cx="189558" cy="192593"/>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a:p>
        </p:txBody>
      </p:sp>
      <p:sp>
        <p:nvSpPr>
          <p:cNvPr id="76" name="Shape 765">
            <a:extLst>
              <a:ext uri="{FF2B5EF4-FFF2-40B4-BE49-F238E27FC236}">
                <a16:creationId xmlns:a16="http://schemas.microsoft.com/office/drawing/2014/main" id="{44DF90DC-BBF4-7141-BE8F-9A6108348A9C}"/>
              </a:ext>
            </a:extLst>
          </p:cNvPr>
          <p:cNvSpPr>
            <a:spLocks/>
          </p:cNvSpPr>
          <p:nvPr/>
        </p:nvSpPr>
        <p:spPr bwMode="auto">
          <a:xfrm>
            <a:off x="4705362" y="4712242"/>
            <a:ext cx="189558" cy="192593"/>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a:p>
        </p:txBody>
      </p:sp>
      <p:grpSp>
        <p:nvGrpSpPr>
          <p:cNvPr id="77" name="组合 76">
            <a:extLst>
              <a:ext uri="{FF2B5EF4-FFF2-40B4-BE49-F238E27FC236}">
                <a16:creationId xmlns:a16="http://schemas.microsoft.com/office/drawing/2014/main" id="{8B8E6B41-C7FE-7146-9A5F-D6BAE302F40E}"/>
              </a:ext>
            </a:extLst>
          </p:cNvPr>
          <p:cNvGrpSpPr/>
          <p:nvPr/>
        </p:nvGrpSpPr>
        <p:grpSpPr>
          <a:xfrm>
            <a:off x="5508104" y="4759621"/>
            <a:ext cx="523906" cy="386799"/>
            <a:chOff x="5511371" y="4727663"/>
            <a:chExt cx="523906" cy="386799"/>
          </a:xfrm>
        </p:grpSpPr>
        <p:sp>
          <p:nvSpPr>
            <p:cNvPr id="78" name="Shape 765">
              <a:extLst>
                <a:ext uri="{FF2B5EF4-FFF2-40B4-BE49-F238E27FC236}">
                  <a16:creationId xmlns:a16="http://schemas.microsoft.com/office/drawing/2014/main" id="{5D64CFF1-F7BC-0144-B71C-50692DB54190}"/>
                </a:ext>
              </a:extLst>
            </p:cNvPr>
            <p:cNvSpPr>
              <a:spLocks/>
            </p:cNvSpPr>
            <p:nvPr/>
          </p:nvSpPr>
          <p:spPr bwMode="auto">
            <a:xfrm>
              <a:off x="5580560" y="4727663"/>
              <a:ext cx="380704" cy="386799"/>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a:p>
          </p:txBody>
        </p:sp>
        <p:sp>
          <p:nvSpPr>
            <p:cNvPr id="79" name="Shape 781">
              <a:extLst>
                <a:ext uri="{FF2B5EF4-FFF2-40B4-BE49-F238E27FC236}">
                  <a16:creationId xmlns:a16="http://schemas.microsoft.com/office/drawing/2014/main" id="{E4925623-74CE-DE4D-B31C-3929E8A636C3}"/>
                </a:ext>
              </a:extLst>
            </p:cNvPr>
            <p:cNvSpPr>
              <a:spLocks noChangeArrowheads="1"/>
            </p:cNvSpPr>
            <p:nvPr/>
          </p:nvSpPr>
          <p:spPr bwMode="auto">
            <a:xfrm>
              <a:off x="5511371" y="4862719"/>
              <a:ext cx="52390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12750">
                <a:defRPr>
                  <a:solidFill>
                    <a:schemeClr val="tx1"/>
                  </a:solidFill>
                  <a:latin typeface="Calibri" panose="020F0502020204030204" pitchFamily="34" charset="0"/>
                  <a:ea typeface="宋体" panose="02010600030101010101" pitchFamily="2" charset="-122"/>
                </a:defRPr>
              </a:lvl1pPr>
              <a:lvl2pPr marL="742950" indent="-285750" defTabSz="412750">
                <a:defRPr>
                  <a:solidFill>
                    <a:schemeClr val="tx1"/>
                  </a:solidFill>
                  <a:latin typeface="Calibri" panose="020F0502020204030204" pitchFamily="34" charset="0"/>
                  <a:ea typeface="宋体" panose="02010600030101010101" pitchFamily="2" charset="-122"/>
                </a:defRPr>
              </a:lvl2pPr>
              <a:lvl3pPr marL="1143000" indent="-228600" defTabSz="412750">
                <a:defRPr>
                  <a:solidFill>
                    <a:schemeClr val="tx1"/>
                  </a:solidFill>
                  <a:latin typeface="Calibri" panose="020F0502020204030204" pitchFamily="34" charset="0"/>
                  <a:ea typeface="宋体" panose="02010600030101010101" pitchFamily="2" charset="-122"/>
                </a:defRPr>
              </a:lvl3pPr>
              <a:lvl4pPr marL="1600200" indent="-228600" defTabSz="412750">
                <a:defRPr>
                  <a:solidFill>
                    <a:schemeClr val="tx1"/>
                  </a:solidFill>
                  <a:latin typeface="Calibri" panose="020F0502020204030204" pitchFamily="34" charset="0"/>
                  <a:ea typeface="宋体" panose="02010600030101010101" pitchFamily="2" charset="-122"/>
                </a:defRPr>
              </a:lvl4pPr>
              <a:lvl5pPr marL="2057400" indent="-228600" defTabSz="412750">
                <a:defRPr>
                  <a:solidFill>
                    <a:schemeClr val="tx1"/>
                  </a:solidFill>
                  <a:latin typeface="Calibri" panose="020F0502020204030204" pitchFamily="34" charset="0"/>
                  <a:ea typeface="宋体" panose="02010600030101010101" pitchFamily="2" charset="-122"/>
                </a:defRPr>
              </a:lvl5pPr>
              <a:lvl6pPr marL="25146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900" dirty="0">
                  <a:solidFill>
                    <a:srgbClr val="FFFFFF"/>
                  </a:solidFill>
                  <a:latin typeface="Arial" panose="020B0604020202020204" pitchFamily="34" charset="0"/>
                  <a:ea typeface="微软雅黑" panose="020B0503020204020204" pitchFamily="34" charset="-122"/>
                  <a:sym typeface="Arial" panose="020B0604020202020204" pitchFamily="34" charset="0"/>
                </a:rPr>
                <a:t>无溢出</a:t>
              </a:r>
            </a:p>
          </p:txBody>
        </p:sp>
      </p:grpSp>
      <p:grpSp>
        <p:nvGrpSpPr>
          <p:cNvPr id="80" name="组合 79">
            <a:extLst>
              <a:ext uri="{FF2B5EF4-FFF2-40B4-BE49-F238E27FC236}">
                <a16:creationId xmlns:a16="http://schemas.microsoft.com/office/drawing/2014/main" id="{74E1846C-CBDF-8D40-963E-8993AA8E7010}"/>
              </a:ext>
            </a:extLst>
          </p:cNvPr>
          <p:cNvGrpSpPr/>
          <p:nvPr/>
        </p:nvGrpSpPr>
        <p:grpSpPr>
          <a:xfrm>
            <a:off x="3136619" y="3548356"/>
            <a:ext cx="523906" cy="386799"/>
            <a:chOff x="3139886" y="3516398"/>
            <a:chExt cx="523906" cy="386799"/>
          </a:xfrm>
        </p:grpSpPr>
        <p:sp>
          <p:nvSpPr>
            <p:cNvPr id="81" name="Shape 765">
              <a:extLst>
                <a:ext uri="{FF2B5EF4-FFF2-40B4-BE49-F238E27FC236}">
                  <a16:creationId xmlns:a16="http://schemas.microsoft.com/office/drawing/2014/main" id="{2CC7E971-EC94-644B-A47E-B4480B6D0665}"/>
                </a:ext>
              </a:extLst>
            </p:cNvPr>
            <p:cNvSpPr>
              <a:spLocks/>
            </p:cNvSpPr>
            <p:nvPr/>
          </p:nvSpPr>
          <p:spPr bwMode="auto">
            <a:xfrm>
              <a:off x="3209075" y="3516398"/>
              <a:ext cx="380704" cy="386799"/>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a:p>
          </p:txBody>
        </p:sp>
        <p:sp>
          <p:nvSpPr>
            <p:cNvPr id="82" name="Shape 781">
              <a:extLst>
                <a:ext uri="{FF2B5EF4-FFF2-40B4-BE49-F238E27FC236}">
                  <a16:creationId xmlns:a16="http://schemas.microsoft.com/office/drawing/2014/main" id="{A73AE4F0-7A41-AF44-A6E9-F690093921E2}"/>
                </a:ext>
              </a:extLst>
            </p:cNvPr>
            <p:cNvSpPr>
              <a:spLocks noChangeArrowheads="1"/>
            </p:cNvSpPr>
            <p:nvPr/>
          </p:nvSpPr>
          <p:spPr bwMode="auto">
            <a:xfrm>
              <a:off x="3139886" y="3651454"/>
              <a:ext cx="52390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12750">
                <a:defRPr>
                  <a:solidFill>
                    <a:schemeClr val="tx1"/>
                  </a:solidFill>
                  <a:latin typeface="Calibri" panose="020F0502020204030204" pitchFamily="34" charset="0"/>
                  <a:ea typeface="宋体" panose="02010600030101010101" pitchFamily="2" charset="-122"/>
                </a:defRPr>
              </a:lvl1pPr>
              <a:lvl2pPr marL="742950" indent="-285750" defTabSz="412750">
                <a:defRPr>
                  <a:solidFill>
                    <a:schemeClr val="tx1"/>
                  </a:solidFill>
                  <a:latin typeface="Calibri" panose="020F0502020204030204" pitchFamily="34" charset="0"/>
                  <a:ea typeface="宋体" panose="02010600030101010101" pitchFamily="2" charset="-122"/>
                </a:defRPr>
              </a:lvl2pPr>
              <a:lvl3pPr marL="1143000" indent="-228600" defTabSz="412750">
                <a:defRPr>
                  <a:solidFill>
                    <a:schemeClr val="tx1"/>
                  </a:solidFill>
                  <a:latin typeface="Calibri" panose="020F0502020204030204" pitchFamily="34" charset="0"/>
                  <a:ea typeface="宋体" panose="02010600030101010101" pitchFamily="2" charset="-122"/>
                </a:defRPr>
              </a:lvl3pPr>
              <a:lvl4pPr marL="1600200" indent="-228600" defTabSz="412750">
                <a:defRPr>
                  <a:solidFill>
                    <a:schemeClr val="tx1"/>
                  </a:solidFill>
                  <a:latin typeface="Calibri" panose="020F0502020204030204" pitchFamily="34" charset="0"/>
                  <a:ea typeface="宋体" panose="02010600030101010101" pitchFamily="2" charset="-122"/>
                </a:defRPr>
              </a:lvl4pPr>
              <a:lvl5pPr marL="2057400" indent="-228600" defTabSz="412750">
                <a:defRPr>
                  <a:solidFill>
                    <a:schemeClr val="tx1"/>
                  </a:solidFill>
                  <a:latin typeface="Calibri" panose="020F0502020204030204" pitchFamily="34" charset="0"/>
                  <a:ea typeface="宋体" panose="02010600030101010101" pitchFamily="2" charset="-122"/>
                </a:defRPr>
              </a:lvl5pPr>
              <a:lvl6pPr marL="25146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900" dirty="0">
                  <a:solidFill>
                    <a:srgbClr val="FFFFFF"/>
                  </a:solidFill>
                  <a:latin typeface="Arial" panose="020B0604020202020204" pitchFamily="34" charset="0"/>
                  <a:ea typeface="微软雅黑" panose="020B0503020204020204" pitchFamily="34" charset="-122"/>
                  <a:sym typeface="Arial" panose="020B0604020202020204" pitchFamily="34" charset="0"/>
                </a:rPr>
                <a:t>无溢出</a:t>
              </a:r>
            </a:p>
          </p:txBody>
        </p:sp>
      </p:grpSp>
      <p:grpSp>
        <p:nvGrpSpPr>
          <p:cNvPr id="83" name="组合 82">
            <a:extLst>
              <a:ext uri="{FF2B5EF4-FFF2-40B4-BE49-F238E27FC236}">
                <a16:creationId xmlns:a16="http://schemas.microsoft.com/office/drawing/2014/main" id="{F81E83C6-0424-C241-A400-1B93C3B6356A}"/>
              </a:ext>
            </a:extLst>
          </p:cNvPr>
          <p:cNvGrpSpPr/>
          <p:nvPr/>
        </p:nvGrpSpPr>
        <p:grpSpPr>
          <a:xfrm>
            <a:off x="2211396" y="4249001"/>
            <a:ext cx="523906" cy="386799"/>
            <a:chOff x="2214663" y="4217043"/>
            <a:chExt cx="523906" cy="386799"/>
          </a:xfrm>
        </p:grpSpPr>
        <p:sp>
          <p:nvSpPr>
            <p:cNvPr id="84" name="Shape 765">
              <a:extLst>
                <a:ext uri="{FF2B5EF4-FFF2-40B4-BE49-F238E27FC236}">
                  <a16:creationId xmlns:a16="http://schemas.microsoft.com/office/drawing/2014/main" id="{02142FFB-97D6-2D40-BDA7-D5B975B82117}"/>
                </a:ext>
              </a:extLst>
            </p:cNvPr>
            <p:cNvSpPr>
              <a:spLocks/>
            </p:cNvSpPr>
            <p:nvPr/>
          </p:nvSpPr>
          <p:spPr bwMode="auto">
            <a:xfrm>
              <a:off x="2283852" y="4217043"/>
              <a:ext cx="380704" cy="386799"/>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dirty="0"/>
            </a:p>
          </p:txBody>
        </p:sp>
        <p:sp>
          <p:nvSpPr>
            <p:cNvPr id="85" name="Shape 781">
              <a:extLst>
                <a:ext uri="{FF2B5EF4-FFF2-40B4-BE49-F238E27FC236}">
                  <a16:creationId xmlns:a16="http://schemas.microsoft.com/office/drawing/2014/main" id="{4F19894C-B661-D345-931D-5E3D02B39DE4}"/>
                </a:ext>
              </a:extLst>
            </p:cNvPr>
            <p:cNvSpPr>
              <a:spLocks noChangeArrowheads="1"/>
            </p:cNvSpPr>
            <p:nvPr/>
          </p:nvSpPr>
          <p:spPr bwMode="auto">
            <a:xfrm>
              <a:off x="2214663" y="4352099"/>
              <a:ext cx="52390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12750">
                <a:defRPr>
                  <a:solidFill>
                    <a:schemeClr val="tx1"/>
                  </a:solidFill>
                  <a:latin typeface="Calibri" panose="020F0502020204030204" pitchFamily="34" charset="0"/>
                  <a:ea typeface="宋体" panose="02010600030101010101" pitchFamily="2" charset="-122"/>
                </a:defRPr>
              </a:lvl1pPr>
              <a:lvl2pPr marL="742950" indent="-285750" defTabSz="412750">
                <a:defRPr>
                  <a:solidFill>
                    <a:schemeClr val="tx1"/>
                  </a:solidFill>
                  <a:latin typeface="Calibri" panose="020F0502020204030204" pitchFamily="34" charset="0"/>
                  <a:ea typeface="宋体" panose="02010600030101010101" pitchFamily="2" charset="-122"/>
                </a:defRPr>
              </a:lvl2pPr>
              <a:lvl3pPr marL="1143000" indent="-228600" defTabSz="412750">
                <a:defRPr>
                  <a:solidFill>
                    <a:schemeClr val="tx1"/>
                  </a:solidFill>
                  <a:latin typeface="Calibri" panose="020F0502020204030204" pitchFamily="34" charset="0"/>
                  <a:ea typeface="宋体" panose="02010600030101010101" pitchFamily="2" charset="-122"/>
                </a:defRPr>
              </a:lvl3pPr>
              <a:lvl4pPr marL="1600200" indent="-228600" defTabSz="412750">
                <a:defRPr>
                  <a:solidFill>
                    <a:schemeClr val="tx1"/>
                  </a:solidFill>
                  <a:latin typeface="Calibri" panose="020F0502020204030204" pitchFamily="34" charset="0"/>
                  <a:ea typeface="宋体" panose="02010600030101010101" pitchFamily="2" charset="-122"/>
                </a:defRPr>
              </a:lvl4pPr>
              <a:lvl5pPr marL="2057400" indent="-228600" defTabSz="412750">
                <a:defRPr>
                  <a:solidFill>
                    <a:schemeClr val="tx1"/>
                  </a:solidFill>
                  <a:latin typeface="Calibri" panose="020F0502020204030204" pitchFamily="34" charset="0"/>
                  <a:ea typeface="宋体" panose="02010600030101010101" pitchFamily="2" charset="-122"/>
                </a:defRPr>
              </a:lvl5pPr>
              <a:lvl6pPr marL="25146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900" dirty="0">
                  <a:solidFill>
                    <a:srgbClr val="FFFFFF"/>
                  </a:solidFill>
                  <a:latin typeface="Arial" panose="020B0604020202020204" pitchFamily="34" charset="0"/>
                  <a:ea typeface="微软雅黑" panose="020B0503020204020204" pitchFamily="34" charset="-122"/>
                  <a:sym typeface="Arial" panose="020B0604020202020204" pitchFamily="34" charset="0"/>
                </a:rPr>
                <a:t>无溢出</a:t>
              </a:r>
            </a:p>
          </p:txBody>
        </p:sp>
      </p:grpSp>
      <p:grpSp>
        <p:nvGrpSpPr>
          <p:cNvPr id="86" name="组合 85">
            <a:extLst>
              <a:ext uri="{FF2B5EF4-FFF2-40B4-BE49-F238E27FC236}">
                <a16:creationId xmlns:a16="http://schemas.microsoft.com/office/drawing/2014/main" id="{40CF67A7-4859-F847-9487-9E6ED1978B4B}"/>
              </a:ext>
            </a:extLst>
          </p:cNvPr>
          <p:cNvGrpSpPr/>
          <p:nvPr/>
        </p:nvGrpSpPr>
        <p:grpSpPr>
          <a:xfrm>
            <a:off x="6246773" y="3816662"/>
            <a:ext cx="917751" cy="606584"/>
            <a:chOff x="6250040" y="3784704"/>
            <a:chExt cx="917751" cy="606584"/>
          </a:xfrm>
        </p:grpSpPr>
        <p:sp>
          <p:nvSpPr>
            <p:cNvPr id="87" name="Shape 765">
              <a:extLst>
                <a:ext uri="{FF2B5EF4-FFF2-40B4-BE49-F238E27FC236}">
                  <a16:creationId xmlns:a16="http://schemas.microsoft.com/office/drawing/2014/main" id="{EE201123-8D1C-8043-B3EA-5BB72F9E6467}"/>
                </a:ext>
              </a:extLst>
            </p:cNvPr>
            <p:cNvSpPr>
              <a:spLocks/>
            </p:cNvSpPr>
            <p:nvPr/>
          </p:nvSpPr>
          <p:spPr bwMode="auto">
            <a:xfrm>
              <a:off x="6393170" y="3784704"/>
              <a:ext cx="597026" cy="606584"/>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dirty="0"/>
            </a:p>
          </p:txBody>
        </p:sp>
        <p:sp>
          <p:nvSpPr>
            <p:cNvPr id="88" name="Shape 781">
              <a:extLst>
                <a:ext uri="{FF2B5EF4-FFF2-40B4-BE49-F238E27FC236}">
                  <a16:creationId xmlns:a16="http://schemas.microsoft.com/office/drawing/2014/main" id="{6D5CA7C9-BEB1-0D4E-A32A-C51294AE5F4D}"/>
                </a:ext>
              </a:extLst>
            </p:cNvPr>
            <p:cNvSpPr>
              <a:spLocks noChangeArrowheads="1"/>
            </p:cNvSpPr>
            <p:nvPr/>
          </p:nvSpPr>
          <p:spPr bwMode="auto">
            <a:xfrm>
              <a:off x="6250040" y="3993017"/>
              <a:ext cx="9177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12750">
                <a:defRPr>
                  <a:solidFill>
                    <a:schemeClr val="tx1"/>
                  </a:solidFill>
                  <a:latin typeface="Calibri" panose="020F0502020204030204" pitchFamily="34" charset="0"/>
                  <a:ea typeface="宋体" panose="02010600030101010101" pitchFamily="2" charset="-122"/>
                </a:defRPr>
              </a:lvl1pPr>
              <a:lvl2pPr marL="742950" indent="-285750" defTabSz="412750">
                <a:defRPr>
                  <a:solidFill>
                    <a:schemeClr val="tx1"/>
                  </a:solidFill>
                  <a:latin typeface="Calibri" panose="020F0502020204030204" pitchFamily="34" charset="0"/>
                  <a:ea typeface="宋体" panose="02010600030101010101" pitchFamily="2" charset="-122"/>
                </a:defRPr>
              </a:lvl2pPr>
              <a:lvl3pPr marL="1143000" indent="-228600" defTabSz="412750">
                <a:defRPr>
                  <a:solidFill>
                    <a:schemeClr val="tx1"/>
                  </a:solidFill>
                  <a:latin typeface="Calibri" panose="020F0502020204030204" pitchFamily="34" charset="0"/>
                  <a:ea typeface="宋体" panose="02010600030101010101" pitchFamily="2" charset="-122"/>
                </a:defRPr>
              </a:lvl3pPr>
              <a:lvl4pPr marL="1600200" indent="-228600" defTabSz="412750">
                <a:defRPr>
                  <a:solidFill>
                    <a:schemeClr val="tx1"/>
                  </a:solidFill>
                  <a:latin typeface="Calibri" panose="020F0502020204030204" pitchFamily="34" charset="0"/>
                  <a:ea typeface="宋体" panose="02010600030101010101" pitchFamily="2" charset="-122"/>
                </a:defRPr>
              </a:lvl4pPr>
              <a:lvl5pPr marL="2057400" indent="-228600" defTabSz="412750">
                <a:defRPr>
                  <a:solidFill>
                    <a:schemeClr val="tx1"/>
                  </a:solidFill>
                  <a:latin typeface="Calibri" panose="020F0502020204030204" pitchFamily="34" charset="0"/>
                  <a:ea typeface="宋体" panose="02010600030101010101" pitchFamily="2" charset="-122"/>
                </a:defRPr>
              </a:lvl5pPr>
              <a:lvl6pPr marL="25146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rPr>
                <a:t>无溢出</a:t>
              </a:r>
            </a:p>
          </p:txBody>
        </p:sp>
      </p:grpSp>
      <p:grpSp>
        <p:nvGrpSpPr>
          <p:cNvPr id="89" name="组合 88">
            <a:extLst>
              <a:ext uri="{FF2B5EF4-FFF2-40B4-BE49-F238E27FC236}">
                <a16:creationId xmlns:a16="http://schemas.microsoft.com/office/drawing/2014/main" id="{D873B5CC-6EA9-4944-AA0C-A81FD7B7F310}"/>
              </a:ext>
            </a:extLst>
          </p:cNvPr>
          <p:cNvGrpSpPr/>
          <p:nvPr/>
        </p:nvGrpSpPr>
        <p:grpSpPr>
          <a:xfrm>
            <a:off x="4912598" y="3482893"/>
            <a:ext cx="917751" cy="646216"/>
            <a:chOff x="4915865" y="3450935"/>
            <a:chExt cx="917751" cy="646216"/>
          </a:xfrm>
        </p:grpSpPr>
        <p:sp>
          <p:nvSpPr>
            <p:cNvPr id="90" name="Shape 765">
              <a:extLst>
                <a:ext uri="{FF2B5EF4-FFF2-40B4-BE49-F238E27FC236}">
                  <a16:creationId xmlns:a16="http://schemas.microsoft.com/office/drawing/2014/main" id="{0C874F24-121B-3040-805E-D819B3239075}"/>
                </a:ext>
              </a:extLst>
            </p:cNvPr>
            <p:cNvSpPr>
              <a:spLocks/>
            </p:cNvSpPr>
            <p:nvPr/>
          </p:nvSpPr>
          <p:spPr bwMode="auto">
            <a:xfrm>
              <a:off x="5051377" y="3450935"/>
              <a:ext cx="646216" cy="646216"/>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2147483647 w 19679"/>
                <a:gd name="T9" fmla="*/ 2147483647 h 196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79447"/>
            </a:solidFill>
            <a:ln>
              <a:noFill/>
            </a:ln>
          </p:spPr>
          <p:txBody>
            <a:bodyPr lIns="0" tIns="0" rIns="0" bIns="0" anchor="ctr"/>
            <a:lstStyle/>
            <a:p>
              <a:endParaRPr lang="zh-CN" altLang="en-US" sz="1200" dirty="0"/>
            </a:p>
          </p:txBody>
        </p:sp>
        <p:sp>
          <p:nvSpPr>
            <p:cNvPr id="91" name="Shape 781">
              <a:extLst>
                <a:ext uri="{FF2B5EF4-FFF2-40B4-BE49-F238E27FC236}">
                  <a16:creationId xmlns:a16="http://schemas.microsoft.com/office/drawing/2014/main" id="{C69F9EF8-A1E0-B34A-9CC2-2FC657D17EB4}"/>
                </a:ext>
              </a:extLst>
            </p:cNvPr>
            <p:cNvSpPr>
              <a:spLocks noChangeArrowheads="1"/>
            </p:cNvSpPr>
            <p:nvPr/>
          </p:nvSpPr>
          <p:spPr bwMode="auto">
            <a:xfrm>
              <a:off x="4915865" y="3667640"/>
              <a:ext cx="9177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12750">
                <a:defRPr>
                  <a:solidFill>
                    <a:schemeClr val="tx1"/>
                  </a:solidFill>
                  <a:latin typeface="Calibri" panose="020F0502020204030204" pitchFamily="34" charset="0"/>
                  <a:ea typeface="宋体" panose="02010600030101010101" pitchFamily="2" charset="-122"/>
                </a:defRPr>
              </a:lvl1pPr>
              <a:lvl2pPr marL="742950" indent="-285750" defTabSz="412750">
                <a:defRPr>
                  <a:solidFill>
                    <a:schemeClr val="tx1"/>
                  </a:solidFill>
                  <a:latin typeface="Calibri" panose="020F0502020204030204" pitchFamily="34" charset="0"/>
                  <a:ea typeface="宋体" panose="02010600030101010101" pitchFamily="2" charset="-122"/>
                </a:defRPr>
              </a:lvl2pPr>
              <a:lvl3pPr marL="1143000" indent="-228600" defTabSz="412750">
                <a:defRPr>
                  <a:solidFill>
                    <a:schemeClr val="tx1"/>
                  </a:solidFill>
                  <a:latin typeface="Calibri" panose="020F0502020204030204" pitchFamily="34" charset="0"/>
                  <a:ea typeface="宋体" panose="02010600030101010101" pitchFamily="2" charset="-122"/>
                </a:defRPr>
              </a:lvl3pPr>
              <a:lvl4pPr marL="1600200" indent="-228600" defTabSz="412750">
                <a:defRPr>
                  <a:solidFill>
                    <a:schemeClr val="tx1"/>
                  </a:solidFill>
                  <a:latin typeface="Calibri" panose="020F0502020204030204" pitchFamily="34" charset="0"/>
                  <a:ea typeface="宋体" panose="02010600030101010101" pitchFamily="2" charset="-122"/>
                </a:defRPr>
              </a:lvl4pPr>
              <a:lvl5pPr marL="2057400" indent="-228600" defTabSz="412750">
                <a:defRPr>
                  <a:solidFill>
                    <a:schemeClr val="tx1"/>
                  </a:solidFill>
                  <a:latin typeface="Calibri" panose="020F0502020204030204" pitchFamily="34" charset="0"/>
                  <a:ea typeface="宋体" panose="02010600030101010101" pitchFamily="2" charset="-122"/>
                </a:defRPr>
              </a:lvl5pPr>
              <a:lvl6pPr marL="25146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41275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rPr>
                <a:t>无溢出</a:t>
              </a:r>
            </a:p>
          </p:txBody>
        </p:sp>
      </p:grpSp>
    </p:spTree>
    <p:extLst>
      <p:ext uri="{BB962C8B-B14F-4D97-AF65-F5344CB8AC3E}">
        <p14:creationId xmlns:p14="http://schemas.microsoft.com/office/powerpoint/2010/main" val="21542404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1" nodeType="after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750"/>
                                        <p:tgtEl>
                                          <p:spTgt spid="29"/>
                                        </p:tgtEl>
                                      </p:cBhvr>
                                    </p:animEffect>
                                  </p:childTnLst>
                                </p:cTn>
                              </p:par>
                            </p:childTnLst>
                          </p:cTn>
                        </p:par>
                        <p:par>
                          <p:cTn id="11" fill="hold">
                            <p:stCondLst>
                              <p:cond delay="750"/>
                            </p:stCondLst>
                            <p:childTnLst>
                              <p:par>
                                <p:cTn id="12" presetID="8" presetClass="emph" presetSubtype="0" repeatCount="3000" fill="hold" grpId="0" nodeType="afterEffect">
                                  <p:stCondLst>
                                    <p:cond delay="0"/>
                                  </p:stCondLst>
                                  <p:childTnLst>
                                    <p:animRot by="21600000">
                                      <p:cBhvr>
                                        <p:cTn id="13" dur="3000" fill="hold"/>
                                        <p:tgtEl>
                                          <p:spTgt spid="29"/>
                                        </p:tgtEl>
                                        <p:attrNameLst>
                                          <p:attrName>r</p:attrName>
                                        </p:attrNameLst>
                                      </p:cBhvr>
                                    </p:animRot>
                                  </p:childTnLst>
                                </p:cTn>
                              </p:par>
                              <p:par>
                                <p:cTn id="14" presetID="10"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750"/>
                                        <p:tgtEl>
                                          <p:spTgt spid="73"/>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750"/>
                                        <p:tgtEl>
                                          <p:spTgt spid="75"/>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750"/>
                                        <p:tgtEl>
                                          <p:spTgt spid="74"/>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750"/>
                                        <p:tgtEl>
                                          <p:spTgt spid="76"/>
                                        </p:tgtEl>
                                      </p:cBhvr>
                                    </p:animEffect>
                                  </p:childTnLst>
                                </p:cTn>
                              </p:par>
                              <p:par>
                                <p:cTn id="26" presetID="10" presetClass="entr" presetSubtype="0" fill="hold" grpId="0" nodeType="withEffect">
                                  <p:stCondLst>
                                    <p:cond delay="200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750"/>
                                        <p:tgtEl>
                                          <p:spTgt spid="72"/>
                                        </p:tgtEl>
                                      </p:cBhvr>
                                    </p:animEffect>
                                  </p:childTnLst>
                                </p:cTn>
                              </p:par>
                              <p:par>
                                <p:cTn id="29" presetID="22" presetClass="entr" presetSubtype="4" fill="hold" nodeType="withEffect">
                                  <p:stCondLst>
                                    <p:cond delay="250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750"/>
                                        <p:tgtEl>
                                          <p:spTgt spid="21"/>
                                        </p:tgtEl>
                                      </p:cBhvr>
                                    </p:animEffect>
                                  </p:childTnLst>
                                </p:cTn>
                              </p:par>
                              <p:par>
                                <p:cTn id="32" presetID="22" presetClass="entr" presetSubtype="4" fill="hold" nodeType="withEffect">
                                  <p:stCondLst>
                                    <p:cond delay="250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750"/>
                                        <p:tgtEl>
                                          <p:spTgt spid="10"/>
                                        </p:tgtEl>
                                      </p:cBhvr>
                                    </p:animEffect>
                                  </p:childTnLst>
                                </p:cTn>
                              </p:par>
                              <p:par>
                                <p:cTn id="35" presetID="10" presetClass="entr" presetSubtype="0" fill="hold" nodeType="withEffect">
                                  <p:stCondLst>
                                    <p:cond delay="300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750"/>
                                        <p:tgtEl>
                                          <p:spTgt spid="45"/>
                                        </p:tgtEl>
                                      </p:cBhvr>
                                    </p:animEffect>
                                  </p:childTnLst>
                                </p:cTn>
                              </p:par>
                              <p:par>
                                <p:cTn id="38" presetID="10" presetClass="entr" presetSubtype="0" fill="hold" nodeType="withEffect">
                                  <p:stCondLst>
                                    <p:cond delay="300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750"/>
                                        <p:tgtEl>
                                          <p:spTgt spid="69"/>
                                        </p:tgtEl>
                                      </p:cBhvr>
                                    </p:animEffect>
                                  </p:childTnLst>
                                </p:cTn>
                              </p:par>
                              <p:par>
                                <p:cTn id="41" presetID="22" presetClass="entr" presetSubtype="2" fill="hold" nodeType="withEffect">
                                  <p:stCondLst>
                                    <p:cond delay="3500"/>
                                  </p:stCondLst>
                                  <p:childTnLst>
                                    <p:set>
                                      <p:cBhvr>
                                        <p:cTn id="42" dur="1" fill="hold">
                                          <p:stCondLst>
                                            <p:cond delay="0"/>
                                          </p:stCondLst>
                                        </p:cTn>
                                        <p:tgtEl>
                                          <p:spTgt spid="19"/>
                                        </p:tgtEl>
                                        <p:attrNameLst>
                                          <p:attrName>style.visibility</p:attrName>
                                        </p:attrNameLst>
                                      </p:cBhvr>
                                      <p:to>
                                        <p:strVal val="visible"/>
                                      </p:to>
                                    </p:set>
                                    <p:animEffect transition="in" filter="wipe(right)">
                                      <p:cBhvr>
                                        <p:cTn id="43" dur="750"/>
                                        <p:tgtEl>
                                          <p:spTgt spid="19"/>
                                        </p:tgtEl>
                                      </p:cBhvr>
                                    </p:animEffect>
                                  </p:childTnLst>
                                </p:cTn>
                              </p:par>
                              <p:par>
                                <p:cTn id="44" presetID="22" presetClass="entr" presetSubtype="2" fill="hold" nodeType="withEffect">
                                  <p:stCondLst>
                                    <p:cond delay="3500"/>
                                  </p:stCondLst>
                                  <p:childTnLst>
                                    <p:set>
                                      <p:cBhvr>
                                        <p:cTn id="45" dur="1" fill="hold">
                                          <p:stCondLst>
                                            <p:cond delay="0"/>
                                          </p:stCondLst>
                                        </p:cTn>
                                        <p:tgtEl>
                                          <p:spTgt spid="28"/>
                                        </p:tgtEl>
                                        <p:attrNameLst>
                                          <p:attrName>style.visibility</p:attrName>
                                        </p:attrNameLst>
                                      </p:cBhvr>
                                      <p:to>
                                        <p:strVal val="visible"/>
                                      </p:to>
                                    </p:set>
                                    <p:animEffect transition="in" filter="wipe(right)">
                                      <p:cBhvr>
                                        <p:cTn id="46" dur="750"/>
                                        <p:tgtEl>
                                          <p:spTgt spid="28"/>
                                        </p:tgtEl>
                                      </p:cBhvr>
                                    </p:animEffect>
                                  </p:childTnLst>
                                </p:cTn>
                              </p:par>
                              <p:par>
                                <p:cTn id="47" presetID="10" presetClass="entr" presetSubtype="0" fill="hold" nodeType="withEffect">
                                  <p:stCondLst>
                                    <p:cond delay="400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750"/>
                                        <p:tgtEl>
                                          <p:spTgt spid="42"/>
                                        </p:tgtEl>
                                      </p:cBhvr>
                                    </p:animEffect>
                                  </p:childTnLst>
                                </p:cTn>
                              </p:par>
                              <p:par>
                                <p:cTn id="50" presetID="10" presetClass="entr" presetSubtype="0" fill="hold" nodeType="withEffect">
                                  <p:stCondLst>
                                    <p:cond delay="40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750"/>
                                        <p:tgtEl>
                                          <p:spTgt spid="39"/>
                                        </p:tgtEl>
                                      </p:cBhvr>
                                    </p:animEffect>
                                  </p:childTnLst>
                                </p:cTn>
                              </p:par>
                              <p:par>
                                <p:cTn id="53" presetID="22" presetClass="entr" presetSubtype="2" fill="hold" nodeType="withEffect">
                                  <p:stCondLst>
                                    <p:cond delay="4500"/>
                                  </p:stCondLst>
                                  <p:childTnLst>
                                    <p:set>
                                      <p:cBhvr>
                                        <p:cTn id="54" dur="1" fill="hold">
                                          <p:stCondLst>
                                            <p:cond delay="0"/>
                                          </p:stCondLst>
                                        </p:cTn>
                                        <p:tgtEl>
                                          <p:spTgt spid="27"/>
                                        </p:tgtEl>
                                        <p:attrNameLst>
                                          <p:attrName>style.visibility</p:attrName>
                                        </p:attrNameLst>
                                      </p:cBhvr>
                                      <p:to>
                                        <p:strVal val="visible"/>
                                      </p:to>
                                    </p:set>
                                    <p:animEffect transition="in" filter="wipe(right)">
                                      <p:cBhvr>
                                        <p:cTn id="55" dur="750"/>
                                        <p:tgtEl>
                                          <p:spTgt spid="27"/>
                                        </p:tgtEl>
                                      </p:cBhvr>
                                    </p:animEffect>
                                  </p:childTnLst>
                                </p:cTn>
                              </p:par>
                              <p:par>
                                <p:cTn id="56" presetID="22" presetClass="entr" presetSubtype="4" fill="hold" nodeType="withEffect">
                                  <p:stCondLst>
                                    <p:cond delay="4500"/>
                                  </p:stCondLst>
                                  <p:childTnLst>
                                    <p:set>
                                      <p:cBhvr>
                                        <p:cTn id="57" dur="1" fill="hold">
                                          <p:stCondLst>
                                            <p:cond delay="0"/>
                                          </p:stCondLst>
                                        </p:cTn>
                                        <p:tgtEl>
                                          <p:spTgt spid="18"/>
                                        </p:tgtEl>
                                        <p:attrNameLst>
                                          <p:attrName>style.visibility</p:attrName>
                                        </p:attrNameLst>
                                      </p:cBhvr>
                                      <p:to>
                                        <p:strVal val="visible"/>
                                      </p:to>
                                    </p:set>
                                    <p:animEffect transition="in" filter="wipe(down)">
                                      <p:cBhvr>
                                        <p:cTn id="58" dur="750"/>
                                        <p:tgtEl>
                                          <p:spTgt spid="18"/>
                                        </p:tgtEl>
                                      </p:cBhvr>
                                    </p:animEffect>
                                  </p:childTnLst>
                                </p:cTn>
                              </p:par>
                              <p:par>
                                <p:cTn id="59" presetID="22" presetClass="entr" presetSubtype="2" fill="hold" nodeType="withEffect">
                                  <p:stCondLst>
                                    <p:cond delay="4500"/>
                                  </p:stCondLst>
                                  <p:childTnLst>
                                    <p:set>
                                      <p:cBhvr>
                                        <p:cTn id="60" dur="1" fill="hold">
                                          <p:stCondLst>
                                            <p:cond delay="0"/>
                                          </p:stCondLst>
                                        </p:cTn>
                                        <p:tgtEl>
                                          <p:spTgt spid="11"/>
                                        </p:tgtEl>
                                        <p:attrNameLst>
                                          <p:attrName>style.visibility</p:attrName>
                                        </p:attrNameLst>
                                      </p:cBhvr>
                                      <p:to>
                                        <p:strVal val="visible"/>
                                      </p:to>
                                    </p:set>
                                    <p:animEffect transition="in" filter="wipe(right)">
                                      <p:cBhvr>
                                        <p:cTn id="61" dur="750"/>
                                        <p:tgtEl>
                                          <p:spTgt spid="11"/>
                                        </p:tgtEl>
                                      </p:cBhvr>
                                    </p:animEffect>
                                  </p:childTnLst>
                                </p:cTn>
                              </p:par>
                              <p:par>
                                <p:cTn id="62" presetID="10" presetClass="entr" presetSubtype="0" fill="hold" nodeType="withEffect">
                                  <p:stCondLst>
                                    <p:cond delay="500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750"/>
                                        <p:tgtEl>
                                          <p:spTgt spid="54"/>
                                        </p:tgtEl>
                                      </p:cBhvr>
                                    </p:animEffect>
                                  </p:childTnLst>
                                </p:cTn>
                              </p:par>
                              <p:par>
                                <p:cTn id="65" presetID="10" presetClass="entr" presetSubtype="0" fill="hold" nodeType="withEffect">
                                  <p:stCondLst>
                                    <p:cond delay="500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750"/>
                                        <p:tgtEl>
                                          <p:spTgt spid="51"/>
                                        </p:tgtEl>
                                      </p:cBhvr>
                                    </p:animEffect>
                                  </p:childTnLst>
                                </p:cTn>
                              </p:par>
                              <p:par>
                                <p:cTn id="68" presetID="10" presetClass="entr" presetSubtype="0" fill="hold" nodeType="withEffect">
                                  <p:stCondLst>
                                    <p:cond delay="5000"/>
                                  </p:stCondLst>
                                  <p:childTnLst>
                                    <p:set>
                                      <p:cBhvr>
                                        <p:cTn id="69" dur="1" fill="hold">
                                          <p:stCondLst>
                                            <p:cond delay="0"/>
                                          </p:stCondLst>
                                        </p:cTn>
                                        <p:tgtEl>
                                          <p:spTgt spid="83"/>
                                        </p:tgtEl>
                                        <p:attrNameLst>
                                          <p:attrName>style.visibility</p:attrName>
                                        </p:attrNameLst>
                                      </p:cBhvr>
                                      <p:to>
                                        <p:strVal val="visible"/>
                                      </p:to>
                                    </p:set>
                                    <p:animEffect transition="in" filter="fade">
                                      <p:cBhvr>
                                        <p:cTn id="70" dur="750"/>
                                        <p:tgtEl>
                                          <p:spTgt spid="83"/>
                                        </p:tgtEl>
                                      </p:cBhvr>
                                    </p:animEffect>
                                  </p:childTnLst>
                                </p:cTn>
                              </p:par>
                              <p:par>
                                <p:cTn id="71" presetID="22" presetClass="entr" presetSubtype="1" fill="hold" nodeType="withEffect">
                                  <p:stCondLst>
                                    <p:cond delay="5500"/>
                                  </p:stCondLst>
                                  <p:childTnLst>
                                    <p:set>
                                      <p:cBhvr>
                                        <p:cTn id="72" dur="1" fill="hold">
                                          <p:stCondLst>
                                            <p:cond delay="0"/>
                                          </p:stCondLst>
                                        </p:cTn>
                                        <p:tgtEl>
                                          <p:spTgt spid="25"/>
                                        </p:tgtEl>
                                        <p:attrNameLst>
                                          <p:attrName>style.visibility</p:attrName>
                                        </p:attrNameLst>
                                      </p:cBhvr>
                                      <p:to>
                                        <p:strVal val="visible"/>
                                      </p:to>
                                    </p:set>
                                    <p:animEffect transition="in" filter="wipe(up)">
                                      <p:cBhvr>
                                        <p:cTn id="73" dur="750"/>
                                        <p:tgtEl>
                                          <p:spTgt spid="25"/>
                                        </p:tgtEl>
                                      </p:cBhvr>
                                    </p:animEffect>
                                  </p:childTnLst>
                                </p:cTn>
                              </p:par>
                              <p:par>
                                <p:cTn id="74" presetID="22" presetClass="entr" presetSubtype="1" fill="hold" nodeType="withEffect">
                                  <p:stCondLst>
                                    <p:cond delay="5500"/>
                                  </p:stCondLst>
                                  <p:childTnLst>
                                    <p:set>
                                      <p:cBhvr>
                                        <p:cTn id="75" dur="1" fill="hold">
                                          <p:stCondLst>
                                            <p:cond delay="0"/>
                                          </p:stCondLst>
                                        </p:cTn>
                                        <p:tgtEl>
                                          <p:spTgt spid="24"/>
                                        </p:tgtEl>
                                        <p:attrNameLst>
                                          <p:attrName>style.visibility</p:attrName>
                                        </p:attrNameLst>
                                      </p:cBhvr>
                                      <p:to>
                                        <p:strVal val="visible"/>
                                      </p:to>
                                    </p:set>
                                    <p:animEffect transition="in" filter="wipe(up)">
                                      <p:cBhvr>
                                        <p:cTn id="76" dur="750"/>
                                        <p:tgtEl>
                                          <p:spTgt spid="24"/>
                                        </p:tgtEl>
                                      </p:cBhvr>
                                    </p:animEffect>
                                  </p:childTnLst>
                                </p:cTn>
                              </p:par>
                              <p:par>
                                <p:cTn id="77" presetID="22" presetClass="entr" presetSubtype="8" fill="hold" nodeType="withEffect">
                                  <p:stCondLst>
                                    <p:cond delay="5500"/>
                                  </p:stCondLst>
                                  <p:childTnLst>
                                    <p:set>
                                      <p:cBhvr>
                                        <p:cTn id="78" dur="1" fill="hold">
                                          <p:stCondLst>
                                            <p:cond delay="0"/>
                                          </p:stCondLst>
                                        </p:cTn>
                                        <p:tgtEl>
                                          <p:spTgt spid="23"/>
                                        </p:tgtEl>
                                        <p:attrNameLst>
                                          <p:attrName>style.visibility</p:attrName>
                                        </p:attrNameLst>
                                      </p:cBhvr>
                                      <p:to>
                                        <p:strVal val="visible"/>
                                      </p:to>
                                    </p:set>
                                    <p:animEffect transition="in" filter="wipe(left)">
                                      <p:cBhvr>
                                        <p:cTn id="79" dur="750"/>
                                        <p:tgtEl>
                                          <p:spTgt spid="23"/>
                                        </p:tgtEl>
                                      </p:cBhvr>
                                    </p:animEffect>
                                  </p:childTnLst>
                                </p:cTn>
                              </p:par>
                              <p:par>
                                <p:cTn id="80" presetID="10" presetClass="entr" presetSubtype="0" fill="hold" nodeType="withEffect">
                                  <p:stCondLst>
                                    <p:cond delay="6000"/>
                                  </p:stCondLst>
                                  <p:childTnLst>
                                    <p:set>
                                      <p:cBhvr>
                                        <p:cTn id="81" dur="1" fill="hold">
                                          <p:stCondLst>
                                            <p:cond delay="0"/>
                                          </p:stCondLst>
                                        </p:cTn>
                                        <p:tgtEl>
                                          <p:spTgt spid="48"/>
                                        </p:tgtEl>
                                        <p:attrNameLst>
                                          <p:attrName>style.visibility</p:attrName>
                                        </p:attrNameLst>
                                      </p:cBhvr>
                                      <p:to>
                                        <p:strVal val="visible"/>
                                      </p:to>
                                    </p:set>
                                    <p:animEffect transition="in" filter="fade">
                                      <p:cBhvr>
                                        <p:cTn id="82" dur="750"/>
                                        <p:tgtEl>
                                          <p:spTgt spid="48"/>
                                        </p:tgtEl>
                                      </p:cBhvr>
                                    </p:animEffect>
                                  </p:childTnLst>
                                </p:cTn>
                              </p:par>
                              <p:par>
                                <p:cTn id="83" presetID="10" presetClass="entr" presetSubtype="0" fill="hold" nodeType="withEffect">
                                  <p:stCondLst>
                                    <p:cond delay="60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750"/>
                                        <p:tgtEl>
                                          <p:spTgt spid="57"/>
                                        </p:tgtEl>
                                      </p:cBhvr>
                                    </p:animEffect>
                                  </p:childTnLst>
                                </p:cTn>
                              </p:par>
                              <p:par>
                                <p:cTn id="86" presetID="10" presetClass="entr" presetSubtype="0" fill="hold" nodeType="withEffect">
                                  <p:stCondLst>
                                    <p:cond delay="600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750"/>
                                        <p:tgtEl>
                                          <p:spTgt spid="36"/>
                                        </p:tgtEl>
                                      </p:cBhvr>
                                    </p:animEffect>
                                  </p:childTnLst>
                                </p:cTn>
                              </p:par>
                              <p:par>
                                <p:cTn id="89" presetID="22" presetClass="entr" presetSubtype="1" fill="hold" nodeType="withEffect">
                                  <p:stCondLst>
                                    <p:cond delay="6500"/>
                                  </p:stCondLst>
                                  <p:childTnLst>
                                    <p:set>
                                      <p:cBhvr>
                                        <p:cTn id="90" dur="1" fill="hold">
                                          <p:stCondLst>
                                            <p:cond delay="0"/>
                                          </p:stCondLst>
                                        </p:cTn>
                                        <p:tgtEl>
                                          <p:spTgt spid="22"/>
                                        </p:tgtEl>
                                        <p:attrNameLst>
                                          <p:attrName>style.visibility</p:attrName>
                                        </p:attrNameLst>
                                      </p:cBhvr>
                                      <p:to>
                                        <p:strVal val="visible"/>
                                      </p:to>
                                    </p:set>
                                    <p:animEffect transition="in" filter="wipe(up)">
                                      <p:cBhvr>
                                        <p:cTn id="91" dur="750"/>
                                        <p:tgtEl>
                                          <p:spTgt spid="22"/>
                                        </p:tgtEl>
                                      </p:cBhvr>
                                    </p:animEffect>
                                  </p:childTnLst>
                                </p:cTn>
                              </p:par>
                              <p:par>
                                <p:cTn id="92" presetID="22" presetClass="entr" presetSubtype="4" fill="hold" nodeType="withEffect">
                                  <p:stCondLst>
                                    <p:cond delay="6500"/>
                                  </p:stCondLst>
                                  <p:childTnLst>
                                    <p:set>
                                      <p:cBhvr>
                                        <p:cTn id="93" dur="1" fill="hold">
                                          <p:stCondLst>
                                            <p:cond delay="0"/>
                                          </p:stCondLst>
                                        </p:cTn>
                                        <p:tgtEl>
                                          <p:spTgt spid="12"/>
                                        </p:tgtEl>
                                        <p:attrNameLst>
                                          <p:attrName>style.visibility</p:attrName>
                                        </p:attrNameLst>
                                      </p:cBhvr>
                                      <p:to>
                                        <p:strVal val="visible"/>
                                      </p:to>
                                    </p:set>
                                    <p:animEffect transition="in" filter="wipe(down)">
                                      <p:cBhvr>
                                        <p:cTn id="94" dur="750"/>
                                        <p:tgtEl>
                                          <p:spTgt spid="12"/>
                                        </p:tgtEl>
                                      </p:cBhvr>
                                    </p:animEffect>
                                  </p:childTnLst>
                                </p:cTn>
                              </p:par>
                              <p:par>
                                <p:cTn id="95" presetID="22" presetClass="entr" presetSubtype="4" fill="hold" nodeType="withEffect">
                                  <p:stCondLst>
                                    <p:cond delay="6500"/>
                                  </p:stCondLst>
                                  <p:childTnLst>
                                    <p:set>
                                      <p:cBhvr>
                                        <p:cTn id="96" dur="1" fill="hold">
                                          <p:stCondLst>
                                            <p:cond delay="0"/>
                                          </p:stCondLst>
                                        </p:cTn>
                                        <p:tgtEl>
                                          <p:spTgt spid="13"/>
                                        </p:tgtEl>
                                        <p:attrNameLst>
                                          <p:attrName>style.visibility</p:attrName>
                                        </p:attrNameLst>
                                      </p:cBhvr>
                                      <p:to>
                                        <p:strVal val="visible"/>
                                      </p:to>
                                    </p:set>
                                    <p:animEffect transition="in" filter="wipe(down)">
                                      <p:cBhvr>
                                        <p:cTn id="97" dur="750"/>
                                        <p:tgtEl>
                                          <p:spTgt spid="13"/>
                                        </p:tgtEl>
                                      </p:cBhvr>
                                    </p:animEffect>
                                  </p:childTnLst>
                                </p:cTn>
                              </p:par>
                              <p:par>
                                <p:cTn id="98" presetID="22" presetClass="entr" presetSubtype="4" fill="hold" nodeType="withEffect">
                                  <p:stCondLst>
                                    <p:cond delay="6500"/>
                                  </p:stCondLst>
                                  <p:childTnLst>
                                    <p:set>
                                      <p:cBhvr>
                                        <p:cTn id="99" dur="1" fill="hold">
                                          <p:stCondLst>
                                            <p:cond delay="0"/>
                                          </p:stCondLst>
                                        </p:cTn>
                                        <p:tgtEl>
                                          <p:spTgt spid="20"/>
                                        </p:tgtEl>
                                        <p:attrNameLst>
                                          <p:attrName>style.visibility</p:attrName>
                                        </p:attrNameLst>
                                      </p:cBhvr>
                                      <p:to>
                                        <p:strVal val="visible"/>
                                      </p:to>
                                    </p:set>
                                    <p:animEffect transition="in" filter="wipe(down)">
                                      <p:cBhvr>
                                        <p:cTn id="100" dur="750"/>
                                        <p:tgtEl>
                                          <p:spTgt spid="20"/>
                                        </p:tgtEl>
                                      </p:cBhvr>
                                    </p:animEffect>
                                  </p:childTnLst>
                                </p:cTn>
                              </p:par>
                              <p:par>
                                <p:cTn id="101" presetID="10" presetClass="entr" presetSubtype="0" fill="hold" nodeType="withEffect">
                                  <p:stCondLst>
                                    <p:cond delay="700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750"/>
                                        <p:tgtEl>
                                          <p:spTgt spid="33"/>
                                        </p:tgtEl>
                                      </p:cBhvr>
                                    </p:animEffect>
                                  </p:childTnLst>
                                </p:cTn>
                              </p:par>
                              <p:par>
                                <p:cTn id="104" presetID="10" presetClass="entr" presetSubtype="0" fill="hold" nodeType="withEffect">
                                  <p:stCondLst>
                                    <p:cond delay="7000"/>
                                  </p:stCondLst>
                                  <p:childTnLst>
                                    <p:set>
                                      <p:cBhvr>
                                        <p:cTn id="105" dur="1" fill="hold">
                                          <p:stCondLst>
                                            <p:cond delay="0"/>
                                          </p:stCondLst>
                                        </p:cTn>
                                        <p:tgtEl>
                                          <p:spTgt spid="86"/>
                                        </p:tgtEl>
                                        <p:attrNameLst>
                                          <p:attrName>style.visibility</p:attrName>
                                        </p:attrNameLst>
                                      </p:cBhvr>
                                      <p:to>
                                        <p:strVal val="visible"/>
                                      </p:to>
                                    </p:set>
                                    <p:animEffect transition="in" filter="fade">
                                      <p:cBhvr>
                                        <p:cTn id="106" dur="750"/>
                                        <p:tgtEl>
                                          <p:spTgt spid="86"/>
                                        </p:tgtEl>
                                      </p:cBhvr>
                                    </p:animEffect>
                                  </p:childTnLst>
                                </p:cTn>
                              </p:par>
                              <p:par>
                                <p:cTn id="107" presetID="10" presetClass="entr" presetSubtype="0" fill="hold" nodeType="withEffect">
                                  <p:stCondLst>
                                    <p:cond delay="7000"/>
                                  </p:stCondLst>
                                  <p:childTnLst>
                                    <p:set>
                                      <p:cBhvr>
                                        <p:cTn id="108" dur="1" fill="hold">
                                          <p:stCondLst>
                                            <p:cond delay="0"/>
                                          </p:stCondLst>
                                        </p:cTn>
                                        <p:tgtEl>
                                          <p:spTgt spid="89"/>
                                        </p:tgtEl>
                                        <p:attrNameLst>
                                          <p:attrName>style.visibility</p:attrName>
                                        </p:attrNameLst>
                                      </p:cBhvr>
                                      <p:to>
                                        <p:strVal val="visible"/>
                                      </p:to>
                                    </p:set>
                                    <p:animEffect transition="in" filter="fade">
                                      <p:cBhvr>
                                        <p:cTn id="109" dur="750"/>
                                        <p:tgtEl>
                                          <p:spTgt spid="89"/>
                                        </p:tgtEl>
                                      </p:cBhvr>
                                    </p:animEffect>
                                  </p:childTnLst>
                                </p:cTn>
                              </p:par>
                              <p:par>
                                <p:cTn id="110" presetID="10" presetClass="entr" presetSubtype="0" fill="hold" nodeType="withEffect">
                                  <p:stCondLst>
                                    <p:cond delay="700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750"/>
                                        <p:tgtEl>
                                          <p:spTgt spid="30"/>
                                        </p:tgtEl>
                                      </p:cBhvr>
                                    </p:animEffect>
                                  </p:childTnLst>
                                </p:cTn>
                              </p:par>
                              <p:par>
                                <p:cTn id="113" presetID="10" presetClass="entr" presetSubtype="0" fill="hold" nodeType="withEffect">
                                  <p:stCondLst>
                                    <p:cond delay="7500"/>
                                  </p:stCondLst>
                                  <p:childTnLst>
                                    <p:set>
                                      <p:cBhvr>
                                        <p:cTn id="114" dur="1" fill="hold">
                                          <p:stCondLst>
                                            <p:cond delay="0"/>
                                          </p:stCondLst>
                                        </p:cTn>
                                        <p:tgtEl>
                                          <p:spTgt spid="63"/>
                                        </p:tgtEl>
                                        <p:attrNameLst>
                                          <p:attrName>style.visibility</p:attrName>
                                        </p:attrNameLst>
                                      </p:cBhvr>
                                      <p:to>
                                        <p:strVal val="visible"/>
                                      </p:to>
                                    </p:set>
                                    <p:animEffect transition="in" filter="fade">
                                      <p:cBhvr>
                                        <p:cTn id="115" dur="750"/>
                                        <p:tgtEl>
                                          <p:spTgt spid="63"/>
                                        </p:tgtEl>
                                      </p:cBhvr>
                                    </p:animEffect>
                                  </p:childTnLst>
                                </p:cTn>
                              </p:par>
                              <p:par>
                                <p:cTn id="116" presetID="10" presetClass="entr" presetSubtype="0" fill="hold" nodeType="withEffect">
                                  <p:stCondLst>
                                    <p:cond delay="7500"/>
                                  </p:stCondLst>
                                  <p:childTnLst>
                                    <p:set>
                                      <p:cBhvr>
                                        <p:cTn id="117" dur="1" fill="hold">
                                          <p:stCondLst>
                                            <p:cond delay="0"/>
                                          </p:stCondLst>
                                        </p:cTn>
                                        <p:tgtEl>
                                          <p:spTgt spid="77"/>
                                        </p:tgtEl>
                                        <p:attrNameLst>
                                          <p:attrName>style.visibility</p:attrName>
                                        </p:attrNameLst>
                                      </p:cBhvr>
                                      <p:to>
                                        <p:strVal val="visible"/>
                                      </p:to>
                                    </p:set>
                                    <p:animEffect transition="in" filter="fade">
                                      <p:cBhvr>
                                        <p:cTn id="118" dur="750"/>
                                        <p:tgtEl>
                                          <p:spTgt spid="77"/>
                                        </p:tgtEl>
                                      </p:cBhvr>
                                    </p:animEffect>
                                  </p:childTnLst>
                                </p:cTn>
                              </p:par>
                              <p:par>
                                <p:cTn id="119" presetID="10" presetClass="entr" presetSubtype="0" fill="hold" nodeType="withEffect">
                                  <p:stCondLst>
                                    <p:cond delay="7500"/>
                                  </p:stCondLst>
                                  <p:childTnLst>
                                    <p:set>
                                      <p:cBhvr>
                                        <p:cTn id="120" dur="1" fill="hold">
                                          <p:stCondLst>
                                            <p:cond delay="0"/>
                                          </p:stCondLst>
                                        </p:cTn>
                                        <p:tgtEl>
                                          <p:spTgt spid="66"/>
                                        </p:tgtEl>
                                        <p:attrNameLst>
                                          <p:attrName>style.visibility</p:attrName>
                                        </p:attrNameLst>
                                      </p:cBhvr>
                                      <p:to>
                                        <p:strVal val="visible"/>
                                      </p:to>
                                    </p:set>
                                    <p:animEffect transition="in" filter="fade">
                                      <p:cBhvr>
                                        <p:cTn id="121" dur="750"/>
                                        <p:tgtEl>
                                          <p:spTgt spid="66"/>
                                        </p:tgtEl>
                                      </p:cBhvr>
                                    </p:animEffect>
                                  </p:childTnLst>
                                </p:cTn>
                              </p:par>
                              <p:par>
                                <p:cTn id="122" presetID="10" presetClass="entr" presetSubtype="0" fill="hold" nodeType="withEffect">
                                  <p:stCondLst>
                                    <p:cond delay="7500"/>
                                  </p:stCondLst>
                                  <p:childTnLst>
                                    <p:set>
                                      <p:cBhvr>
                                        <p:cTn id="123" dur="1" fill="hold">
                                          <p:stCondLst>
                                            <p:cond delay="0"/>
                                          </p:stCondLst>
                                        </p:cTn>
                                        <p:tgtEl>
                                          <p:spTgt spid="80"/>
                                        </p:tgtEl>
                                        <p:attrNameLst>
                                          <p:attrName>style.visibility</p:attrName>
                                        </p:attrNameLst>
                                      </p:cBhvr>
                                      <p:to>
                                        <p:strVal val="visible"/>
                                      </p:to>
                                    </p:set>
                                    <p:animEffect transition="in" filter="fade">
                                      <p:cBhvr>
                                        <p:cTn id="124" dur="750"/>
                                        <p:tgtEl>
                                          <p:spTgt spid="80"/>
                                        </p:tgtEl>
                                      </p:cBhvr>
                                    </p:animEffect>
                                  </p:childTnLst>
                                </p:cTn>
                              </p:par>
                              <p:par>
                                <p:cTn id="125" presetID="22" presetClass="entr" presetSubtype="1" fill="hold" nodeType="withEffect">
                                  <p:stCondLst>
                                    <p:cond delay="8000"/>
                                  </p:stCondLst>
                                  <p:childTnLst>
                                    <p:set>
                                      <p:cBhvr>
                                        <p:cTn id="126" dur="1" fill="hold">
                                          <p:stCondLst>
                                            <p:cond delay="0"/>
                                          </p:stCondLst>
                                        </p:cTn>
                                        <p:tgtEl>
                                          <p:spTgt spid="26"/>
                                        </p:tgtEl>
                                        <p:attrNameLst>
                                          <p:attrName>style.visibility</p:attrName>
                                        </p:attrNameLst>
                                      </p:cBhvr>
                                      <p:to>
                                        <p:strVal val="visible"/>
                                      </p:to>
                                    </p:set>
                                    <p:animEffect transition="in" filter="wipe(up)">
                                      <p:cBhvr>
                                        <p:cTn id="127" dur="750"/>
                                        <p:tgtEl>
                                          <p:spTgt spid="26"/>
                                        </p:tgtEl>
                                      </p:cBhvr>
                                    </p:animEffect>
                                  </p:childTnLst>
                                </p:cTn>
                              </p:par>
                              <p:par>
                                <p:cTn id="128" presetID="10" presetClass="entr" presetSubtype="0" fill="hold" nodeType="withEffect">
                                  <p:stCondLst>
                                    <p:cond delay="8500"/>
                                  </p:stCondLst>
                                  <p:childTnLst>
                                    <p:set>
                                      <p:cBhvr>
                                        <p:cTn id="129" dur="1" fill="hold">
                                          <p:stCondLst>
                                            <p:cond delay="0"/>
                                          </p:stCondLst>
                                        </p:cTn>
                                        <p:tgtEl>
                                          <p:spTgt spid="60"/>
                                        </p:tgtEl>
                                        <p:attrNameLst>
                                          <p:attrName>style.visibility</p:attrName>
                                        </p:attrNameLst>
                                      </p:cBhvr>
                                      <p:to>
                                        <p:strVal val="visible"/>
                                      </p:to>
                                    </p:set>
                                    <p:animEffect transition="in" filter="fade">
                                      <p:cBhvr>
                                        <p:cTn id="130" dur="750"/>
                                        <p:tgtEl>
                                          <p:spTgt spid="60"/>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animBg="1"/>
      <p:bldP spid="29" grpId="1" animBg="1"/>
      <p:bldP spid="72" grpId="0" animBg="1"/>
      <p:bldP spid="73" grpId="0" animBg="1"/>
      <p:bldP spid="74" grpId="0" animBg="1"/>
      <p:bldP spid="75" grpId="0" animBg="1"/>
      <p:bldP spid="7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1561888" y="952898"/>
            <a:ext cx="6015460"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Amdahl’s Law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阿姆达尔定律</a:t>
            </a:r>
          </a:p>
        </p:txBody>
      </p:sp>
      <p:sp>
        <p:nvSpPr>
          <p:cNvPr id="8" name="矩形 3"/>
          <p:cNvSpPr>
            <a:spLocks noChangeArrowheads="1"/>
          </p:cNvSpPr>
          <p:nvPr/>
        </p:nvSpPr>
        <p:spPr bwMode="auto">
          <a:xfrm>
            <a:off x="405556" y="1613236"/>
            <a:ext cx="8328124"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 typeface="Wingdings" panose="05000000000000000000" pitchFamily="2" charset="2"/>
              <a:buChar char="u"/>
            </a:pPr>
            <a:r>
              <a:rPr lang="en-US" altLang="zh-CN" sz="24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Amdahl’s Law:</a:t>
            </a:r>
            <a:r>
              <a:rPr lang="zh-CN" altLang="en-US" sz="24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The performance improvement to be gained from using some faster mode of execution is limited by the fraction of the time the faster mode can be used. </a:t>
            </a:r>
          </a:p>
          <a:p>
            <a:pPr lvl="1" algn="just" eaLnBrk="1" hangingPunct="1">
              <a:lnSpc>
                <a:spcPct val="100000"/>
              </a:lnSpc>
              <a:spcBef>
                <a:spcPct val="0"/>
              </a:spcBef>
              <a:spcAft>
                <a:spcPts val="1200"/>
              </a:spcAft>
              <a:buNone/>
            </a:pP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加快某部件执行速度所获得的系统性能提高（加速比）与该部件在系统中的总执行时间的比例有关。</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lnSpc>
                <a:spcPct val="100000"/>
              </a:lnSpc>
              <a:spcBef>
                <a:spcPct val="0"/>
              </a:spcBef>
              <a:spcAft>
                <a:spcPts val="1200"/>
              </a:spcAft>
              <a:buFont typeface="Wingdings" panose="05000000000000000000" pitchFamily="2" charset="2"/>
              <a:buChar char="u"/>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The performance gain obtained by improving some portion of a computer can be calculated using Amdahl’s Law. </a:t>
            </a:r>
          </a:p>
          <a:p>
            <a:pPr algn="just" eaLnBrk="1" hangingPunct="1">
              <a:lnSpc>
                <a:spcPct val="100000"/>
              </a:lnSpc>
              <a:spcBef>
                <a:spcPct val="0"/>
              </a:spcBef>
              <a:spcAft>
                <a:spcPts val="1200"/>
              </a:spcAft>
              <a:buFont typeface="Wingdings" panose="05000000000000000000" pitchFamily="2" charset="2"/>
              <a:buChar char="u"/>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lnSpc>
                <a:spcPct val="100000"/>
              </a:lnSpc>
              <a:spcBef>
                <a:spcPct val="0"/>
              </a:spcBef>
              <a:spcAft>
                <a:spcPts val="1200"/>
              </a:spcAft>
              <a:buFont typeface="Wingdings" panose="05000000000000000000" pitchFamily="2" charset="2"/>
              <a:buChar char="u"/>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lnSpc>
                <a:spcPct val="100000"/>
              </a:lnSpc>
              <a:spcBef>
                <a:spcPct val="0"/>
              </a:spcBef>
              <a:buFont typeface="Wingdings" panose="05000000000000000000" pitchFamily="2" charset="2"/>
              <a:buChar char="u"/>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Amdahl’s Law defines the </a:t>
            </a:r>
            <a:r>
              <a:rPr lang="en-US" altLang="zh-CN" sz="24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speedup</a:t>
            </a:r>
            <a:r>
              <a:rPr lang="zh-CN" altLang="en-US" sz="24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加速比</a:t>
            </a:r>
            <a:r>
              <a:rPr lang="en-US" altLang="zh-CN" sz="2400" b="1"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that can be gained by using a particular feature. </a:t>
            </a:r>
          </a:p>
        </p:txBody>
      </p:sp>
      <p:pic>
        <p:nvPicPr>
          <p:cNvPr id="2" name="图片 1"/>
          <p:cNvPicPr>
            <a:picLocks noChangeAspect="1"/>
          </p:cNvPicPr>
          <p:nvPr/>
        </p:nvPicPr>
        <p:blipFill>
          <a:blip r:embed="rId3"/>
          <a:stretch>
            <a:fillRect/>
          </a:stretch>
        </p:blipFill>
        <p:spPr>
          <a:xfrm>
            <a:off x="1997819" y="4797152"/>
            <a:ext cx="5571145" cy="864096"/>
          </a:xfrm>
          <a:prstGeom prst="rect">
            <a:avLst/>
          </a:prstGeom>
        </p:spPr>
      </p:pic>
    </p:spTree>
    <p:extLst>
      <p:ext uri="{BB962C8B-B14F-4D97-AF65-F5344CB8AC3E}">
        <p14:creationId xmlns:p14="http://schemas.microsoft.com/office/powerpoint/2010/main" val="29167895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1561888" y="952898"/>
            <a:ext cx="6015460"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Amdahl’s Law  </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阿姆达尔定律</a:t>
            </a:r>
          </a:p>
        </p:txBody>
      </p:sp>
      <p:sp>
        <p:nvSpPr>
          <p:cNvPr id="8" name="矩形 3"/>
          <p:cNvSpPr>
            <a:spLocks noChangeArrowheads="1"/>
          </p:cNvSpPr>
          <p:nvPr/>
        </p:nvSpPr>
        <p:spPr bwMode="auto">
          <a:xfrm>
            <a:off x="405556" y="1613236"/>
            <a:ext cx="83281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 typeface="Wingdings" panose="05000000000000000000" pitchFamily="2" charset="2"/>
              <a:buChar char="u"/>
            </a:pPr>
            <a:r>
              <a:rPr lang="en-US" altLang="zh-CN" sz="24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Speedup (</a:t>
            </a:r>
            <a:r>
              <a:rPr lang="zh-CN" altLang="en-US" sz="24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加速比</a:t>
            </a:r>
            <a:r>
              <a:rPr lang="en-US" altLang="zh-CN" sz="24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435599"/>
            <a:ext cx="7712075" cy="792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580" y="3679468"/>
            <a:ext cx="7712075" cy="964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5"/>
          <p:cNvSpPr>
            <a:spLocks noChangeArrowheads="1"/>
          </p:cNvSpPr>
          <p:nvPr/>
        </p:nvSpPr>
        <p:spPr bwMode="auto">
          <a:xfrm>
            <a:off x="4274095" y="3180373"/>
            <a:ext cx="484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or</a:t>
            </a:r>
            <a:endParaRPr lang="zh-CN" altLang="en-US" dirty="0">
              <a:ea typeface="宋体" panose="02010600030101010101" pitchFamily="2" charset="-122"/>
              <a:cs typeface="Times New Roman" panose="02020603050405020304" pitchFamily="18" charset="0"/>
            </a:endParaRPr>
          </a:p>
        </p:txBody>
      </p:sp>
      <p:graphicFrame>
        <p:nvGraphicFramePr>
          <p:cNvPr id="18" name="Object 4"/>
          <p:cNvGraphicFramePr>
            <a:graphicFrameLocks noChangeAspect="1"/>
          </p:cNvGraphicFramePr>
          <p:nvPr>
            <p:extLst>
              <p:ext uri="{D42A27DB-BD31-4B8C-83A1-F6EECF244321}">
                <p14:modId xmlns:p14="http://schemas.microsoft.com/office/powerpoint/2010/main" val="2706617472"/>
              </p:ext>
            </p:extLst>
          </p:nvPr>
        </p:nvGraphicFramePr>
        <p:xfrm>
          <a:off x="1561888" y="4832961"/>
          <a:ext cx="5755507" cy="865884"/>
        </p:xfrm>
        <a:graphic>
          <a:graphicData uri="http://schemas.openxmlformats.org/presentationml/2006/ole">
            <mc:AlternateContent xmlns:mc="http://schemas.openxmlformats.org/markup-compatibility/2006">
              <mc:Choice xmlns:v="urn:schemas-microsoft-com:vml" Requires="v">
                <p:oleObj name="Equation" r:id="rId5" imgW="3124200" imgH="469900" progId="Equation.DSMT4">
                  <p:embed/>
                </p:oleObj>
              </mc:Choice>
              <mc:Fallback>
                <p:oleObj name="Equation" r:id="rId5" imgW="3124200" imgH="469900" progId="Equation.DSMT4">
                  <p:embed/>
                  <p:pic>
                    <p:nvPicPr>
                      <p:cNvPr id="15667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1888" y="4832961"/>
                        <a:ext cx="5755507" cy="86588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37437144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1561888" y="952898"/>
            <a:ext cx="6015460"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Amdahl’s Law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阿姆达尔定律</a:t>
            </a:r>
          </a:p>
        </p:txBody>
      </p:sp>
      <p:sp>
        <p:nvSpPr>
          <p:cNvPr id="12" name="矩形 11">
            <a:extLst>
              <a:ext uri="{FF2B5EF4-FFF2-40B4-BE49-F238E27FC236}">
                <a16:creationId xmlns:a16="http://schemas.microsoft.com/office/drawing/2014/main" id="{5570CD73-AFD4-6848-B84F-D317B2DFBE04}"/>
              </a:ext>
            </a:extLst>
          </p:cNvPr>
          <p:cNvSpPr/>
          <p:nvPr/>
        </p:nvSpPr>
        <p:spPr>
          <a:xfrm>
            <a:off x="107504" y="1916832"/>
            <a:ext cx="8856984" cy="4598182"/>
          </a:xfrm>
          <a:prstGeom prst="rect">
            <a:avLst/>
          </a:prstGeom>
        </p:spPr>
        <p:txBody>
          <a:bodyPr wrap="square">
            <a:spAutoFit/>
          </a:bodyPr>
          <a:lstStyle>
            <a:lvl1pPr marL="457200" indent="-457200">
              <a:defRPr>
                <a:solidFill>
                  <a:schemeClr val="tx1"/>
                </a:solidFill>
                <a:latin typeface="等线" panose="02010600030101010101" pitchFamily="2" charset="-122"/>
                <a:ea typeface="等线" panose="02010600030101010101" pitchFamily="2" charset="-122"/>
              </a:defRPr>
            </a:lvl1pPr>
            <a:lvl2pPr marL="914400" indent="-45720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spcBef>
                <a:spcPct val="20000"/>
              </a:spcBef>
              <a:buFont typeface="Wingdings" panose="05000000000000000000" pitchFamily="2" charset="2"/>
              <a:buChar char="u"/>
            </a:pPr>
            <a:r>
              <a:rPr lang="en-US" altLang="zh-CN"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Speedup</a:t>
            </a:r>
            <a:r>
              <a:rPr lang="en-US" altLang="zh-CN" baseline="-250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overall</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depends on two factors: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加速比依赖于两个因素</a:t>
            </a:r>
          </a:p>
          <a:p>
            <a:pPr lvl="1" algn="just" eaLnBrk="1" hangingPunct="1">
              <a:spcBef>
                <a:spcPct val="20000"/>
              </a:spcBef>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 The fraction of the computation time in the original machine that can be converted to take advantage of the enhancement.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lvl="1" indent="0" algn="just" eaLnBrk="1" hangingPunct="1">
              <a:spcBef>
                <a:spcPct val="20000"/>
              </a:spcBef>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可改进部分在原系统执行时间中所占的比例。</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lvl="1" algn="just" eaLnBrk="1" hangingPunct="1">
              <a:spcBef>
                <a:spcPct val="20000"/>
              </a:spcBef>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可改进比例</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Fe:</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Fraction</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enhanced</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a:t>
            </a:r>
            <a:endParaRPr lang="en-US"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lvl="1" algn="just" eaLnBrk="1" hangingPunct="1">
              <a:spcBef>
                <a:spcPct val="20000"/>
              </a:spcBef>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 improvement gained by the enhanced execution mode.</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That is,</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how much faster the task would run if the enhanced mode were used for the entire program.</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lvl="1" indent="0" algn="just" eaLnBrk="1" hangingPunct="1">
              <a:spcBef>
                <a:spcPct val="20000"/>
              </a:spcBef>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可改进部分改进后的性能提高。</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lvl="1" algn="just" eaLnBrk="1" hangingPunct="1">
              <a:spcBef>
                <a:spcPct val="20000"/>
              </a:spcBef>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部件加速比</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Se:</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Speedup</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enhanced</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矩形 12">
            <a:extLst>
              <a:ext uri="{FF2B5EF4-FFF2-40B4-BE49-F238E27FC236}">
                <a16:creationId xmlns:a16="http://schemas.microsoft.com/office/drawing/2014/main" id="{9205C8B9-3557-6E47-B1B4-7433D0261053}"/>
              </a:ext>
            </a:extLst>
          </p:cNvPr>
          <p:cNvSpPr/>
          <p:nvPr/>
        </p:nvSpPr>
        <p:spPr>
          <a:xfrm>
            <a:off x="4274343" y="2433154"/>
            <a:ext cx="2432497" cy="432048"/>
          </a:xfrm>
          <a:prstGeom prst="rect">
            <a:avLst/>
          </a:prstGeom>
          <a:noFill/>
          <a:ln w="28575">
            <a:solidFill>
              <a:srgbClr val="C00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sz="2000"/>
          </a:p>
        </p:txBody>
      </p:sp>
    </p:spTree>
    <p:extLst>
      <p:ext uri="{BB962C8B-B14F-4D97-AF65-F5344CB8AC3E}">
        <p14:creationId xmlns:p14="http://schemas.microsoft.com/office/powerpoint/2010/main" val="19208234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1561888" y="952898"/>
            <a:ext cx="6015460"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Amdahl’s Law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阿姆达尔定律</a:t>
            </a:r>
          </a:p>
        </p:txBody>
      </p:sp>
      <p:sp>
        <p:nvSpPr>
          <p:cNvPr id="12" name="矩形 11">
            <a:extLst>
              <a:ext uri="{FF2B5EF4-FFF2-40B4-BE49-F238E27FC236}">
                <a16:creationId xmlns:a16="http://schemas.microsoft.com/office/drawing/2014/main" id="{5570CD73-AFD4-6848-B84F-D317B2DFBE04}"/>
              </a:ext>
            </a:extLst>
          </p:cNvPr>
          <p:cNvSpPr/>
          <p:nvPr/>
        </p:nvSpPr>
        <p:spPr>
          <a:xfrm>
            <a:off x="107504" y="1916832"/>
            <a:ext cx="8856984" cy="1791260"/>
          </a:xfrm>
          <a:prstGeom prst="rect">
            <a:avLst/>
          </a:prstGeom>
        </p:spPr>
        <p:txBody>
          <a:bodyPr wrap="square">
            <a:spAutoFit/>
          </a:bodyPr>
          <a:lstStyle>
            <a:lvl1pPr marL="457200" indent="-457200">
              <a:defRPr>
                <a:solidFill>
                  <a:schemeClr val="tx1"/>
                </a:solidFill>
                <a:latin typeface="等线" panose="02010600030101010101" pitchFamily="2" charset="-122"/>
                <a:ea typeface="等线" panose="02010600030101010101" pitchFamily="2" charset="-122"/>
              </a:defRPr>
            </a:lvl1pPr>
            <a:lvl2pPr marL="914400" indent="-45720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spcBef>
                <a:spcPct val="20000"/>
              </a:spcBef>
              <a:buFont typeface="Wingdings" panose="05000000000000000000" pitchFamily="2" charset="2"/>
              <a:buChar char="u"/>
            </a:pPr>
            <a:r>
              <a:rPr lang="en-US" altLang="zh-CN"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Speedup</a:t>
            </a:r>
            <a:r>
              <a:rPr lang="en-US" altLang="zh-CN" baseline="-250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overall</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depends on two factors: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加速比依赖于两个因素</a:t>
            </a:r>
          </a:p>
          <a:p>
            <a:pPr lvl="1" algn="just" eaLnBrk="1" hangingPunct="1">
              <a:spcBef>
                <a:spcPct val="20000"/>
              </a:spcBef>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 </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可改进比例</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Fe:</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Fraction</a:t>
            </a:r>
            <a:r>
              <a:rPr lang="en-US" altLang="zh-CN" baseline="-250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enhanced</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marL="457200" lvl="1" indent="0" algn="just" eaLnBrk="1" hangingPunct="1">
              <a:spcBef>
                <a:spcPct val="20000"/>
              </a:spcBef>
            </a:pPr>
            <a:endParaRPr lang="en-US"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p>
            <a:pPr lvl="1" algn="just" eaLnBrk="1" hangingPunct="1">
              <a:spcBef>
                <a:spcPct val="20000"/>
              </a:spcBef>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部件加速比</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Se:</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Speedup</a:t>
            </a:r>
            <a:r>
              <a:rPr lang="en-US" altLang="zh-CN" baseline="-250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enhanced</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右箭头 8">
            <a:extLst>
              <a:ext uri="{FF2B5EF4-FFF2-40B4-BE49-F238E27FC236}">
                <a16:creationId xmlns:a16="http://schemas.microsoft.com/office/drawing/2014/main" id="{49648A2A-BE27-AA4B-9DED-727FA2CA6481}"/>
              </a:ext>
            </a:extLst>
          </p:cNvPr>
          <p:cNvSpPr/>
          <p:nvPr/>
        </p:nvSpPr>
        <p:spPr bwMode="auto">
          <a:xfrm>
            <a:off x="4569618" y="4953851"/>
            <a:ext cx="650454" cy="447676"/>
          </a:xfrm>
          <a:prstGeom prst="rightArrow">
            <a:avLst/>
          </a:prstGeom>
          <a:noFill/>
          <a:ln w="12700" cap="flat" cmpd="sng" algn="ctr">
            <a:solidFill>
              <a:schemeClr val="accent6">
                <a:lumMod val="50000"/>
              </a:schemeClr>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accent1"/>
              </a:solidFill>
              <a:effectLst/>
              <a:latin typeface="Arial" panose="020B0604020202020204" pitchFamily="34" charset="0"/>
            </a:endParaRPr>
          </a:p>
        </p:txBody>
      </p:sp>
      <p:grpSp>
        <p:nvGrpSpPr>
          <p:cNvPr id="10" name="组合 9">
            <a:extLst>
              <a:ext uri="{FF2B5EF4-FFF2-40B4-BE49-F238E27FC236}">
                <a16:creationId xmlns:a16="http://schemas.microsoft.com/office/drawing/2014/main" id="{95EA52C4-19FB-624E-B264-744ECD5E2CA0}"/>
              </a:ext>
            </a:extLst>
          </p:cNvPr>
          <p:cNvGrpSpPr/>
          <p:nvPr/>
        </p:nvGrpSpPr>
        <p:grpSpPr>
          <a:xfrm>
            <a:off x="393483" y="4371268"/>
            <a:ext cx="4106509" cy="1595321"/>
            <a:chOff x="1048134" y="1714925"/>
            <a:chExt cx="4106509" cy="1595321"/>
          </a:xfrm>
        </p:grpSpPr>
        <p:grpSp>
          <p:nvGrpSpPr>
            <p:cNvPr id="11" name="组合 10">
              <a:extLst>
                <a:ext uri="{FF2B5EF4-FFF2-40B4-BE49-F238E27FC236}">
                  <a16:creationId xmlns:a16="http://schemas.microsoft.com/office/drawing/2014/main" id="{41E814A4-1308-1244-95AE-ADFF24C80ECC}"/>
                </a:ext>
              </a:extLst>
            </p:cNvPr>
            <p:cNvGrpSpPr/>
            <p:nvPr/>
          </p:nvGrpSpPr>
          <p:grpSpPr>
            <a:xfrm>
              <a:off x="1048134" y="2292916"/>
              <a:ext cx="4106509" cy="402792"/>
              <a:chOff x="3243826" y="-248262"/>
              <a:chExt cx="4106509" cy="418949"/>
            </a:xfrm>
          </p:grpSpPr>
          <p:sp>
            <p:nvSpPr>
              <p:cNvPr id="26" name="Rectangle 5">
                <a:extLst>
                  <a:ext uri="{FF2B5EF4-FFF2-40B4-BE49-F238E27FC236}">
                    <a16:creationId xmlns:a16="http://schemas.microsoft.com/office/drawing/2014/main" id="{D38631C6-C248-294A-BA36-0F580C826CAB}"/>
                  </a:ext>
                </a:extLst>
              </p:cNvPr>
              <p:cNvSpPr>
                <a:spLocks noChangeArrowheads="1"/>
              </p:cNvSpPr>
              <p:nvPr/>
            </p:nvSpPr>
            <p:spPr bwMode="auto">
              <a:xfrm>
                <a:off x="3243826" y="-243651"/>
                <a:ext cx="2691590" cy="414338"/>
              </a:xfrm>
              <a:prstGeom prst="rect">
                <a:avLst/>
              </a:prstGeom>
              <a:solidFill>
                <a:srgbClr val="FF0000"/>
              </a:solidFill>
              <a:ln w="12700">
                <a:solidFill>
                  <a:schemeClr val="tx1"/>
                </a:solidFill>
                <a:miter lim="800000"/>
                <a:headEnd/>
                <a:tailEnd/>
              </a:ln>
            </p:spPr>
            <p:txBody>
              <a:bodyPr wrap="none" anchor="ctr"/>
              <a:lstStyle>
                <a:lvl1pPr>
                  <a:spcBef>
                    <a:spcPct val="20000"/>
                  </a:spcBef>
                  <a:buClr>
                    <a:srgbClr val="0000CC"/>
                  </a:buClr>
                  <a:buFont typeface="Wingdings"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800" b="0" dirty="0">
                  <a:ea typeface="宋体" panose="02010600030101010101" pitchFamily="2" charset="-122"/>
                </a:endParaRPr>
              </a:p>
            </p:txBody>
          </p:sp>
          <p:sp>
            <p:nvSpPr>
              <p:cNvPr id="27" name="Rectangle 5">
                <a:extLst>
                  <a:ext uri="{FF2B5EF4-FFF2-40B4-BE49-F238E27FC236}">
                    <a16:creationId xmlns:a16="http://schemas.microsoft.com/office/drawing/2014/main" id="{60CB35C1-5129-3848-AF13-D1C797E1CF93}"/>
                  </a:ext>
                </a:extLst>
              </p:cNvPr>
              <p:cNvSpPr>
                <a:spLocks noChangeArrowheads="1"/>
              </p:cNvSpPr>
              <p:nvPr/>
            </p:nvSpPr>
            <p:spPr bwMode="auto">
              <a:xfrm>
                <a:off x="5940152" y="-248262"/>
                <a:ext cx="1410183" cy="414338"/>
              </a:xfrm>
              <a:prstGeom prst="rect">
                <a:avLst/>
              </a:prstGeom>
              <a:solidFill>
                <a:srgbClr val="00B050"/>
              </a:solidFill>
              <a:ln w="12700">
                <a:solidFill>
                  <a:schemeClr val="tx1"/>
                </a:solidFill>
                <a:miter lim="800000"/>
                <a:headEnd/>
                <a:tailEnd/>
              </a:ln>
            </p:spPr>
            <p:txBody>
              <a:bodyPr wrap="none" anchor="ctr"/>
              <a:lstStyle>
                <a:lvl1pPr>
                  <a:spcBef>
                    <a:spcPct val="20000"/>
                  </a:spcBef>
                  <a:buClr>
                    <a:srgbClr val="0000CC"/>
                  </a:buClr>
                  <a:buFont typeface="Wingdings"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800" b="0" dirty="0">
                  <a:ea typeface="宋体" panose="02010600030101010101" pitchFamily="2" charset="-122"/>
                </a:endParaRPr>
              </a:p>
            </p:txBody>
          </p:sp>
        </p:grpSp>
        <p:sp>
          <p:nvSpPr>
            <p:cNvPr id="18" name="Line 14">
              <a:extLst>
                <a:ext uri="{FF2B5EF4-FFF2-40B4-BE49-F238E27FC236}">
                  <a16:creationId xmlns:a16="http://schemas.microsoft.com/office/drawing/2014/main" id="{778423F9-87FF-864E-BB35-2CE0C1C5BAF7}"/>
                </a:ext>
              </a:extLst>
            </p:cNvPr>
            <p:cNvSpPr>
              <a:spLocks noChangeShapeType="1"/>
            </p:cNvSpPr>
            <p:nvPr/>
          </p:nvSpPr>
          <p:spPr bwMode="auto">
            <a:xfrm flipH="1">
              <a:off x="1048134" y="2713923"/>
              <a:ext cx="0" cy="448091"/>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19" name="Line 16">
              <a:extLst>
                <a:ext uri="{FF2B5EF4-FFF2-40B4-BE49-F238E27FC236}">
                  <a16:creationId xmlns:a16="http://schemas.microsoft.com/office/drawing/2014/main" id="{B70C1D79-24B3-BB4D-83EB-986830FA83D2}"/>
                </a:ext>
              </a:extLst>
            </p:cNvPr>
            <p:cNvSpPr>
              <a:spLocks noChangeShapeType="1"/>
            </p:cNvSpPr>
            <p:nvPr/>
          </p:nvSpPr>
          <p:spPr bwMode="auto">
            <a:xfrm>
              <a:off x="1048134" y="2924944"/>
              <a:ext cx="4106509" cy="0"/>
            </a:xfrm>
            <a:prstGeom prst="line">
              <a:avLst/>
            </a:prstGeom>
            <a:noFill/>
            <a:ln w="38100" cap="sq">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4">
              <a:extLst>
                <a:ext uri="{FF2B5EF4-FFF2-40B4-BE49-F238E27FC236}">
                  <a16:creationId xmlns:a16="http://schemas.microsoft.com/office/drawing/2014/main" id="{E2D1B5FD-ADB0-3E4F-BAF8-4176D73332F1}"/>
                </a:ext>
              </a:extLst>
            </p:cNvPr>
            <p:cNvSpPr>
              <a:spLocks noChangeShapeType="1"/>
            </p:cNvSpPr>
            <p:nvPr/>
          </p:nvSpPr>
          <p:spPr bwMode="auto">
            <a:xfrm flipH="1">
              <a:off x="5141259" y="2708920"/>
              <a:ext cx="0" cy="448091"/>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21" name="Text Box 19">
              <a:extLst>
                <a:ext uri="{FF2B5EF4-FFF2-40B4-BE49-F238E27FC236}">
                  <a16:creationId xmlns:a16="http://schemas.microsoft.com/office/drawing/2014/main" id="{8093DC22-6099-8743-9D9F-8292066BB97A}"/>
                </a:ext>
              </a:extLst>
            </p:cNvPr>
            <p:cNvSpPr txBox="1">
              <a:spLocks noChangeArrowheads="1"/>
            </p:cNvSpPr>
            <p:nvPr/>
          </p:nvSpPr>
          <p:spPr bwMode="auto">
            <a:xfrm>
              <a:off x="2858912" y="2940914"/>
              <a:ext cx="11332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rgbClr val="0000CC"/>
                </a:buClr>
                <a:buFont typeface="Wingdings"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9pPr>
            </a:lstStyle>
            <a:p>
              <a:pPr algn="ctr" eaLnBrk="1" hangingPunct="1">
                <a:spcBef>
                  <a:spcPct val="50000"/>
                </a:spcBef>
                <a:buClrTx/>
                <a:buFontTx/>
                <a:buNone/>
              </a:pPr>
              <a:r>
                <a:rPr kumimoji="1" lang="en-US" altLang="zh-CN" sz="1800" b="0" dirty="0">
                  <a:latin typeface="Times New Roman" panose="02020603050405020304" pitchFamily="18" charset="0"/>
                  <a:ea typeface="宋体" panose="02010600030101010101" pitchFamily="2" charset="-122"/>
                </a:rPr>
                <a:t>T</a:t>
              </a:r>
              <a:r>
                <a:rPr kumimoji="1" lang="en-US" altLang="zh-CN" sz="1800" b="0" baseline="-25000" dirty="0">
                  <a:latin typeface="Times New Roman" panose="02020603050405020304" pitchFamily="18" charset="0"/>
                  <a:ea typeface="宋体" panose="02010600030101010101" pitchFamily="2" charset="-122"/>
                </a:rPr>
                <a:t>o</a:t>
              </a:r>
              <a:endParaRPr kumimoji="1" lang="en-US" altLang="zh-CN" sz="1800" b="0" dirty="0">
                <a:latin typeface="Times New Roman" panose="02020603050405020304" pitchFamily="18" charset="0"/>
                <a:ea typeface="宋体" panose="02010600030101010101" pitchFamily="2" charset="-122"/>
              </a:endParaRPr>
            </a:p>
          </p:txBody>
        </p:sp>
        <p:sp>
          <p:nvSpPr>
            <p:cNvPr id="22" name="Line 14">
              <a:extLst>
                <a:ext uri="{FF2B5EF4-FFF2-40B4-BE49-F238E27FC236}">
                  <a16:creationId xmlns:a16="http://schemas.microsoft.com/office/drawing/2014/main" id="{CB11C1BC-ED61-4744-A9B9-B784FE0B66BC}"/>
                </a:ext>
              </a:extLst>
            </p:cNvPr>
            <p:cNvSpPr>
              <a:spLocks noChangeShapeType="1"/>
            </p:cNvSpPr>
            <p:nvPr/>
          </p:nvSpPr>
          <p:spPr bwMode="auto">
            <a:xfrm flipH="1">
              <a:off x="3744460" y="1828780"/>
              <a:ext cx="0" cy="448092"/>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23" name="Line 14">
              <a:extLst>
                <a:ext uri="{FF2B5EF4-FFF2-40B4-BE49-F238E27FC236}">
                  <a16:creationId xmlns:a16="http://schemas.microsoft.com/office/drawing/2014/main" id="{692EBC6F-BB52-1D43-8D7A-75885F6B8D62}"/>
                </a:ext>
              </a:extLst>
            </p:cNvPr>
            <p:cNvSpPr>
              <a:spLocks noChangeShapeType="1"/>
            </p:cNvSpPr>
            <p:nvPr/>
          </p:nvSpPr>
          <p:spPr bwMode="auto">
            <a:xfrm flipH="1">
              <a:off x="5141259" y="1828781"/>
              <a:ext cx="0" cy="448091"/>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24" name="Line 16">
              <a:extLst>
                <a:ext uri="{FF2B5EF4-FFF2-40B4-BE49-F238E27FC236}">
                  <a16:creationId xmlns:a16="http://schemas.microsoft.com/office/drawing/2014/main" id="{859A2156-605B-6C47-A1E3-7E37278576D1}"/>
                </a:ext>
              </a:extLst>
            </p:cNvPr>
            <p:cNvSpPr>
              <a:spLocks noChangeShapeType="1"/>
            </p:cNvSpPr>
            <p:nvPr/>
          </p:nvSpPr>
          <p:spPr bwMode="auto">
            <a:xfrm>
              <a:off x="3744460" y="2116888"/>
              <a:ext cx="1396799" cy="0"/>
            </a:xfrm>
            <a:prstGeom prst="line">
              <a:avLst/>
            </a:prstGeom>
            <a:noFill/>
            <a:ln w="38100" cap="sq">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矩形 24">
              <a:extLst>
                <a:ext uri="{FF2B5EF4-FFF2-40B4-BE49-F238E27FC236}">
                  <a16:creationId xmlns:a16="http://schemas.microsoft.com/office/drawing/2014/main" id="{1F5EF7E9-8D12-7C49-83DB-294DF134A952}"/>
                </a:ext>
              </a:extLst>
            </p:cNvPr>
            <p:cNvSpPr/>
            <p:nvPr/>
          </p:nvSpPr>
          <p:spPr>
            <a:xfrm>
              <a:off x="4236190" y="1714925"/>
              <a:ext cx="426720" cy="400110"/>
            </a:xfrm>
            <a:prstGeom prst="rect">
              <a:avLst/>
            </a:prstGeom>
          </p:spPr>
          <p:txBody>
            <a:bodyPr wrap="none">
              <a:spAutoFit/>
            </a:bodyPr>
            <a:lstStyle/>
            <a:p>
              <a:pPr algn="ctr" eaLnBrk="1" hangingPunct="1">
                <a:spcBef>
                  <a:spcPct val="50000"/>
                </a:spcBef>
                <a:buClrTx/>
                <a:buFontTx/>
                <a:buNone/>
              </a:pPr>
              <a:r>
                <a:rPr kumimoji="1" lang="en-US" altLang="zh-CN" sz="2000" b="0" dirty="0">
                  <a:solidFill>
                    <a:schemeClr val="tx1"/>
                  </a:solidFill>
                  <a:latin typeface="Times New Roman" panose="02020603050405020304" pitchFamily="18" charset="0"/>
                  <a:ea typeface="宋体" panose="02010600030101010101" pitchFamily="2" charset="-122"/>
                </a:rPr>
                <a:t>T</a:t>
              </a:r>
              <a:r>
                <a:rPr kumimoji="1" lang="en-US" altLang="zh-CN" sz="2000" b="0" baseline="-25000" dirty="0">
                  <a:solidFill>
                    <a:schemeClr val="tx1"/>
                  </a:solidFill>
                  <a:latin typeface="Times New Roman" panose="02020603050405020304" pitchFamily="18" charset="0"/>
                  <a:ea typeface="宋体" panose="02010600030101010101" pitchFamily="2" charset="-122"/>
                </a:rPr>
                <a:t>1</a:t>
              </a:r>
              <a:endParaRPr kumimoji="1" lang="en-US" altLang="zh-CN" sz="2000" b="0" dirty="0">
                <a:solidFill>
                  <a:schemeClr val="tx1"/>
                </a:solidFill>
                <a:latin typeface="Times New Roman" panose="02020603050405020304" pitchFamily="18" charset="0"/>
                <a:ea typeface="宋体" panose="02010600030101010101" pitchFamily="2" charset="-122"/>
              </a:endParaRPr>
            </a:p>
          </p:txBody>
        </p:sp>
      </p:grpSp>
      <p:grpSp>
        <p:nvGrpSpPr>
          <p:cNvPr id="28" name="组合 27">
            <a:extLst>
              <a:ext uri="{FF2B5EF4-FFF2-40B4-BE49-F238E27FC236}">
                <a16:creationId xmlns:a16="http://schemas.microsoft.com/office/drawing/2014/main" id="{B0E5889F-5A1E-9D4F-BA39-B7CCA4582B42}"/>
              </a:ext>
            </a:extLst>
          </p:cNvPr>
          <p:cNvGrpSpPr/>
          <p:nvPr/>
        </p:nvGrpSpPr>
        <p:grpSpPr>
          <a:xfrm>
            <a:off x="5292080" y="4384857"/>
            <a:ext cx="3481685" cy="1569315"/>
            <a:chOff x="1051874" y="1732745"/>
            <a:chExt cx="3481685" cy="1569315"/>
          </a:xfrm>
        </p:grpSpPr>
        <p:grpSp>
          <p:nvGrpSpPr>
            <p:cNvPr id="29" name="组合 28">
              <a:extLst>
                <a:ext uri="{FF2B5EF4-FFF2-40B4-BE49-F238E27FC236}">
                  <a16:creationId xmlns:a16="http://schemas.microsoft.com/office/drawing/2014/main" id="{3FB1B1CC-80BA-A34B-87A8-586E5A010E3F}"/>
                </a:ext>
              </a:extLst>
            </p:cNvPr>
            <p:cNvGrpSpPr/>
            <p:nvPr/>
          </p:nvGrpSpPr>
          <p:grpSpPr>
            <a:xfrm>
              <a:off x="1051874" y="2294520"/>
              <a:ext cx="3481685" cy="398760"/>
              <a:chOff x="3247566" y="-246594"/>
              <a:chExt cx="3481685" cy="414756"/>
            </a:xfrm>
          </p:grpSpPr>
          <p:sp>
            <p:nvSpPr>
              <p:cNvPr id="38" name="Rectangle 5">
                <a:extLst>
                  <a:ext uri="{FF2B5EF4-FFF2-40B4-BE49-F238E27FC236}">
                    <a16:creationId xmlns:a16="http://schemas.microsoft.com/office/drawing/2014/main" id="{D34A54A1-0307-C34D-8EBE-8BD5C9AB4BF4}"/>
                  </a:ext>
                </a:extLst>
              </p:cNvPr>
              <p:cNvSpPr>
                <a:spLocks noChangeArrowheads="1"/>
              </p:cNvSpPr>
              <p:nvPr/>
            </p:nvSpPr>
            <p:spPr bwMode="auto">
              <a:xfrm>
                <a:off x="3247566" y="-246594"/>
                <a:ext cx="2696983" cy="414338"/>
              </a:xfrm>
              <a:prstGeom prst="rect">
                <a:avLst/>
              </a:prstGeom>
              <a:solidFill>
                <a:srgbClr val="FF0000"/>
              </a:solidFill>
              <a:ln w="12700">
                <a:solidFill>
                  <a:schemeClr val="tx1"/>
                </a:solidFill>
                <a:miter lim="800000"/>
                <a:headEnd/>
                <a:tailEnd/>
              </a:ln>
            </p:spPr>
            <p:txBody>
              <a:bodyPr wrap="none" anchor="ctr"/>
              <a:lstStyle>
                <a:lvl1pPr>
                  <a:spcBef>
                    <a:spcPct val="20000"/>
                  </a:spcBef>
                  <a:buClr>
                    <a:srgbClr val="0000CC"/>
                  </a:buClr>
                  <a:buFont typeface="Wingdings"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800" b="0" dirty="0">
                  <a:ea typeface="宋体" panose="02010600030101010101" pitchFamily="2" charset="-122"/>
                </a:endParaRPr>
              </a:p>
            </p:txBody>
          </p:sp>
          <p:sp>
            <p:nvSpPr>
              <p:cNvPr id="39" name="Rectangle 5">
                <a:extLst>
                  <a:ext uri="{FF2B5EF4-FFF2-40B4-BE49-F238E27FC236}">
                    <a16:creationId xmlns:a16="http://schemas.microsoft.com/office/drawing/2014/main" id="{8511E082-A7CF-2748-A76B-BC285168B8C6}"/>
                  </a:ext>
                </a:extLst>
              </p:cNvPr>
              <p:cNvSpPr>
                <a:spLocks noChangeArrowheads="1"/>
              </p:cNvSpPr>
              <p:nvPr/>
            </p:nvSpPr>
            <p:spPr bwMode="auto">
              <a:xfrm>
                <a:off x="5949285" y="-246176"/>
                <a:ext cx="779966" cy="414338"/>
              </a:xfrm>
              <a:prstGeom prst="rect">
                <a:avLst/>
              </a:prstGeom>
              <a:solidFill>
                <a:srgbClr val="00B050"/>
              </a:solidFill>
              <a:ln w="12700">
                <a:solidFill>
                  <a:schemeClr val="tx1"/>
                </a:solidFill>
                <a:miter lim="800000"/>
                <a:headEnd/>
                <a:tailEnd/>
              </a:ln>
            </p:spPr>
            <p:txBody>
              <a:bodyPr wrap="none" anchor="ctr"/>
              <a:lstStyle>
                <a:lvl1pPr>
                  <a:spcBef>
                    <a:spcPct val="20000"/>
                  </a:spcBef>
                  <a:buClr>
                    <a:srgbClr val="0000CC"/>
                  </a:buClr>
                  <a:buFont typeface="Wingdings"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800" b="0" dirty="0">
                  <a:ea typeface="宋体" panose="02010600030101010101" pitchFamily="2" charset="-122"/>
                </a:endParaRPr>
              </a:p>
            </p:txBody>
          </p:sp>
        </p:grpSp>
        <p:sp>
          <p:nvSpPr>
            <p:cNvPr id="30" name="Line 14">
              <a:extLst>
                <a:ext uri="{FF2B5EF4-FFF2-40B4-BE49-F238E27FC236}">
                  <a16:creationId xmlns:a16="http://schemas.microsoft.com/office/drawing/2014/main" id="{7F4ED971-6F0D-ED48-A9B5-7D082A7BD803}"/>
                </a:ext>
              </a:extLst>
            </p:cNvPr>
            <p:cNvSpPr>
              <a:spLocks noChangeShapeType="1"/>
            </p:cNvSpPr>
            <p:nvPr/>
          </p:nvSpPr>
          <p:spPr bwMode="auto">
            <a:xfrm flipH="1">
              <a:off x="1059955" y="2718154"/>
              <a:ext cx="0" cy="448091"/>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31" name="Line 16">
              <a:extLst>
                <a:ext uri="{FF2B5EF4-FFF2-40B4-BE49-F238E27FC236}">
                  <a16:creationId xmlns:a16="http://schemas.microsoft.com/office/drawing/2014/main" id="{AE03B376-AA50-1449-B0D0-B1490DE68DC3}"/>
                </a:ext>
              </a:extLst>
            </p:cNvPr>
            <p:cNvSpPr>
              <a:spLocks noChangeShapeType="1"/>
            </p:cNvSpPr>
            <p:nvPr/>
          </p:nvSpPr>
          <p:spPr bwMode="auto">
            <a:xfrm>
              <a:off x="1059955" y="2929175"/>
              <a:ext cx="3473602" cy="13024"/>
            </a:xfrm>
            <a:prstGeom prst="line">
              <a:avLst/>
            </a:prstGeom>
            <a:noFill/>
            <a:ln w="38100" cap="sq">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14">
              <a:extLst>
                <a:ext uri="{FF2B5EF4-FFF2-40B4-BE49-F238E27FC236}">
                  <a16:creationId xmlns:a16="http://schemas.microsoft.com/office/drawing/2014/main" id="{78ECC854-0689-A344-97B2-B2CE9A06AE98}"/>
                </a:ext>
              </a:extLst>
            </p:cNvPr>
            <p:cNvSpPr>
              <a:spLocks noChangeShapeType="1"/>
            </p:cNvSpPr>
            <p:nvPr/>
          </p:nvSpPr>
          <p:spPr bwMode="auto">
            <a:xfrm flipH="1">
              <a:off x="4519349" y="2708920"/>
              <a:ext cx="0" cy="448091"/>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33" name="Text Box 19">
              <a:extLst>
                <a:ext uri="{FF2B5EF4-FFF2-40B4-BE49-F238E27FC236}">
                  <a16:creationId xmlns:a16="http://schemas.microsoft.com/office/drawing/2014/main" id="{85A3AE3B-BDF6-6648-80DC-D003FBB5DD47}"/>
                </a:ext>
              </a:extLst>
            </p:cNvPr>
            <p:cNvSpPr txBox="1">
              <a:spLocks noChangeArrowheads="1"/>
            </p:cNvSpPr>
            <p:nvPr/>
          </p:nvSpPr>
          <p:spPr bwMode="auto">
            <a:xfrm>
              <a:off x="2336420" y="2932728"/>
              <a:ext cx="11332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rgbClr val="0000CC"/>
                </a:buClr>
                <a:buFont typeface="Wingdings"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9pPr>
            </a:lstStyle>
            <a:p>
              <a:pPr algn="ctr" eaLnBrk="1" hangingPunct="1">
                <a:spcBef>
                  <a:spcPct val="50000"/>
                </a:spcBef>
                <a:buClrTx/>
                <a:buFontTx/>
                <a:buNone/>
              </a:pPr>
              <a:r>
                <a:rPr kumimoji="1" lang="en-US" altLang="zh-CN" sz="1800" b="0" dirty="0">
                  <a:latin typeface="Times New Roman" panose="02020603050405020304" pitchFamily="18" charset="0"/>
                  <a:ea typeface="宋体" panose="02010600030101010101" pitchFamily="2" charset="-122"/>
                </a:rPr>
                <a:t>T</a:t>
              </a:r>
              <a:r>
                <a:rPr kumimoji="1" lang="en-US" altLang="zh-CN" sz="1800" b="0" baseline="-25000" dirty="0">
                  <a:latin typeface="Times New Roman" panose="02020603050405020304" pitchFamily="18" charset="0"/>
                  <a:ea typeface="宋体" panose="02010600030101010101" pitchFamily="2" charset="-122"/>
                </a:rPr>
                <a:t>e</a:t>
              </a:r>
              <a:endParaRPr kumimoji="1" lang="en-US" altLang="zh-CN" sz="1800" b="0" dirty="0">
                <a:latin typeface="Times New Roman" panose="02020603050405020304" pitchFamily="18" charset="0"/>
                <a:ea typeface="宋体" panose="02010600030101010101" pitchFamily="2" charset="-122"/>
              </a:endParaRPr>
            </a:p>
          </p:txBody>
        </p:sp>
        <p:sp>
          <p:nvSpPr>
            <p:cNvPr id="34" name="Line 14">
              <a:extLst>
                <a:ext uri="{FF2B5EF4-FFF2-40B4-BE49-F238E27FC236}">
                  <a16:creationId xmlns:a16="http://schemas.microsoft.com/office/drawing/2014/main" id="{AF865614-4566-7C43-8FD6-4FE9BE06312C}"/>
                </a:ext>
              </a:extLst>
            </p:cNvPr>
            <p:cNvSpPr>
              <a:spLocks noChangeShapeType="1"/>
            </p:cNvSpPr>
            <p:nvPr/>
          </p:nvSpPr>
          <p:spPr bwMode="auto">
            <a:xfrm flipH="1">
              <a:off x="3744460" y="1828780"/>
              <a:ext cx="0" cy="448092"/>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35" name="Line 14">
              <a:extLst>
                <a:ext uri="{FF2B5EF4-FFF2-40B4-BE49-F238E27FC236}">
                  <a16:creationId xmlns:a16="http://schemas.microsoft.com/office/drawing/2014/main" id="{7D1E8C1F-6BF2-9C43-9B01-E2AFFDB07C41}"/>
                </a:ext>
              </a:extLst>
            </p:cNvPr>
            <p:cNvSpPr>
              <a:spLocks noChangeShapeType="1"/>
            </p:cNvSpPr>
            <p:nvPr/>
          </p:nvSpPr>
          <p:spPr bwMode="auto">
            <a:xfrm flipH="1">
              <a:off x="4519062" y="1833087"/>
              <a:ext cx="0" cy="448091"/>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36" name="Line 16">
              <a:extLst>
                <a:ext uri="{FF2B5EF4-FFF2-40B4-BE49-F238E27FC236}">
                  <a16:creationId xmlns:a16="http://schemas.microsoft.com/office/drawing/2014/main" id="{468894B9-868F-6A4E-A637-4825E018A078}"/>
                </a:ext>
              </a:extLst>
            </p:cNvPr>
            <p:cNvSpPr>
              <a:spLocks noChangeShapeType="1"/>
            </p:cNvSpPr>
            <p:nvPr/>
          </p:nvSpPr>
          <p:spPr bwMode="auto">
            <a:xfrm>
              <a:off x="3744460" y="2121119"/>
              <a:ext cx="789097" cy="0"/>
            </a:xfrm>
            <a:prstGeom prst="line">
              <a:avLst/>
            </a:prstGeom>
            <a:noFill/>
            <a:ln w="38100" cap="sq">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矩形 36">
              <a:extLst>
                <a:ext uri="{FF2B5EF4-FFF2-40B4-BE49-F238E27FC236}">
                  <a16:creationId xmlns:a16="http://schemas.microsoft.com/office/drawing/2014/main" id="{6C5A3E50-D8F6-8048-9BD6-26EE87396D66}"/>
                </a:ext>
              </a:extLst>
            </p:cNvPr>
            <p:cNvSpPr/>
            <p:nvPr/>
          </p:nvSpPr>
          <p:spPr>
            <a:xfrm>
              <a:off x="3953170" y="1732745"/>
              <a:ext cx="426720" cy="400110"/>
            </a:xfrm>
            <a:prstGeom prst="rect">
              <a:avLst/>
            </a:prstGeom>
          </p:spPr>
          <p:txBody>
            <a:bodyPr wrap="none">
              <a:spAutoFit/>
            </a:bodyPr>
            <a:lstStyle/>
            <a:p>
              <a:pPr algn="ctr" eaLnBrk="1" hangingPunct="1">
                <a:spcBef>
                  <a:spcPct val="50000"/>
                </a:spcBef>
                <a:buClrTx/>
                <a:buFontTx/>
                <a:buNone/>
              </a:pPr>
              <a:r>
                <a:rPr kumimoji="1" lang="en-US" altLang="zh-CN" sz="2000" b="0" dirty="0">
                  <a:solidFill>
                    <a:schemeClr val="tx1"/>
                  </a:solidFill>
                  <a:latin typeface="Times New Roman" panose="02020603050405020304" pitchFamily="18" charset="0"/>
                  <a:ea typeface="宋体" panose="02010600030101010101" pitchFamily="2" charset="-122"/>
                </a:rPr>
                <a:t>T</a:t>
              </a:r>
              <a:r>
                <a:rPr kumimoji="1" lang="en-US" altLang="zh-CN" sz="2000" b="0" baseline="-25000" dirty="0">
                  <a:solidFill>
                    <a:schemeClr val="tx1"/>
                  </a:solidFill>
                  <a:latin typeface="Times New Roman" panose="02020603050405020304" pitchFamily="18" charset="0"/>
                  <a:ea typeface="宋体" panose="02010600030101010101" pitchFamily="2" charset="-122"/>
                </a:rPr>
                <a:t>2</a:t>
              </a:r>
              <a:endParaRPr kumimoji="1" lang="en-US" altLang="zh-CN" sz="2000" b="0" dirty="0">
                <a:solidFill>
                  <a:schemeClr val="tx1"/>
                </a:solidFill>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208374555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1561888" y="952898"/>
            <a:ext cx="6015460"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Amdahl’s Law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阿姆达尔定律</a:t>
            </a:r>
          </a:p>
        </p:txBody>
      </p:sp>
      <p:sp>
        <p:nvSpPr>
          <p:cNvPr id="9" name="矩形 8">
            <a:extLst>
              <a:ext uri="{FF2B5EF4-FFF2-40B4-BE49-F238E27FC236}">
                <a16:creationId xmlns:a16="http://schemas.microsoft.com/office/drawing/2014/main" id="{5570CD73-AFD4-6848-B84F-D317B2DFBE04}"/>
              </a:ext>
            </a:extLst>
          </p:cNvPr>
          <p:cNvSpPr/>
          <p:nvPr/>
        </p:nvSpPr>
        <p:spPr>
          <a:xfrm>
            <a:off x="213134" y="1556792"/>
            <a:ext cx="8712968" cy="4967514"/>
          </a:xfrm>
          <a:prstGeom prst="rect">
            <a:avLst/>
          </a:prstGeom>
        </p:spPr>
        <p:txBody>
          <a:bodyPr wrap="square">
            <a:spAutoFit/>
          </a:bodyPr>
          <a:lstStyle>
            <a:lvl1pPr marL="457200" indent="-457200">
              <a:defRPr>
                <a:solidFill>
                  <a:schemeClr val="tx1"/>
                </a:solidFill>
                <a:latin typeface="等线" panose="02010600030101010101" pitchFamily="2" charset="-122"/>
                <a:ea typeface="等线" panose="02010600030101010101" pitchFamily="2" charset="-122"/>
              </a:defRPr>
            </a:lvl1pPr>
            <a:lvl2pPr marL="914400" indent="-45720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spcBef>
                <a:spcPct val="20000"/>
              </a:spcBef>
              <a:buFont typeface="Wingdings" panose="05000000000000000000" pitchFamily="2" charset="2"/>
              <a:buChar char="u"/>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Example:</a:t>
            </a:r>
          </a:p>
          <a:p>
            <a:pPr lvl="1" algn="just" eaLnBrk="1" hangingPunct="1">
              <a:spcBef>
                <a:spcPct val="20000"/>
              </a:spcBef>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If 40 seconds of the execution time of a program that takes 100 seconds in total can use an enhancement, the fraction is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40/100</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p>
          <a:p>
            <a:pPr lvl="1" algn="just" eaLnBrk="1" hangingPunct="1">
              <a:spcBef>
                <a:spcPct val="20000"/>
              </a:spcBef>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This value, which we call </a:t>
            </a:r>
            <a:r>
              <a:rPr lang="en-US" altLang="zh-CN"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Fraction</a:t>
            </a:r>
            <a:r>
              <a:rPr lang="en-US" altLang="zh-CN" baseline="-250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enhanced</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is always less than or equal to 1.</a:t>
            </a:r>
          </a:p>
          <a:p>
            <a:pPr marL="457200" lvl="1" indent="0" algn="just" eaLnBrk="1" hangingPunct="1">
              <a:spcBef>
                <a:spcPct val="20000"/>
              </a:spcBef>
            </a:pPr>
            <a:r>
              <a:rPr lang="en-US" altLang="zh-CN" dirty="0">
                <a:solidFill>
                  <a:srgbClr val="1E00FF"/>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可改进比例</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Fe:</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Fraction</a:t>
            </a:r>
            <a:r>
              <a:rPr lang="en-US" altLang="zh-CN" baseline="-250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enhanced</a:t>
            </a:r>
            <a:r>
              <a:rPr lang="zh-CN" altLang="en-US"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 </a:t>
            </a:r>
          </a:p>
          <a:p>
            <a:pPr lvl="1" algn="just" eaLnBrk="1" hangingPunct="1">
              <a:spcBef>
                <a:spcPct val="20000"/>
              </a:spcBef>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If the enhanced mode takes</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4 seconds for a portion of the program, while it is 40 seconds in the original mode, the improvement is 40/4 or 10. </a:t>
            </a:r>
          </a:p>
          <a:p>
            <a:pPr lvl="1" algn="just" eaLnBrk="1" hangingPunct="1">
              <a:spcBef>
                <a:spcPct val="20000"/>
              </a:spcBef>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This</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is</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Speedup</a:t>
            </a:r>
            <a:r>
              <a:rPr lang="en-US" altLang="zh-CN" baseline="-250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enhanced</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which</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is</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greater than 1. </a:t>
            </a:r>
          </a:p>
          <a:p>
            <a:pPr lvl="1" algn="just" eaLnBrk="1" hangingPunct="1">
              <a:spcBef>
                <a:spcPct val="20000"/>
              </a:spcBef>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部件加速比</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Se:</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Speedup</a:t>
            </a:r>
            <a:r>
              <a:rPr lang="en-US" altLang="zh-CN"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enhanced</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a:t>
            </a:r>
          </a:p>
        </p:txBody>
      </p:sp>
    </p:spTree>
    <p:extLst>
      <p:ext uri="{BB962C8B-B14F-4D97-AF65-F5344CB8AC3E}">
        <p14:creationId xmlns:p14="http://schemas.microsoft.com/office/powerpoint/2010/main" val="40868332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a:xfrm>
            <a:off x="1007542" y="1484784"/>
            <a:ext cx="7380882" cy="4144724"/>
          </a:xfrm>
        </p:spPr>
        <p:txBody>
          <a:bodyPr lIns="28800" rIns="28800"/>
          <a:lstStyle/>
          <a:p>
            <a:pPr>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1.1 Layers of Computer System</a:t>
            </a:r>
          </a:p>
          <a:p>
            <a:pPr>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1.2 Computer Architecture and Implementation</a:t>
            </a:r>
          </a:p>
          <a:p>
            <a:pPr>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1.3 The Task of A Computer Designer</a:t>
            </a:r>
          </a:p>
          <a:p>
            <a:pPr>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1.4 Measuring and Reporting Performance</a:t>
            </a:r>
          </a:p>
          <a:p>
            <a:pPr>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1.5 Quantitative Principles of Computer Design</a:t>
            </a:r>
          </a:p>
          <a:p>
            <a:pPr>
              <a:lnSpc>
                <a:spcPct val="150000"/>
              </a:lnSpc>
              <a:spcBef>
                <a:spcPct val="10000"/>
              </a:spcBef>
              <a:buFontTx/>
              <a:buNone/>
            </a:pPr>
            <a:r>
              <a:rPr lang="en-US" altLang="zh-CN" sz="2800" dirty="0">
                <a:latin typeface="Times New Roman" panose="02020603050405020304" pitchFamily="18" charset="0"/>
                <a:ea typeface="宋体" panose="02010600030101010101" pitchFamily="2" charset="-122"/>
              </a:rPr>
              <a:t>1.6 Classification of Computer Architecture</a:t>
            </a:r>
          </a:p>
        </p:txBody>
      </p:sp>
      <p:grpSp>
        <p:nvGrpSpPr>
          <p:cNvPr id="18435" name="组合 4"/>
          <p:cNvGrpSpPr>
            <a:grpSpLocks/>
          </p:cNvGrpSpPr>
          <p:nvPr/>
        </p:nvGrpSpPr>
        <p:grpSpPr bwMode="auto">
          <a:xfrm>
            <a:off x="-3175" y="785813"/>
            <a:ext cx="9144000" cy="134937"/>
            <a:chOff x="0" y="919105"/>
            <a:chExt cx="9144000" cy="134443"/>
          </a:xfrm>
        </p:grpSpPr>
        <p:cxnSp>
          <p:nvCxnSpPr>
            <p:cNvPr id="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线连接符 7">
              <a:extLst>
                <a:ext uri="{FF2B5EF4-FFF2-40B4-BE49-F238E27FC236}">
                  <a16:creationId xmlns:a16="http://schemas.microsoft.com/office/drawing/2014/main" id="{4757F2B2-E4C1-5D4F-9293-60D6B5E57496}"/>
                </a:ext>
              </a:extLst>
            </p:cNvPr>
            <p:cNvCxnSpPr/>
            <p:nvPr/>
          </p:nvCxnSpPr>
          <p:spPr>
            <a:xfrm>
              <a:off x="0" y="919105"/>
              <a:ext cx="913923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8436" name="矩形 8"/>
          <p:cNvSpPr>
            <a:spLocks noChangeArrowheads="1"/>
          </p:cNvSpPr>
          <p:nvPr/>
        </p:nvSpPr>
        <p:spPr bwMode="auto">
          <a:xfrm>
            <a:off x="-9525" y="139700"/>
            <a:ext cx="9118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accent1"/>
                </a:solidFill>
                <a:latin typeface="Arial" panose="020B0604020202020204" pitchFamily="34" charset="0"/>
              </a:defRPr>
            </a:lvl1pPr>
            <a:lvl2pPr marL="742950" indent="-285750">
              <a:defRPr sz="2400" b="1">
                <a:solidFill>
                  <a:schemeClr val="accent1"/>
                </a:solidFill>
                <a:latin typeface="Arial" panose="020B0604020202020204" pitchFamily="34" charset="0"/>
              </a:defRPr>
            </a:lvl2pPr>
            <a:lvl3pPr marL="1143000" indent="-228600">
              <a:defRPr sz="2400" b="1">
                <a:solidFill>
                  <a:schemeClr val="accent1"/>
                </a:solidFill>
                <a:latin typeface="Arial" panose="020B0604020202020204" pitchFamily="34" charset="0"/>
              </a:defRPr>
            </a:lvl3pPr>
            <a:lvl4pPr marL="1600200" indent="-228600">
              <a:defRPr sz="2400" b="1">
                <a:solidFill>
                  <a:schemeClr val="accent1"/>
                </a:solidFill>
                <a:latin typeface="Arial" panose="020B0604020202020204" pitchFamily="34" charset="0"/>
              </a:defRPr>
            </a:lvl4pPr>
            <a:lvl5pPr marL="2057400" indent="-228600">
              <a:defRPr sz="2400" b="1">
                <a:solidFill>
                  <a:schemeClr val="accent1"/>
                </a:solidFill>
                <a:latin typeface="Arial" panose="020B0604020202020204" pitchFamily="34" charset="0"/>
              </a:defRPr>
            </a:lvl5pPr>
            <a:lvl6pPr marL="2514600" indent="-228600" eaLnBrk="0" fontAlgn="base" hangingPunct="0">
              <a:spcBef>
                <a:spcPct val="0"/>
              </a:spcBef>
              <a:spcAft>
                <a:spcPct val="0"/>
              </a:spcAft>
              <a:defRPr sz="2400" b="1">
                <a:solidFill>
                  <a:schemeClr val="accent1"/>
                </a:solidFill>
                <a:latin typeface="Arial" panose="020B0604020202020204" pitchFamily="34" charset="0"/>
              </a:defRPr>
            </a:lvl6pPr>
            <a:lvl7pPr marL="2971800" indent="-228600" eaLnBrk="0" fontAlgn="base" hangingPunct="0">
              <a:spcBef>
                <a:spcPct val="0"/>
              </a:spcBef>
              <a:spcAft>
                <a:spcPct val="0"/>
              </a:spcAft>
              <a:defRPr sz="2400" b="1">
                <a:solidFill>
                  <a:schemeClr val="accent1"/>
                </a:solidFill>
                <a:latin typeface="Arial" panose="020B0604020202020204" pitchFamily="34" charset="0"/>
              </a:defRPr>
            </a:lvl7pPr>
            <a:lvl8pPr marL="3429000" indent="-228600" eaLnBrk="0" fontAlgn="base" hangingPunct="0">
              <a:spcBef>
                <a:spcPct val="0"/>
              </a:spcBef>
              <a:spcAft>
                <a:spcPct val="0"/>
              </a:spcAft>
              <a:defRPr sz="2400" b="1">
                <a:solidFill>
                  <a:schemeClr val="accent1"/>
                </a:solidFill>
                <a:latin typeface="Arial" panose="020B0604020202020204" pitchFamily="34" charset="0"/>
              </a:defRPr>
            </a:lvl8pPr>
            <a:lvl9pPr marL="3886200" indent="-228600" eaLnBrk="0" fontAlgn="base" hangingPunct="0">
              <a:spcBef>
                <a:spcPct val="0"/>
              </a:spcBef>
              <a:spcAft>
                <a:spcPct val="0"/>
              </a:spcAft>
              <a:defRPr sz="2400" b="1">
                <a:solidFill>
                  <a:schemeClr val="accent1"/>
                </a:solidFill>
                <a:latin typeface="Arial" panose="020B0604020202020204" pitchFamily="34" charset="0"/>
              </a:defRPr>
            </a:lvl9pPr>
          </a:lstStyle>
          <a:p>
            <a:r>
              <a:rPr lang="en-US" altLang="zh-CN" sz="3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Chapter 1 </a:t>
            </a: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Fundamentals of Computer Architecture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18434">
                                            <p:txEl>
                                              <p:pRg st="4" end="4"/>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1561888" y="952898"/>
            <a:ext cx="6015460"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Amdahl’s Law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阿姆达尔定律</a:t>
            </a:r>
          </a:p>
        </p:txBody>
      </p:sp>
      <p:sp>
        <p:nvSpPr>
          <p:cNvPr id="9" name="矩形 8">
            <a:extLst>
              <a:ext uri="{FF2B5EF4-FFF2-40B4-BE49-F238E27FC236}">
                <a16:creationId xmlns:a16="http://schemas.microsoft.com/office/drawing/2014/main" id="{5570CD73-AFD4-6848-B84F-D317B2DFBE04}"/>
              </a:ext>
            </a:extLst>
          </p:cNvPr>
          <p:cNvSpPr/>
          <p:nvPr/>
        </p:nvSpPr>
        <p:spPr>
          <a:xfrm>
            <a:off x="213134" y="1556792"/>
            <a:ext cx="8712968" cy="830997"/>
          </a:xfrm>
          <a:prstGeom prst="rect">
            <a:avLst/>
          </a:prstGeom>
        </p:spPr>
        <p:txBody>
          <a:bodyPr wrap="square">
            <a:spAutoFit/>
          </a:bodyPr>
          <a:lstStyle>
            <a:lvl1pPr marL="457200" indent="-457200">
              <a:defRPr>
                <a:solidFill>
                  <a:schemeClr val="tx1"/>
                </a:solidFill>
                <a:latin typeface="等线" panose="02010600030101010101" pitchFamily="2" charset="-122"/>
                <a:ea typeface="等线" panose="02010600030101010101" pitchFamily="2" charset="-122"/>
              </a:defRPr>
            </a:lvl1pPr>
            <a:lvl2pPr marL="914400" indent="-45720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spcBef>
                <a:spcPct val="20000"/>
              </a:spcBef>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overall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speedup</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system</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ratio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execution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times</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p:txBody>
      </p:sp>
      <p:sp>
        <p:nvSpPr>
          <p:cNvPr id="25" name="矩形 24">
            <a:extLst>
              <a:ext uri="{FF2B5EF4-FFF2-40B4-BE49-F238E27FC236}">
                <a16:creationId xmlns:a16="http://schemas.microsoft.com/office/drawing/2014/main" id="{5157CD40-E08C-1742-81DA-D7EDFE91BD66}"/>
              </a:ext>
            </a:extLst>
          </p:cNvPr>
          <p:cNvSpPr/>
          <p:nvPr/>
        </p:nvSpPr>
        <p:spPr bwMode="auto">
          <a:xfrm>
            <a:off x="2460252" y="3817512"/>
            <a:ext cx="2070875" cy="1211036"/>
          </a:xfrm>
          <a:prstGeom prst="rect">
            <a:avLst/>
          </a:prstGeom>
          <a:solidFill>
            <a:srgbClr val="FDAAAC">
              <a:alpha val="83137"/>
            </a:srgbClr>
          </a:solidFill>
          <a:ln w="12700" cap="flat" cmpd="sng" algn="ctr">
            <a:noFill/>
            <a:prstDash val="solid"/>
            <a:round/>
            <a:headEnd type="none" w="med" len="med"/>
            <a:tailEnd type="none" w="med" len="med"/>
          </a:ln>
        </p:spPr>
        <p:txBody>
          <a:bodyPr vert="horz" wrap="square" lIns="90000" tIns="46800" rIns="90000" bIns="46800" numCol="1" rtlCol="0" anchor="t"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accent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BBAA996A-3E98-384C-96BD-54C6854E8209}"/>
                  </a:ext>
                </a:extLst>
              </p:cNvPr>
              <p:cNvSpPr/>
              <p:nvPr/>
            </p:nvSpPr>
            <p:spPr>
              <a:xfrm>
                <a:off x="5004048" y="4159482"/>
                <a:ext cx="1911101"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zh-CN" sz="2600" b="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m:t>T</m:t>
                      </m:r>
                      <m:r>
                        <m:rPr>
                          <m:nor/>
                        </m:rPr>
                        <a:rPr lang="en-US" altLang="zh-CN" sz="2600" b="0" baseline="-25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m:t>1</m:t>
                      </m:r>
                      <m:r>
                        <a:rPr lang="en-US" altLang="zh-CN" sz="2600" b="0"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m:t>
                      </m:r>
                      <m:r>
                        <m:rPr>
                          <m:sty m:val="p"/>
                        </m:rPr>
                        <a:rPr lang="en-US" altLang="zh-CN" sz="2600" b="0"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T</m:t>
                      </m:r>
                      <m:r>
                        <m:rPr>
                          <m:sty m:val="p"/>
                        </m:rPr>
                        <a:rPr lang="en-US" altLang="zh-CN" sz="2600" b="0" baseline="-25000" dirty="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o</m:t>
                      </m:r>
                      <m:r>
                        <a:rPr lang="en-US" altLang="zh-CN" sz="2600" b="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sSub>
                        <m:sSubPr>
                          <m:ctrlPr>
                            <a:rPr lang="en-US" altLang="zh-CN" sz="2600" b="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sSubPr>
                        <m:e>
                          <m:r>
                            <m:rPr>
                              <m:sty m:val="p"/>
                            </m:rPr>
                            <a:rPr lang="en-US" altLang="zh-CN" sz="2600" b="0" i="0"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F</m:t>
                          </m:r>
                        </m:e>
                        <m:sub>
                          <m:r>
                            <m:rPr>
                              <m:sty m:val="p"/>
                            </m:rPr>
                            <a:rPr lang="en-US" altLang="zh-CN" sz="2600" b="0" i="0"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e</m:t>
                          </m:r>
                        </m:sub>
                      </m:sSub>
                    </m:oMath>
                  </m:oMathPara>
                </a14:m>
                <a:endParaRPr lang="zh-CN" altLang="en-US" sz="2600" b="0" baseline="-25000" dirty="0">
                  <a:solidFill>
                    <a:schemeClr val="tx1"/>
                  </a:solidFill>
                </a:endParaRPr>
              </a:p>
            </p:txBody>
          </p:sp>
        </mc:Choice>
        <mc:Fallback xmlns="">
          <p:sp>
            <p:nvSpPr>
              <p:cNvPr id="26" name="矩形 25">
                <a:extLst>
                  <a:ext uri="{FF2B5EF4-FFF2-40B4-BE49-F238E27FC236}">
                    <a16:creationId xmlns:a16="http://schemas.microsoft.com/office/drawing/2014/main" xmlns:a14="http://schemas.microsoft.com/office/drawing/2010/main" xmlns="" id="{BBAA996A-3E98-384C-96BD-54C6854E8209}"/>
                  </a:ext>
                </a:extLst>
              </p:cNvPr>
              <p:cNvSpPr>
                <a:spLocks noRot="1" noChangeAspect="1" noMove="1" noResize="1" noEditPoints="1" noAdjustHandles="1" noChangeArrowheads="1" noChangeShapeType="1" noTextEdit="1"/>
              </p:cNvSpPr>
              <p:nvPr/>
            </p:nvSpPr>
            <p:spPr>
              <a:xfrm>
                <a:off x="5004048" y="4159482"/>
                <a:ext cx="1911101" cy="492443"/>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AE6AACD-B14D-5C44-86EA-1855B7FCC39D}"/>
                  </a:ext>
                </a:extLst>
              </p:cNvPr>
              <p:cNvSpPr/>
              <p:nvPr/>
            </p:nvSpPr>
            <p:spPr>
              <a:xfrm>
                <a:off x="6909372" y="3955640"/>
                <a:ext cx="1911100" cy="8415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zh-CN" sz="2600" b="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m:t>T</m:t>
                      </m:r>
                      <m:r>
                        <m:rPr>
                          <m:nor/>
                        </m:rPr>
                        <a:rPr lang="en-US" altLang="zh-CN" sz="2600" b="0" baseline="-25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m:t>2</m:t>
                      </m:r>
                      <m:r>
                        <a:rPr lang="en-US" altLang="zh-CN" sz="2600" b="0" i="0"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m:t>
                      </m:r>
                      <m:f>
                        <m:fPr>
                          <m:ctrlPr>
                            <a:rPr kumimoji="1" lang="en-US" altLang="zh-CN" sz="2600" b="0" i="1">
                              <a:solidFill>
                                <a:srgbClr val="800000"/>
                              </a:solidFill>
                              <a:latin typeface="Cambria Math" panose="02040503050406030204" pitchFamily="18" charset="0"/>
                            </a:rPr>
                          </m:ctrlPr>
                        </m:fPr>
                        <m:num>
                          <m:r>
                            <m:rPr>
                              <m:sty m:val="p"/>
                            </m:rPr>
                            <a:rPr lang="en-US" altLang="zh-CN" sz="2600" b="0" i="0"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T</m:t>
                          </m:r>
                          <m:r>
                            <m:rPr>
                              <m:sty m:val="p"/>
                            </m:rPr>
                            <a:rPr lang="en-US" altLang="zh-CN" sz="2600" b="0" i="0" baseline="-25000" dirty="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o</m:t>
                          </m:r>
                          <m:r>
                            <a:rPr lang="en-US" altLang="zh-CN" sz="2600" b="0" i="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sSub>
                            <m:sSubPr>
                              <m:ctrlPr>
                                <a:rPr lang="en-US" altLang="zh-CN" sz="2600" b="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sSubPr>
                            <m:e>
                              <m:r>
                                <m:rPr>
                                  <m:sty m:val="p"/>
                                </m:rPr>
                                <a:rPr lang="en-US" altLang="zh-CN" sz="2600" b="0" i="0"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F</m:t>
                              </m:r>
                            </m:e>
                            <m:sub>
                              <m:r>
                                <m:rPr>
                                  <m:sty m:val="p"/>
                                </m:rPr>
                                <a:rPr lang="en-US" altLang="zh-CN" sz="2600" b="0" i="0"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e</m:t>
                              </m:r>
                            </m:sub>
                          </m:sSub>
                        </m:num>
                        <m:den>
                          <m:r>
                            <m:rPr>
                              <m:sty m:val="p"/>
                            </m:rPr>
                            <a:rPr lang="en-US" altLang="zh-CN" sz="2600" b="0" i="0"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S</m:t>
                          </m:r>
                          <m:r>
                            <m:rPr>
                              <m:sty m:val="p"/>
                            </m:rPr>
                            <a:rPr kumimoji="1" lang="en-US" altLang="zh-CN" sz="2600" b="0" i="0" baseline="-25000">
                              <a:solidFill>
                                <a:srgbClr val="C00000"/>
                              </a:solidFill>
                              <a:latin typeface="Cambria Math" panose="02040503050406030204" pitchFamily="18" charset="0"/>
                            </a:rPr>
                            <m:t>e</m:t>
                          </m:r>
                        </m:den>
                      </m:f>
                    </m:oMath>
                  </m:oMathPara>
                </a14:m>
                <a:endParaRPr lang="zh-CN" altLang="en-US" sz="2600" b="0" dirty="0">
                  <a:solidFill>
                    <a:schemeClr val="tx1"/>
                  </a:solidFill>
                </a:endParaRPr>
              </a:p>
            </p:txBody>
          </p:sp>
        </mc:Choice>
        <mc:Fallback xmlns="">
          <p:sp>
            <p:nvSpPr>
              <p:cNvPr id="27" name="矩形 26">
                <a:extLst>
                  <a:ext uri="{FF2B5EF4-FFF2-40B4-BE49-F238E27FC236}">
                    <a16:creationId xmlns:a16="http://schemas.microsoft.com/office/drawing/2014/main" xmlns:a14="http://schemas.microsoft.com/office/drawing/2010/main" xmlns="" id="{5AE6AACD-B14D-5C44-86EA-1855B7FCC39D}"/>
                  </a:ext>
                </a:extLst>
              </p:cNvPr>
              <p:cNvSpPr>
                <a:spLocks noRot="1" noChangeAspect="1" noMove="1" noResize="1" noEditPoints="1" noAdjustHandles="1" noChangeArrowheads="1" noChangeShapeType="1" noTextEdit="1"/>
              </p:cNvSpPr>
              <p:nvPr/>
            </p:nvSpPr>
            <p:spPr>
              <a:xfrm>
                <a:off x="6909372" y="3955640"/>
                <a:ext cx="1911100" cy="841512"/>
              </a:xfrm>
              <a:prstGeom prst="rect">
                <a:avLst/>
              </a:prstGeom>
              <a:blipFill rotWithShape="1">
                <a:blip r:embed="rId4"/>
                <a:stretch>
                  <a:fillRect b="-2899"/>
                </a:stretch>
              </a:blipFill>
            </p:spPr>
            <p:txBody>
              <a:bodyPr/>
              <a:lstStyle/>
              <a:p>
                <a:r>
                  <a:rPr lang="zh-CN" altLang="en-US">
                    <a:noFill/>
                  </a:rPr>
                  <a:t> </a:t>
                </a:r>
              </a:p>
            </p:txBody>
          </p:sp>
        </mc:Fallback>
      </mc:AlternateContent>
      <p:sp>
        <p:nvSpPr>
          <p:cNvPr id="28" name="矩形 27">
            <a:extLst>
              <a:ext uri="{FF2B5EF4-FFF2-40B4-BE49-F238E27FC236}">
                <a16:creationId xmlns:a16="http://schemas.microsoft.com/office/drawing/2014/main" id="{9C4BF789-0DFA-8E43-B12E-28123F4FB20C}"/>
              </a:ext>
            </a:extLst>
          </p:cNvPr>
          <p:cNvSpPr/>
          <p:nvPr/>
        </p:nvSpPr>
        <p:spPr>
          <a:xfrm>
            <a:off x="707134" y="5099906"/>
            <a:ext cx="184731" cy="523220"/>
          </a:xfrm>
          <a:prstGeom prst="rect">
            <a:avLst/>
          </a:prstGeom>
        </p:spPr>
        <p:txBody>
          <a:bodyPr wrap="none">
            <a:spAutoFit/>
          </a:bodyPr>
          <a:lstStyle/>
          <a:p>
            <a:endParaRPr lang="zh-CN" altLang="en-US" sz="2800" b="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30BB6E3D-FA9E-BB42-9B00-DCE9A89AB424}"/>
                  </a:ext>
                </a:extLst>
              </p:cNvPr>
              <p:cNvSpPr/>
              <p:nvPr/>
            </p:nvSpPr>
            <p:spPr>
              <a:xfrm>
                <a:off x="134448" y="5517232"/>
                <a:ext cx="2686889" cy="492443"/>
              </a:xfrm>
              <a:prstGeom prst="rect">
                <a:avLst/>
              </a:prstGeom>
            </p:spPr>
            <p:txBody>
              <a:bodyPr wrap="none">
                <a:spAutoFit/>
              </a:bodyPr>
              <a:lstStyle/>
              <a:p>
                <a14:m>
                  <m:oMath xmlns:m="http://schemas.openxmlformats.org/officeDocument/2006/math">
                    <m:r>
                      <m:rPr>
                        <m:nor/>
                      </m:rPr>
                      <a:rPr kumimoji="1" lang="en-US" altLang="zh-CN" sz="2600" b="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m:t>T</m:t>
                    </m:r>
                    <m:r>
                      <m:rPr>
                        <m:nor/>
                      </m:rPr>
                      <a:rPr kumimoji="1" lang="en-US" altLang="zh-CN" sz="2600" b="0" baseline="-2500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m:t>e</m:t>
                    </m:r>
                    <m:r>
                      <m:rPr>
                        <m:nor/>
                      </m:rPr>
                      <a:rPr kumimoji="1" lang="zh-CN" altLang="en-US" sz="2600" b="0" baseline="-25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m:t> </m:t>
                    </m:r>
                  </m:oMath>
                </a14:m>
                <a:r>
                  <a:rPr lang="en-US" altLang="zh-CN" sz="2600" b="0" dirty="0">
                    <a:solidFill>
                      <a:schemeClr val="tx1"/>
                    </a:solidFill>
                    <a:latin typeface="Times New Roman" panose="02020603050405020304" pitchFamily="18" charset="0"/>
                    <a:cs typeface="Times New Roman" panose="02020603050405020304" pitchFamily="18" charset="0"/>
                  </a:rPr>
                  <a:t>=</a:t>
                </a:r>
                <a:r>
                  <a:rPr lang="zh-CN" altLang="en-US" sz="2600" b="0" dirty="0">
                    <a:solidFill>
                      <a:schemeClr val="tx1"/>
                    </a:solidFill>
                    <a:latin typeface="Times New Roman" panose="02020603050405020304" pitchFamily="18" charset="0"/>
                    <a:cs typeface="Times New Roman" panose="02020603050405020304" pitchFamily="18" charset="0"/>
                  </a:rPr>
                  <a:t> </a:t>
                </a:r>
                <a:r>
                  <a:rPr lang="en-US" altLang="zh-CN" sz="2600" b="0" dirty="0">
                    <a:solidFill>
                      <a:schemeClr val="tx1"/>
                    </a:solidFill>
                    <a:latin typeface="Times New Roman" panose="02020603050405020304" pitchFamily="18" charset="0"/>
                    <a:cs typeface="Times New Roman" panose="02020603050405020304" pitchFamily="18" charset="0"/>
                  </a:rPr>
                  <a:t>(</a:t>
                </a:r>
                <a:r>
                  <a:rPr lang="en-US" altLang="zh-CN" sz="26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a:t>
                </a:r>
                <a:r>
                  <a:rPr lang="en-US" altLang="zh-CN" sz="2600" b="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a:t>
                </a:r>
                <a:r>
                  <a:rPr lang="en-US" altLang="zh-CN" sz="26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a:t>
                </a:r>
                <a:r>
                  <a:rPr lang="en-US" altLang="zh-CN" sz="2600" b="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1</a:t>
                </a:r>
                <a:r>
                  <a:rPr lang="en-US" altLang="zh-CN" sz="26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altLang="en-US" sz="26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6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T</a:t>
                </a:r>
                <a:r>
                  <a:rPr lang="en-US" altLang="zh-CN" sz="2600" b="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2  </a:t>
                </a:r>
                <a:r>
                  <a:rPr lang="zh-CN" altLang="en-US" sz="2600" b="0" dirty="0">
                    <a:solidFill>
                      <a:schemeClr val="tx1"/>
                    </a:solidFill>
                    <a:latin typeface="Times New Roman" panose="02020603050405020304" pitchFamily="18" charset="0"/>
                    <a:cs typeface="Times New Roman" panose="02020603050405020304" pitchFamily="18" charset="0"/>
                  </a:rPr>
                  <a:t> </a:t>
                </a:r>
              </a:p>
            </p:txBody>
          </p:sp>
        </mc:Choice>
        <mc:Fallback xmlns="">
          <p:sp>
            <p:nvSpPr>
              <p:cNvPr id="29" name="矩形 28">
                <a:extLst>
                  <a:ext uri="{FF2B5EF4-FFF2-40B4-BE49-F238E27FC236}">
                    <a16:creationId xmlns:a16="http://schemas.microsoft.com/office/drawing/2014/main" xmlns:a14="http://schemas.microsoft.com/office/drawing/2010/main" xmlns="" id="{30BB6E3D-FA9E-BB42-9B00-DCE9A89AB424}"/>
                  </a:ext>
                </a:extLst>
              </p:cNvPr>
              <p:cNvSpPr>
                <a:spLocks noRot="1" noChangeAspect="1" noMove="1" noResize="1" noEditPoints="1" noAdjustHandles="1" noChangeArrowheads="1" noChangeShapeType="1" noTextEdit="1"/>
              </p:cNvSpPr>
              <p:nvPr/>
            </p:nvSpPr>
            <p:spPr>
              <a:xfrm>
                <a:off x="134448" y="5517232"/>
                <a:ext cx="2686889" cy="492443"/>
              </a:xfrm>
              <a:prstGeom prst="rect">
                <a:avLst/>
              </a:prstGeom>
              <a:blipFill rotWithShape="1">
                <a:blip r:embed="rId5"/>
                <a:stretch>
                  <a:fillRect t="-11111" b="-296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E9E407A8-F1D7-1547-8D0E-F62A583D7CD3}"/>
                  </a:ext>
                </a:extLst>
              </p:cNvPr>
              <p:cNvSpPr/>
              <p:nvPr/>
            </p:nvSpPr>
            <p:spPr>
              <a:xfrm>
                <a:off x="2015245" y="3792310"/>
                <a:ext cx="2598084" cy="11667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kumimoji="1" lang="en-US" altLang="zh-CN" sz="2600" b="0" smtClean="0">
                          <a:solidFill>
                            <a:schemeClr val="tx1"/>
                          </a:solidFill>
                          <a:latin typeface="Times New Roman" panose="02020603050405020304" pitchFamily="18" charset="0"/>
                          <a:cs typeface="Times New Roman" panose="02020603050405020304" pitchFamily="18" charset="0"/>
                        </a:rPr>
                        <m:t>=</m:t>
                      </m:r>
                      <m:r>
                        <m:rPr>
                          <m:nor/>
                        </m:rPr>
                        <a:rPr kumimoji="1" lang="zh-CN" altLang="en-US" sz="2600" b="0" smtClean="0">
                          <a:solidFill>
                            <a:schemeClr val="tx1"/>
                          </a:solidFill>
                          <a:latin typeface="Times New Roman" panose="02020603050405020304" pitchFamily="18" charset="0"/>
                          <a:cs typeface="Times New Roman" panose="02020603050405020304" pitchFamily="18" charset="0"/>
                        </a:rPr>
                        <m:t>  </m:t>
                      </m:r>
                      <m:f>
                        <m:fPr>
                          <m:ctrlPr>
                            <a:rPr kumimoji="1" lang="en-US" altLang="zh-CN" sz="2600" b="0" i="1" smtClean="0">
                              <a:solidFill>
                                <a:schemeClr val="tx1"/>
                              </a:solidFill>
                              <a:latin typeface="Cambria Math" panose="02040503050406030204" pitchFamily="18" charset="0"/>
                              <a:cs typeface="Times New Roman" panose="02020603050405020304" pitchFamily="18" charset="0"/>
                            </a:rPr>
                          </m:ctrlPr>
                        </m:fPr>
                        <m:num>
                          <m:r>
                            <a:rPr kumimoji="1" lang="en-US" altLang="zh-CN" sz="2600" b="0" i="0" smtClean="0">
                              <a:solidFill>
                                <a:schemeClr val="tx1"/>
                              </a:solidFill>
                              <a:latin typeface="Cambria Math" panose="02040503050406030204" pitchFamily="18" charset="0"/>
                              <a:cs typeface="Times New Roman" panose="02020603050405020304" pitchFamily="18" charset="0"/>
                            </a:rPr>
                            <m:t>1</m:t>
                          </m:r>
                        </m:num>
                        <m:den>
                          <m:d>
                            <m:dPr>
                              <m:ctrlPr>
                                <a:rPr kumimoji="1" lang="en-US" altLang="zh-CN" sz="2600" b="0" i="1" dirty="0">
                                  <a:solidFill>
                                    <a:schemeClr val="tx1"/>
                                  </a:solidFill>
                                  <a:latin typeface="Cambria Math" panose="02040503050406030204" pitchFamily="18" charset="0"/>
                                  <a:ea typeface="宋体" panose="02010600030101010101" pitchFamily="2" charset="-122"/>
                                </a:rPr>
                              </m:ctrlPr>
                            </m:dPr>
                            <m:e>
                              <m:r>
                                <a:rPr kumimoji="1" lang="en-US" altLang="zh-CN" sz="2600" b="0" i="0" dirty="0">
                                  <a:solidFill>
                                    <a:schemeClr val="tx1"/>
                                  </a:solidFill>
                                  <a:latin typeface="Cambria Math" panose="02040503050406030204" pitchFamily="18" charset="0"/>
                                  <a:ea typeface="宋体" panose="02010600030101010101" pitchFamily="2" charset="-122"/>
                                </a:rPr>
                                <m:t>1−</m:t>
                              </m:r>
                              <m:sSub>
                                <m:sSubPr>
                                  <m:ctrlPr>
                                    <a:rPr lang="en-US" altLang="zh-CN" sz="2600" b="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sSubPr>
                                <m:e>
                                  <m:r>
                                    <m:rPr>
                                      <m:sty m:val="p"/>
                                    </m:rPr>
                                    <a:rPr lang="en-US" altLang="zh-CN" sz="2600" b="0"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F</m:t>
                                  </m:r>
                                </m:e>
                                <m:sub>
                                  <m:r>
                                    <m:rPr>
                                      <m:sty m:val="p"/>
                                    </m:rPr>
                                    <a:rPr lang="en-US" altLang="zh-CN" sz="2600" b="0"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e</m:t>
                                  </m:r>
                                </m:sub>
                              </m:sSub>
                            </m:e>
                          </m:d>
                          <m:r>
                            <a:rPr kumimoji="1" lang="en-US" altLang="zh-CN" sz="2600" b="0" i="0" dirty="0">
                              <a:solidFill>
                                <a:schemeClr val="tx1"/>
                              </a:solidFill>
                              <a:latin typeface="Cambria Math" panose="02040503050406030204" pitchFamily="18" charset="0"/>
                              <a:ea typeface="宋体" panose="02010600030101010101" pitchFamily="2" charset="-122"/>
                            </a:rPr>
                            <m:t>+</m:t>
                          </m:r>
                          <m:f>
                            <m:fPr>
                              <m:ctrlPr>
                                <a:rPr kumimoji="1" lang="en-US" altLang="zh-CN" sz="2600" b="0" i="1">
                                  <a:solidFill>
                                    <a:schemeClr val="tx1"/>
                                  </a:solidFill>
                                  <a:latin typeface="Cambria Math" panose="02040503050406030204" pitchFamily="18" charset="0"/>
                                </a:rPr>
                              </m:ctrlPr>
                            </m:fPr>
                            <m:num>
                              <m:sSub>
                                <m:sSubPr>
                                  <m:ctrlPr>
                                    <a:rPr lang="en-US" altLang="zh-CN" sz="2600" b="0"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sSubPr>
                                <m:e>
                                  <m:r>
                                    <m:rPr>
                                      <m:sty m:val="p"/>
                                    </m:rPr>
                                    <a:rPr lang="en-US" altLang="zh-CN" sz="2600" b="0" i="0"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F</m:t>
                                  </m:r>
                                </m:e>
                                <m:sub>
                                  <m:r>
                                    <m:rPr>
                                      <m:sty m:val="p"/>
                                    </m:rPr>
                                    <a:rPr lang="en-US" altLang="zh-CN" sz="2600" b="0" i="0"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e</m:t>
                                  </m:r>
                                </m:sub>
                              </m:sSub>
                            </m:num>
                            <m:den>
                              <m:r>
                                <m:rPr>
                                  <m:sty m:val="p"/>
                                </m:rPr>
                                <a:rPr lang="en-US" altLang="zh-CN" sz="2600" b="0" i="0"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S</m:t>
                              </m:r>
                              <m:r>
                                <m:rPr>
                                  <m:sty m:val="p"/>
                                </m:rPr>
                                <a:rPr kumimoji="1" lang="en-US" altLang="zh-CN" sz="2600" b="0" i="0" baseline="-25000" smtClean="0">
                                  <a:solidFill>
                                    <a:srgbClr val="C00000"/>
                                  </a:solidFill>
                                  <a:latin typeface="Cambria Math" panose="02040503050406030204" pitchFamily="18" charset="0"/>
                                </a:rPr>
                                <m:t>e</m:t>
                              </m:r>
                            </m:den>
                          </m:f>
                        </m:den>
                      </m:f>
                    </m:oMath>
                  </m:oMathPara>
                </a14:m>
                <a:endParaRPr lang="zh-CN" altLang="en-US" sz="2600" b="0" dirty="0"/>
              </a:p>
            </p:txBody>
          </p:sp>
        </mc:Choice>
        <mc:Fallback xmlns="">
          <p:sp>
            <p:nvSpPr>
              <p:cNvPr id="30" name="矩形 29">
                <a:extLst>
                  <a:ext uri="{FF2B5EF4-FFF2-40B4-BE49-F238E27FC236}">
                    <a16:creationId xmlns:a16="http://schemas.microsoft.com/office/drawing/2014/main" xmlns:a14="http://schemas.microsoft.com/office/drawing/2010/main" xmlns="" id="{E9E407A8-F1D7-1547-8D0E-F62A583D7CD3}"/>
                  </a:ext>
                </a:extLst>
              </p:cNvPr>
              <p:cNvSpPr>
                <a:spLocks noRot="1" noChangeAspect="1" noMove="1" noResize="1" noEditPoints="1" noAdjustHandles="1" noChangeArrowheads="1" noChangeShapeType="1" noTextEdit="1"/>
              </p:cNvSpPr>
              <p:nvPr/>
            </p:nvSpPr>
            <p:spPr>
              <a:xfrm>
                <a:off x="2015245" y="3792310"/>
                <a:ext cx="2598084" cy="1166794"/>
              </a:xfrm>
              <a:prstGeom prst="rect">
                <a:avLst/>
              </a:prstGeom>
              <a:blipFill rotWithShape="1">
                <a:blip r:embed="rId6"/>
                <a:stretch>
                  <a:fillRect b="-10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58E2185-5DDA-CB4E-BCF6-19BDFCA7D8C4}"/>
                  </a:ext>
                </a:extLst>
              </p:cNvPr>
              <p:cNvSpPr/>
              <p:nvPr/>
            </p:nvSpPr>
            <p:spPr>
              <a:xfrm>
                <a:off x="1477893" y="5313083"/>
                <a:ext cx="8566715" cy="9827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kumimoji="1" lang="en-US" altLang="zh-CN" sz="2600" b="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m:t>=</m:t>
                      </m:r>
                      <m:d>
                        <m:dPr>
                          <m:ctrlPr>
                            <a:rPr kumimoji="1" lang="en-US" altLang="zh-CN" sz="2600" b="0" i="1" dirty="0">
                              <a:solidFill>
                                <a:schemeClr val="tx1"/>
                              </a:solidFill>
                              <a:latin typeface="Cambria Math" panose="02040503050406030204" pitchFamily="18" charset="0"/>
                              <a:ea typeface="宋体" panose="02010600030101010101" pitchFamily="2" charset="-122"/>
                            </a:rPr>
                          </m:ctrlPr>
                        </m:dPr>
                        <m:e>
                          <m:r>
                            <m:rPr>
                              <m:nor/>
                            </m:rPr>
                            <a:rPr kumimoji="1" lang="en-US" altLang="zh-CN" sz="26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m:t>T</m:t>
                          </m:r>
                          <m:r>
                            <m:rPr>
                              <m:nor/>
                            </m:rPr>
                            <a:rPr kumimoji="1" lang="en-US" altLang="zh-CN" sz="2600" b="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m:t>o</m:t>
                          </m:r>
                          <m:r>
                            <a:rPr kumimoji="1" lang="en-US" altLang="zh-CN" sz="2600" b="0" i="0" dirty="0">
                              <a:solidFill>
                                <a:schemeClr val="tx1"/>
                              </a:solidFill>
                              <a:latin typeface="Cambria Math" panose="02040503050406030204" pitchFamily="18" charset="0"/>
                              <a:ea typeface="宋体" panose="02010600030101010101" pitchFamily="2" charset="-122"/>
                            </a:rPr>
                            <m:t>−</m:t>
                          </m:r>
                          <m:r>
                            <m:rPr>
                              <m:sty m:val="p"/>
                            </m:rPr>
                            <a:rPr lang="en-US" altLang="zh-CN" sz="2600" b="0" i="0"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T</m:t>
                          </m:r>
                          <m:r>
                            <m:rPr>
                              <m:sty m:val="p"/>
                            </m:rPr>
                            <a:rPr lang="en-US" altLang="zh-CN" sz="2600" b="0" i="0" baseline="-25000" dirty="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o</m:t>
                          </m:r>
                          <m:r>
                            <a:rPr lang="en-US" altLang="zh-CN" sz="2600" b="0" i="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sSub>
                            <m:sSubPr>
                              <m:ctrlPr>
                                <a:rPr lang="en-US" altLang="zh-CN" sz="2600" b="0"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sSubPr>
                            <m:e>
                              <m:r>
                                <m:rPr>
                                  <m:sty m:val="p"/>
                                </m:rPr>
                                <a:rPr lang="en-US" altLang="zh-CN" sz="2600" b="0" i="0"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F</m:t>
                              </m:r>
                            </m:e>
                            <m:sub>
                              <m:r>
                                <m:rPr>
                                  <m:sty m:val="p"/>
                                </m:rPr>
                                <a:rPr lang="en-US" altLang="zh-CN" sz="2600" b="0" i="0"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e</m:t>
                              </m:r>
                            </m:sub>
                          </m:sSub>
                        </m:e>
                      </m:d>
                      <m:r>
                        <a:rPr lang="en-US" altLang="zh-CN" sz="2600" b="0" i="0"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m:t>
                      </m:r>
                      <m:f>
                        <m:fPr>
                          <m:ctrlPr>
                            <a:rPr kumimoji="1" lang="en-US" altLang="zh-CN" sz="2600" b="0" i="1" smtClean="0">
                              <a:solidFill>
                                <a:srgbClr val="800000"/>
                              </a:solidFill>
                              <a:latin typeface="Cambria Math" panose="02040503050406030204" pitchFamily="18" charset="0"/>
                            </a:rPr>
                          </m:ctrlPr>
                        </m:fPr>
                        <m:num>
                          <m:r>
                            <m:rPr>
                              <m:sty m:val="p"/>
                            </m:rPr>
                            <a:rPr lang="en-US" altLang="zh-CN" sz="2600" b="0" i="0"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T</m:t>
                          </m:r>
                          <m:r>
                            <m:rPr>
                              <m:sty m:val="p"/>
                            </m:rPr>
                            <a:rPr lang="en-US" altLang="zh-CN" sz="2600" b="0" i="0" baseline="-25000" dirty="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Symbol" panose="05050102010706020507" pitchFamily="18" charset="2"/>
                            </a:rPr>
                            <m:t>o</m:t>
                          </m:r>
                          <m:r>
                            <a:rPr lang="en-US" altLang="zh-CN" sz="2600" b="0" i="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sSub>
                            <m:sSubPr>
                              <m:ctrlPr>
                                <a:rPr lang="en-US" altLang="zh-CN" sz="2600" b="0"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sSubPr>
                            <m:e>
                              <m:r>
                                <m:rPr>
                                  <m:sty m:val="p"/>
                                </m:rPr>
                                <a:rPr lang="en-US" altLang="zh-CN" sz="2600" b="0" i="0"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F</m:t>
                              </m:r>
                            </m:e>
                            <m:sub>
                              <m:r>
                                <m:rPr>
                                  <m:sty m:val="p"/>
                                </m:rPr>
                                <a:rPr lang="en-US" altLang="zh-CN" sz="2600" b="0" i="0"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e</m:t>
                              </m:r>
                            </m:sub>
                          </m:sSub>
                        </m:num>
                        <m:den>
                          <m:r>
                            <m:rPr>
                              <m:sty m:val="p"/>
                            </m:rPr>
                            <a:rPr lang="en-US" altLang="zh-CN" sz="2600" b="0" i="0"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S</m:t>
                          </m:r>
                          <m:r>
                            <m:rPr>
                              <m:sty m:val="p"/>
                            </m:rPr>
                            <a:rPr kumimoji="1" lang="en-US" altLang="zh-CN" sz="2600" b="0" i="0" baseline="-25000">
                              <a:solidFill>
                                <a:srgbClr val="C00000"/>
                              </a:solidFill>
                              <a:latin typeface="Cambria Math" panose="02040503050406030204" pitchFamily="18" charset="0"/>
                            </a:rPr>
                            <m:t>e</m:t>
                          </m:r>
                        </m:den>
                      </m:f>
                      <m:r>
                        <m:rPr>
                          <m:nor/>
                        </m:rPr>
                        <a:rPr kumimoji="1" lang="zh-CN" altLang="en-US" sz="2600" b="0" baseline="-25000" smtClean="0">
                          <a:solidFill>
                            <a:srgbClr val="800000"/>
                          </a:solidFill>
                          <a:latin typeface="Cambria Math" panose="02040503050406030204" pitchFamily="18" charset="0"/>
                        </a:rPr>
                        <m:t> </m:t>
                      </m:r>
                      <m:r>
                        <m:rPr>
                          <m:nor/>
                        </m:rPr>
                        <a:rPr kumimoji="1" lang="en-US" altLang="zh-CN" sz="2600" b="0">
                          <a:solidFill>
                            <a:schemeClr val="tx1"/>
                          </a:solidFill>
                          <a:latin typeface="Times New Roman" panose="02020603050405020304" pitchFamily="18" charset="0"/>
                          <a:cs typeface="Times New Roman" panose="02020603050405020304" pitchFamily="18" charset="0"/>
                        </a:rPr>
                        <m:t>=</m:t>
                      </m:r>
                      <m:r>
                        <m:rPr>
                          <m:nor/>
                        </m:rPr>
                        <a:rPr kumimoji="1" lang="zh-CN" altLang="en-US" sz="2600" b="0">
                          <a:solidFill>
                            <a:schemeClr val="tx1"/>
                          </a:solidFill>
                          <a:latin typeface="Times New Roman" panose="02020603050405020304" pitchFamily="18" charset="0"/>
                          <a:cs typeface="Times New Roman" panose="02020603050405020304" pitchFamily="18" charset="0"/>
                        </a:rPr>
                        <m:t> </m:t>
                      </m:r>
                      <m:r>
                        <m:rPr>
                          <m:nor/>
                        </m:rPr>
                        <a:rPr kumimoji="1" lang="en-US" altLang="zh-CN" sz="26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m:t>T</m:t>
                      </m:r>
                      <m:r>
                        <m:rPr>
                          <m:nor/>
                        </m:rPr>
                        <a:rPr kumimoji="1" lang="en-US" altLang="zh-CN" sz="2600" b="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m:t>o</m:t>
                      </m:r>
                      <m:r>
                        <a:rPr kumimoji="1" lang="en-US" altLang="zh-CN" sz="2600" b="0" i="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1" lang="en-US" altLang="zh-CN" sz="2600" b="0" i="1" dirty="0">
                              <a:solidFill>
                                <a:schemeClr val="tx1"/>
                              </a:solidFill>
                              <a:latin typeface="Cambria Math" panose="02040503050406030204" pitchFamily="18" charset="0"/>
                              <a:ea typeface="宋体" panose="02010600030101010101" pitchFamily="2" charset="-122"/>
                            </a:rPr>
                          </m:ctrlPr>
                        </m:dPr>
                        <m:e>
                          <m:d>
                            <m:dPr>
                              <m:ctrlPr>
                                <a:rPr kumimoji="1" lang="en-US" altLang="zh-CN" sz="2600" b="0" i="1" dirty="0">
                                  <a:solidFill>
                                    <a:schemeClr val="tx1"/>
                                  </a:solidFill>
                                  <a:latin typeface="Cambria Math" panose="02040503050406030204" pitchFamily="18" charset="0"/>
                                  <a:ea typeface="宋体" panose="02010600030101010101" pitchFamily="2" charset="-122"/>
                                </a:rPr>
                              </m:ctrlPr>
                            </m:dPr>
                            <m:e>
                              <m:r>
                                <a:rPr kumimoji="1" lang="en-US" altLang="zh-CN" sz="2600" b="0" i="0" dirty="0">
                                  <a:solidFill>
                                    <a:schemeClr val="tx1"/>
                                  </a:solidFill>
                                  <a:latin typeface="Cambria Math" panose="02040503050406030204" pitchFamily="18" charset="0"/>
                                  <a:ea typeface="宋体" panose="02010600030101010101" pitchFamily="2" charset="-122"/>
                                </a:rPr>
                                <m:t>1−</m:t>
                              </m:r>
                              <m:sSub>
                                <m:sSubPr>
                                  <m:ctrlPr>
                                    <a:rPr lang="en-US" altLang="zh-CN" sz="2600" b="0"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sSubPr>
                                <m:e>
                                  <m:r>
                                    <m:rPr>
                                      <m:sty m:val="p"/>
                                    </m:rPr>
                                    <a:rPr lang="en-US" altLang="zh-CN" sz="2600" b="0"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F</m:t>
                                  </m:r>
                                </m:e>
                                <m:sub>
                                  <m:r>
                                    <m:rPr>
                                      <m:sty m:val="p"/>
                                    </m:rPr>
                                    <a:rPr lang="en-US" altLang="zh-CN" sz="2600" b="0"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e</m:t>
                                  </m:r>
                                </m:sub>
                              </m:sSub>
                            </m:e>
                          </m:d>
                          <m:r>
                            <a:rPr kumimoji="1" lang="en-US" altLang="zh-CN" sz="2600" b="0" i="0" dirty="0">
                              <a:solidFill>
                                <a:schemeClr val="tx1"/>
                              </a:solidFill>
                              <a:latin typeface="Cambria Math" panose="02040503050406030204" pitchFamily="18" charset="0"/>
                              <a:ea typeface="宋体" panose="02010600030101010101" pitchFamily="2" charset="-122"/>
                            </a:rPr>
                            <m:t>+</m:t>
                          </m:r>
                          <m:f>
                            <m:fPr>
                              <m:ctrlPr>
                                <a:rPr kumimoji="1" lang="en-US" altLang="zh-CN" sz="2600" b="0" i="1">
                                  <a:solidFill>
                                    <a:schemeClr val="tx1"/>
                                  </a:solidFill>
                                  <a:latin typeface="Cambria Math" panose="02040503050406030204" pitchFamily="18" charset="0"/>
                                </a:rPr>
                              </m:ctrlPr>
                            </m:fPr>
                            <m:num>
                              <m:sSub>
                                <m:sSubPr>
                                  <m:ctrlPr>
                                    <a:rPr lang="en-US" altLang="zh-CN" sz="2600" b="0"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sSubPr>
                                <m:e>
                                  <m:r>
                                    <m:rPr>
                                      <m:sty m:val="p"/>
                                    </m:rPr>
                                    <a:rPr lang="en-US" altLang="zh-CN" sz="2600" b="0" i="0"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F</m:t>
                                  </m:r>
                                </m:e>
                                <m:sub>
                                  <m:r>
                                    <m:rPr>
                                      <m:sty m:val="p"/>
                                    </m:rPr>
                                    <a:rPr lang="en-US" altLang="zh-CN" sz="2600" b="0" i="0"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e</m:t>
                                  </m:r>
                                </m:sub>
                              </m:sSub>
                            </m:num>
                            <m:den>
                              <m:r>
                                <m:rPr>
                                  <m:sty m:val="p"/>
                                </m:rPr>
                                <a:rPr lang="en-US" altLang="zh-CN" sz="2600" b="0" i="0"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S</m:t>
                              </m:r>
                              <m:r>
                                <m:rPr>
                                  <m:sty m:val="p"/>
                                </m:rPr>
                                <a:rPr kumimoji="1" lang="en-US" altLang="zh-CN" sz="2600" b="0" i="0" baseline="-25000">
                                  <a:solidFill>
                                    <a:srgbClr val="C00000"/>
                                  </a:solidFill>
                                  <a:latin typeface="Cambria Math" panose="02040503050406030204" pitchFamily="18" charset="0"/>
                                </a:rPr>
                                <m:t>e</m:t>
                              </m:r>
                            </m:den>
                          </m:f>
                        </m:e>
                      </m:d>
                    </m:oMath>
                  </m:oMathPara>
                </a14:m>
                <a:endParaRPr lang="zh-CN" altLang="en-US" sz="2600" b="0" dirty="0"/>
              </a:p>
            </p:txBody>
          </p:sp>
        </mc:Choice>
        <mc:Fallback xmlns="">
          <p:sp>
            <p:nvSpPr>
              <p:cNvPr id="31" name="矩形 30">
                <a:extLst>
                  <a:ext uri="{FF2B5EF4-FFF2-40B4-BE49-F238E27FC236}">
                    <a16:creationId xmlns:a16="http://schemas.microsoft.com/office/drawing/2014/main" xmlns:a14="http://schemas.microsoft.com/office/drawing/2010/main" xmlns="" id="{A58E2185-5DDA-CB4E-BCF6-19BDFCA7D8C4}"/>
                  </a:ext>
                </a:extLst>
              </p:cNvPr>
              <p:cNvSpPr>
                <a:spLocks noRot="1" noChangeAspect="1" noMove="1" noResize="1" noEditPoints="1" noAdjustHandles="1" noChangeArrowheads="1" noChangeShapeType="1" noTextEdit="1"/>
              </p:cNvSpPr>
              <p:nvPr/>
            </p:nvSpPr>
            <p:spPr>
              <a:xfrm>
                <a:off x="1477893" y="5313083"/>
                <a:ext cx="8566715" cy="982705"/>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5E4D2C6F-A176-7845-86FC-47D8EEFC5F2B}"/>
                  </a:ext>
                </a:extLst>
              </p:cNvPr>
              <p:cNvSpPr/>
              <p:nvPr/>
            </p:nvSpPr>
            <p:spPr>
              <a:xfrm>
                <a:off x="167526" y="3789040"/>
                <a:ext cx="1864100" cy="8388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kumimoji="1" lang="en-US" altLang="zh-CN" sz="2600" b="0" dirty="0" smtClean="0">
                          <a:solidFill>
                            <a:schemeClr val="tx1"/>
                          </a:solidFill>
                          <a:latin typeface="Times New Roman" panose="02020603050405020304" pitchFamily="18" charset="0"/>
                          <a:cs typeface="Times New Roman" panose="02020603050405020304" pitchFamily="18" charset="0"/>
                        </a:rPr>
                        <m:t>S</m:t>
                      </m:r>
                      <m:r>
                        <m:rPr>
                          <m:nor/>
                        </m:rPr>
                        <a:rPr kumimoji="1" lang="en-US" altLang="zh-CN" sz="2600" b="0" baseline="-25000" dirty="0" smtClean="0">
                          <a:solidFill>
                            <a:schemeClr val="tx1"/>
                          </a:solidFill>
                          <a:latin typeface="Times New Roman" panose="02020603050405020304" pitchFamily="18" charset="0"/>
                          <a:cs typeface="Times New Roman" panose="02020603050405020304" pitchFamily="18" charset="0"/>
                        </a:rPr>
                        <m:t>overall</m:t>
                      </m:r>
                      <m:r>
                        <m:rPr>
                          <m:nor/>
                        </m:rPr>
                        <a:rPr kumimoji="1" lang="zh-CN" altLang="en-US" sz="2600" b="0" baseline="-25000" dirty="0" smtClean="0">
                          <a:solidFill>
                            <a:schemeClr val="tx1"/>
                          </a:solidFill>
                          <a:latin typeface="Times New Roman" panose="02020603050405020304" pitchFamily="18" charset="0"/>
                          <a:cs typeface="Times New Roman" panose="02020603050405020304" pitchFamily="18" charset="0"/>
                        </a:rPr>
                        <m:t> </m:t>
                      </m:r>
                      <m:r>
                        <m:rPr>
                          <m:nor/>
                        </m:rPr>
                        <a:rPr kumimoji="1" lang="en-US" altLang="zh-CN" sz="2600" b="0" smtClean="0">
                          <a:solidFill>
                            <a:schemeClr val="tx1"/>
                          </a:solidFill>
                          <a:latin typeface="Times New Roman" panose="02020603050405020304" pitchFamily="18" charset="0"/>
                          <a:cs typeface="Times New Roman" panose="02020603050405020304" pitchFamily="18" charset="0"/>
                        </a:rPr>
                        <m:t>=</m:t>
                      </m:r>
                      <m:r>
                        <m:rPr>
                          <m:nor/>
                        </m:rPr>
                        <a:rPr kumimoji="1" lang="zh-CN" altLang="en-US" sz="2600" b="0" smtClean="0">
                          <a:solidFill>
                            <a:schemeClr val="tx1"/>
                          </a:solidFill>
                          <a:latin typeface="Times New Roman" panose="02020603050405020304" pitchFamily="18" charset="0"/>
                          <a:cs typeface="Times New Roman" panose="02020603050405020304" pitchFamily="18" charset="0"/>
                        </a:rPr>
                        <m:t>  </m:t>
                      </m:r>
                      <m:f>
                        <m:fPr>
                          <m:ctrlPr>
                            <a:rPr kumimoji="1" lang="en-US" altLang="zh-CN" sz="2600" b="0" i="1" smtClean="0">
                              <a:solidFill>
                                <a:schemeClr val="tx1"/>
                              </a:solidFill>
                              <a:latin typeface="Cambria Math" panose="02040503050406030204" pitchFamily="18" charset="0"/>
                              <a:cs typeface="Times New Roman" panose="02020603050405020304" pitchFamily="18" charset="0"/>
                            </a:rPr>
                          </m:ctrlPr>
                        </m:fPr>
                        <m:num>
                          <m:r>
                            <m:rPr>
                              <m:sty m:val="p"/>
                            </m:rPr>
                            <a:rPr kumimoji="1" lang="en-US" altLang="zh-CN" sz="2600" b="0" i="0" smtClean="0">
                              <a:solidFill>
                                <a:schemeClr val="tx1"/>
                              </a:solidFill>
                              <a:latin typeface="Cambria Math" panose="02040503050406030204" pitchFamily="18" charset="0"/>
                              <a:cs typeface="Times New Roman" panose="02020603050405020304" pitchFamily="18" charset="0"/>
                            </a:rPr>
                            <m:t>T</m:t>
                          </m:r>
                          <m:r>
                            <m:rPr>
                              <m:sty m:val="p"/>
                            </m:rPr>
                            <a:rPr kumimoji="1" lang="en-US" altLang="zh-CN" sz="2600" b="0" i="0" baseline="-25000">
                              <a:solidFill>
                                <a:schemeClr val="tx1"/>
                              </a:solidFill>
                              <a:latin typeface="Cambria Math" panose="02040503050406030204" pitchFamily="18" charset="0"/>
                              <a:cs typeface="Times New Roman" panose="02020603050405020304" pitchFamily="18" charset="0"/>
                            </a:rPr>
                            <m:t>o</m:t>
                          </m:r>
                        </m:num>
                        <m:den>
                          <m:r>
                            <m:rPr>
                              <m:sty m:val="p"/>
                            </m:rPr>
                            <a:rPr kumimoji="1" lang="en-US" altLang="zh-CN" sz="2600" b="0" i="0" dirty="0" smtClean="0">
                              <a:solidFill>
                                <a:schemeClr val="tx1"/>
                              </a:solidFill>
                              <a:latin typeface="Cambria Math" panose="02040503050406030204" pitchFamily="18" charset="0"/>
                              <a:ea typeface="宋体" panose="02010600030101010101" pitchFamily="2" charset="-122"/>
                            </a:rPr>
                            <m:t>T</m:t>
                          </m:r>
                          <m:r>
                            <m:rPr>
                              <m:sty m:val="p"/>
                            </m:rPr>
                            <a:rPr kumimoji="1" lang="en-US" altLang="zh-CN" sz="2600" b="0" i="0" baseline="-25000" dirty="0" smtClean="0">
                              <a:solidFill>
                                <a:schemeClr val="tx1"/>
                              </a:solidFill>
                              <a:latin typeface="Cambria Math" panose="02040503050406030204" pitchFamily="18" charset="0"/>
                              <a:ea typeface="宋体" panose="02010600030101010101" pitchFamily="2" charset="-122"/>
                            </a:rPr>
                            <m:t>e</m:t>
                          </m:r>
                        </m:den>
                      </m:f>
                    </m:oMath>
                  </m:oMathPara>
                </a14:m>
                <a:endParaRPr lang="zh-CN" altLang="en-US" sz="2600" b="0" dirty="0"/>
              </a:p>
            </p:txBody>
          </p:sp>
        </mc:Choice>
        <mc:Fallback xmlns="">
          <p:sp>
            <p:nvSpPr>
              <p:cNvPr id="32" name="矩形 31">
                <a:extLst>
                  <a:ext uri="{FF2B5EF4-FFF2-40B4-BE49-F238E27FC236}">
                    <a16:creationId xmlns:a16="http://schemas.microsoft.com/office/drawing/2014/main" xmlns:a14="http://schemas.microsoft.com/office/drawing/2010/main" xmlns="" id="{5E4D2C6F-A176-7845-86FC-47D8EEFC5F2B}"/>
                  </a:ext>
                </a:extLst>
              </p:cNvPr>
              <p:cNvSpPr>
                <a:spLocks noRot="1" noChangeAspect="1" noMove="1" noResize="1" noEditPoints="1" noAdjustHandles="1" noChangeArrowheads="1" noChangeShapeType="1" noTextEdit="1"/>
              </p:cNvSpPr>
              <p:nvPr/>
            </p:nvSpPr>
            <p:spPr>
              <a:xfrm>
                <a:off x="167526" y="3789040"/>
                <a:ext cx="1864100" cy="838884"/>
              </a:xfrm>
              <a:prstGeom prst="rect">
                <a:avLst/>
              </a:prstGeom>
              <a:blipFill rotWithShape="1">
                <a:blip r:embed="rId8"/>
                <a:stretch>
                  <a:fillRect b="-3650"/>
                </a:stretch>
              </a:blipFill>
            </p:spPr>
            <p:txBody>
              <a:bodyPr/>
              <a:lstStyle/>
              <a:p>
                <a:r>
                  <a:rPr lang="zh-CN" altLang="en-US">
                    <a:noFill/>
                  </a:rPr>
                  <a:t> </a:t>
                </a:r>
              </a:p>
            </p:txBody>
          </p:sp>
        </mc:Fallback>
      </mc:AlternateContent>
      <p:sp>
        <p:nvSpPr>
          <p:cNvPr id="33" name="矩形 31">
            <a:extLst>
              <a:ext uri="{FF2B5EF4-FFF2-40B4-BE49-F238E27FC236}">
                <a16:creationId xmlns:a16="http://schemas.microsoft.com/office/drawing/2014/main" id="{884CB1A5-821E-4E49-B247-9C7CFA01CAC5}"/>
              </a:ext>
            </a:extLst>
          </p:cNvPr>
          <p:cNvSpPr>
            <a:spLocks noChangeArrowheads="1"/>
          </p:cNvSpPr>
          <p:nvPr/>
        </p:nvSpPr>
        <p:spPr bwMode="auto">
          <a:xfrm>
            <a:off x="5064069" y="3831067"/>
            <a:ext cx="3709695" cy="112823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dirty="0">
              <a:solidFill>
                <a:srgbClr val="000000"/>
              </a:solidFill>
              <a:latin typeface="Arial" panose="020B0604020202020204" pitchFamily="34" charset="0"/>
            </a:endParaRPr>
          </a:p>
        </p:txBody>
      </p:sp>
      <p:pic>
        <p:nvPicPr>
          <p:cNvPr id="34" name="图片 33">
            <a:extLst>
              <a:ext uri="{FF2B5EF4-FFF2-40B4-BE49-F238E27FC236}">
                <a16:creationId xmlns:a16="http://schemas.microsoft.com/office/drawing/2014/main" id="{B4E88249-7CFB-8E43-B483-13CB9FFB5217}"/>
              </a:ext>
            </a:extLst>
          </p:cNvPr>
          <p:cNvPicPr>
            <a:picLocks noChangeAspect="1"/>
          </p:cNvPicPr>
          <p:nvPr/>
        </p:nvPicPr>
        <p:blipFill>
          <a:blip r:embed="rId9"/>
          <a:stretch>
            <a:fillRect/>
          </a:stretch>
        </p:blipFill>
        <p:spPr>
          <a:xfrm>
            <a:off x="700906" y="2147815"/>
            <a:ext cx="7615510" cy="1503207"/>
          </a:xfrm>
          <a:prstGeom prst="rect">
            <a:avLst/>
          </a:prstGeom>
        </p:spPr>
      </p:pic>
      <p:cxnSp>
        <p:nvCxnSpPr>
          <p:cNvPr id="35" name="直线箭头连接符 6">
            <a:extLst>
              <a:ext uri="{FF2B5EF4-FFF2-40B4-BE49-F238E27FC236}">
                <a16:creationId xmlns:a16="http://schemas.microsoft.com/office/drawing/2014/main" id="{C2546334-2EEB-964D-9DF2-68D66F94FCCC}"/>
              </a:ext>
            </a:extLst>
          </p:cNvPr>
          <p:cNvCxnSpPr>
            <a:cxnSpLocks/>
            <a:stCxn id="26" idx="2"/>
          </p:cNvCxnSpPr>
          <p:nvPr/>
        </p:nvCxnSpPr>
        <p:spPr bwMode="auto">
          <a:xfrm flipH="1">
            <a:off x="1691680" y="4651925"/>
            <a:ext cx="4267919" cy="953785"/>
          </a:xfrm>
          <a:prstGeom prst="straightConnector1">
            <a:avLst/>
          </a:prstGeom>
          <a:noFill/>
          <a:ln w="12700" cap="flat" cmpd="sng" algn="ctr">
            <a:solidFill>
              <a:schemeClr val="tx1"/>
            </a:solidFill>
            <a:prstDash val="dash"/>
            <a:round/>
            <a:headEnd type="none" w="med" len="med"/>
            <a:tailEnd type="triangle"/>
          </a:ln>
        </p:spPr>
      </p:cxnSp>
      <p:cxnSp>
        <p:nvCxnSpPr>
          <p:cNvPr id="36" name="直线箭头连接符 26">
            <a:extLst>
              <a:ext uri="{FF2B5EF4-FFF2-40B4-BE49-F238E27FC236}">
                <a16:creationId xmlns:a16="http://schemas.microsoft.com/office/drawing/2014/main" id="{4B9F98F0-2799-3246-902A-6DB594C4625D}"/>
              </a:ext>
            </a:extLst>
          </p:cNvPr>
          <p:cNvCxnSpPr>
            <a:cxnSpLocks/>
            <a:stCxn id="27" idx="2"/>
          </p:cNvCxnSpPr>
          <p:nvPr/>
        </p:nvCxnSpPr>
        <p:spPr bwMode="auto">
          <a:xfrm flipH="1">
            <a:off x="2534828" y="4797152"/>
            <a:ext cx="5330094" cy="808558"/>
          </a:xfrm>
          <a:prstGeom prst="straightConnector1">
            <a:avLst/>
          </a:prstGeom>
          <a:noFill/>
          <a:ln w="12700" cap="flat" cmpd="sng" algn="ctr">
            <a:solidFill>
              <a:schemeClr val="tx1"/>
            </a:solidFill>
            <a:prstDash val="dash"/>
            <a:round/>
            <a:headEnd type="none" w="med" len="med"/>
            <a:tailEnd type="triangle"/>
          </a:ln>
        </p:spPr>
      </p:cxnSp>
    </p:spTree>
    <p:extLst>
      <p:ext uri="{BB962C8B-B14F-4D97-AF65-F5344CB8AC3E}">
        <p14:creationId xmlns:p14="http://schemas.microsoft.com/office/powerpoint/2010/main" val="26076366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75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up)">
                                      <p:cBhvr>
                                        <p:cTn id="22" dur="750"/>
                                        <p:tgtEl>
                                          <p:spTgt spid="33"/>
                                        </p:tgtEl>
                                      </p:cBhvr>
                                    </p:animEffect>
                                  </p:childTnLst>
                                </p:cTn>
                              </p:par>
                            </p:childTnLst>
                          </p:cTn>
                        </p:par>
                        <p:par>
                          <p:cTn id="23" fill="hold">
                            <p:stCondLst>
                              <p:cond delay="750"/>
                            </p:stCondLst>
                            <p:childTnLst>
                              <p:par>
                                <p:cTn id="24" presetID="22" presetClass="entr" presetSubtype="8"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500"/>
                                        <p:tgtEl>
                                          <p:spTgt spid="26"/>
                                        </p:tgtEl>
                                      </p:cBhvr>
                                    </p:animEffect>
                                  </p:childTnLst>
                                </p:cTn>
                              </p:par>
                            </p:childTnLst>
                          </p:cTn>
                        </p:par>
                        <p:par>
                          <p:cTn id="27" fill="hold">
                            <p:stCondLst>
                              <p:cond delay="1250"/>
                            </p:stCondLst>
                            <p:childTnLst>
                              <p:par>
                                <p:cTn id="28" presetID="22" presetClass="entr" presetSubtype="8"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up)">
                                      <p:cBhvr>
                                        <p:cTn id="35" dur="500"/>
                                        <p:tgtEl>
                                          <p:spTgt spid="35"/>
                                        </p:tgtEl>
                                      </p:cBhvr>
                                    </p:animEffect>
                                  </p:childTnLst>
                                </p:cTn>
                              </p:par>
                              <p:par>
                                <p:cTn id="36" presetID="22" presetClass="entr" presetSubtype="1"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up)">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3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childTnLst>
                          </p:cTn>
                        </p:par>
                        <p:par>
                          <p:cTn id="45" fill="hold">
                            <p:stCondLst>
                              <p:cond delay="0"/>
                            </p:stCondLst>
                            <p:childTnLst>
                              <p:par>
                                <p:cTn id="46" presetID="22" presetClass="entr" presetSubtype="8" fill="hold" grpId="0" nodeType="after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left)">
                                      <p:cBhvr>
                                        <p:cTn id="48" dur="500"/>
                                        <p:tgtEl>
                                          <p:spTgt spid="3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left)">
                                      <p:cBhvr>
                                        <p:cTn id="53" dur="500"/>
                                        <p:tgtEl>
                                          <p:spTgt spid="30"/>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9" grpId="0"/>
      <p:bldP spid="30" grpId="0"/>
      <p:bldP spid="31" grpId="0"/>
      <p:bldP spid="32" grpId="0"/>
      <p:bldP spid="3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4355976" y="5445224"/>
            <a:ext cx="4215406" cy="1224136"/>
          </a:xfrm>
          <a:prstGeom prst="rect">
            <a:avLst/>
          </a:prstGeom>
          <a:solidFill>
            <a:srgbClr val="FF0000">
              <a:alpha val="63922"/>
            </a:srgbClr>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1561888" y="952898"/>
            <a:ext cx="6015460"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Amdahl’s Law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阿姆达尔定律</a:t>
            </a:r>
          </a:p>
        </p:txBody>
      </p:sp>
      <p:sp>
        <p:nvSpPr>
          <p:cNvPr id="8" name="矩形 7"/>
          <p:cNvSpPr>
            <a:spLocks noChangeArrowheads="1"/>
          </p:cNvSpPr>
          <p:nvPr/>
        </p:nvSpPr>
        <p:spPr bwMode="auto">
          <a:xfrm>
            <a:off x="52388" y="1623330"/>
            <a:ext cx="108950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20000"/>
              </a:spcBef>
              <a:buFont typeface="Wingdings" panose="05000000000000000000" pitchFamily="2" charset="2"/>
              <a:buChar char="u"/>
            </a:pP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The</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new</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Execution</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time</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改进后程序的总执行时间</a:t>
            </a:r>
          </a:p>
        </p:txBody>
      </p:sp>
      <p:pic>
        <p:nvPicPr>
          <p:cNvPr id="10" name="图片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136" y="3785635"/>
            <a:ext cx="8245727" cy="85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26" y="5445224"/>
            <a:ext cx="8054356" cy="1257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24E175F5-EDC6-4E47-90EC-A4C2847A867F}"/>
              </a:ext>
            </a:extLst>
          </p:cNvPr>
          <p:cNvSpPr/>
          <p:nvPr/>
        </p:nvSpPr>
        <p:spPr>
          <a:xfrm>
            <a:off x="2722634" y="2375297"/>
            <a:ext cx="4009605" cy="495795"/>
          </a:xfrm>
          <a:prstGeom prst="rect">
            <a:avLst/>
          </a:prstGeom>
          <a:noFill/>
          <a:ln w="28575">
            <a:solidFill>
              <a:srgbClr val="C00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13" name="矩形 12">
            <a:extLst>
              <a:ext uri="{FF2B5EF4-FFF2-40B4-BE49-F238E27FC236}">
                <a16:creationId xmlns:a16="http://schemas.microsoft.com/office/drawing/2014/main" id="{C05C3296-2027-034F-AA3C-4BB097F3B640}"/>
              </a:ext>
            </a:extLst>
          </p:cNvPr>
          <p:cNvSpPr/>
          <p:nvPr/>
        </p:nvSpPr>
        <p:spPr>
          <a:xfrm>
            <a:off x="611560" y="2931346"/>
            <a:ext cx="3960440" cy="641670"/>
          </a:xfrm>
          <a:prstGeom prst="rect">
            <a:avLst/>
          </a:prstGeom>
          <a:noFill/>
          <a:ln w="28575">
            <a:solidFill>
              <a:srgbClr val="C00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377E52D-F791-4A47-A73B-E35E57CA84CA}"/>
                  </a:ext>
                </a:extLst>
              </p:cNvPr>
              <p:cNvSpPr/>
              <p:nvPr/>
            </p:nvSpPr>
            <p:spPr>
              <a:xfrm>
                <a:off x="539552" y="2464275"/>
                <a:ext cx="7325828" cy="1410322"/>
              </a:xfrm>
              <a:prstGeom prst="rect">
                <a:avLst/>
              </a:prstGeom>
            </p:spPr>
            <p:txBody>
              <a:bodyPr wrap="square">
                <a:spAutoFit/>
              </a:bodyPr>
              <a:lstStyle/>
              <a:p>
                <a:pPr algn="just">
                  <a:spcBef>
                    <a:spcPct val="20000"/>
                  </a:spcBef>
                </a:pP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Execution</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time</a:t>
                </a:r>
                <a:r>
                  <a:rPr lang="en-US" altLang="zh-CN" sz="2000" b="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new</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(1-Fraction</a:t>
                </a:r>
                <a:r>
                  <a:rPr lang="en-US" altLang="zh-CN" sz="2000" b="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enchanced</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zh-CN" altLang="en-US" sz="14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Execution</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time</a:t>
                </a:r>
                <a:r>
                  <a:rPr lang="en-US" altLang="zh-CN" sz="2000" b="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old</a:t>
                </a:r>
                <a:r>
                  <a:rPr lang="zh-CN" altLang="en-US" sz="2000" b="0" baseline="-25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t>
                </a:r>
              </a:p>
              <a:p>
                <a:pPr algn="just">
                  <a:spcBef>
                    <a:spcPct val="20000"/>
                  </a:spcBef>
                </a:pP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en-US" altLang="zh-CN" sz="2000" b="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Fraction</a:t>
                </a:r>
                <a:r>
                  <a:rPr lang="en-US" altLang="zh-CN" sz="2000" b="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enchanced</a:t>
                </a:r>
                <a: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14:m>
                  <m:oMath xmlns:m="http://schemas.openxmlformats.org/officeDocument/2006/math">
                    <m:f>
                      <m:fPr>
                        <m:ctrlPr>
                          <a:rPr lang="en-US" altLang="zh-CN" sz="20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Symbol" pitchFamily="2" charset="2"/>
                          </a:rPr>
                        </m:ctrlPr>
                      </m:fPr>
                      <m:num>
                        <m:r>
                          <m:rPr>
                            <m:nor/>
                          </m:rP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m:t>Execution</m:t>
                        </m:r>
                        <m:r>
                          <m:rPr>
                            <m:nor/>
                          </m:rPr>
                          <a:rPr lang="zh-CN" altLang="en-US"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m:t> </m:t>
                        </m:r>
                        <m:r>
                          <m:rPr>
                            <m:nor/>
                          </m:rPr>
                          <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m:t>time</m:t>
                        </m:r>
                        <m:r>
                          <m:rPr>
                            <m:nor/>
                          </m:rPr>
                          <a:rPr lang="en-US" altLang="zh-CN" sz="2000" b="0" baseline="-25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m:t>old</m:t>
                        </m:r>
                      </m:num>
                      <m:den>
                        <m:r>
                          <m:rPr>
                            <m:sty m:val="p"/>
                          </m:rPr>
                          <a:rPr lang="en-US" altLang="zh-CN" sz="2000" b="0" i="0"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Symbol" pitchFamily="2" charset="2"/>
                          </a:rPr>
                          <m:t>Speedup</m:t>
                        </m:r>
                        <m:r>
                          <m:rPr>
                            <m:sty m:val="p"/>
                          </m:rPr>
                          <a:rPr lang="en-US" altLang="zh-CN" sz="2000" b="0" i="0" baseline="-25000"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Symbol" pitchFamily="2" charset="2"/>
                          </a:rPr>
                          <m:t>enchanced</m:t>
                        </m:r>
                      </m:den>
                    </m:f>
                  </m:oMath>
                </a14:m>
                <a:endPar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algn="just">
                  <a:spcBef>
                    <a:spcPct val="20000"/>
                  </a:spcBef>
                </a:pPr>
                <a:endParaRPr lang="en-US" altLang="zh-CN" sz="2000" b="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mc:Choice>
        <mc:Fallback xmlns="">
          <p:sp>
            <p:nvSpPr>
              <p:cNvPr id="20" name="矩形 19">
                <a:extLst>
                  <a:ext uri="{FF2B5EF4-FFF2-40B4-BE49-F238E27FC236}">
                    <a16:creationId xmlns:a16="http://schemas.microsoft.com/office/drawing/2014/main" id="{5377E52D-F791-4A47-A73B-E35E57CA84CA}"/>
                  </a:ext>
                </a:extLst>
              </p:cNvPr>
              <p:cNvSpPr>
                <a:spLocks noRot="1" noChangeAspect="1" noMove="1" noResize="1" noEditPoints="1" noAdjustHandles="1" noChangeArrowheads="1" noChangeShapeType="1" noTextEdit="1"/>
              </p:cNvSpPr>
              <p:nvPr/>
            </p:nvSpPr>
            <p:spPr>
              <a:xfrm>
                <a:off x="539552" y="2464275"/>
                <a:ext cx="7325828" cy="1410322"/>
              </a:xfrm>
              <a:prstGeom prst="rect">
                <a:avLst/>
              </a:prstGeom>
              <a:blipFill>
                <a:blip r:embed="rId5"/>
                <a:stretch>
                  <a:fillRect l="-916" t="-2155"/>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CC9C0F57-5527-4741-BC04-1C38295A9CF5}"/>
              </a:ext>
            </a:extLst>
          </p:cNvPr>
          <p:cNvSpPr/>
          <p:nvPr/>
        </p:nvSpPr>
        <p:spPr>
          <a:xfrm>
            <a:off x="52388" y="4509120"/>
            <a:ext cx="8518994" cy="904863"/>
          </a:xfrm>
          <a:prstGeom prst="rect">
            <a:avLst/>
          </a:prstGeom>
        </p:spPr>
        <p:txBody>
          <a:bodyPr wrap="square">
            <a:spAutoFit/>
          </a:bodyPr>
          <a:lstStyle/>
          <a:p>
            <a:pPr marL="457200" indent="-457200" algn="just">
              <a:spcBef>
                <a:spcPct val="20000"/>
              </a:spcBef>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The overall speedup is the ratio of the execution times</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algn="just">
              <a:spcBef>
                <a:spcPct val="2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系统加速比</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spTree>
    <p:extLst>
      <p:ext uri="{BB962C8B-B14F-4D97-AF65-F5344CB8AC3E}">
        <p14:creationId xmlns:p14="http://schemas.microsoft.com/office/powerpoint/2010/main" val="1619470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2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1561888" y="952898"/>
            <a:ext cx="6015460"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Amdahl’s Law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阿姆达尔定律</a:t>
            </a:r>
          </a:p>
        </p:txBody>
      </p:sp>
      <p:sp>
        <p:nvSpPr>
          <p:cNvPr id="18" name="矩形 17">
            <a:extLst>
              <a:ext uri="{FF2B5EF4-FFF2-40B4-BE49-F238E27FC236}">
                <a16:creationId xmlns:a16="http://schemas.microsoft.com/office/drawing/2014/main" id="{5570CD73-AFD4-6848-B84F-D317B2DFBE04}"/>
              </a:ext>
            </a:extLst>
          </p:cNvPr>
          <p:cNvSpPr/>
          <p:nvPr/>
        </p:nvSpPr>
        <p:spPr>
          <a:xfrm>
            <a:off x="122138" y="1653460"/>
            <a:ext cx="8496944" cy="2012859"/>
          </a:xfrm>
          <a:prstGeom prst="rect">
            <a:avLst/>
          </a:prstGeom>
        </p:spPr>
        <p:txBody>
          <a:bodyPr wrap="square">
            <a:spAutoFit/>
          </a:bodyPr>
          <a:lstStyle/>
          <a:p>
            <a:pPr marL="457200" indent="-457200" algn="just">
              <a:spcBef>
                <a:spcPct val="20000"/>
              </a:spcBef>
              <a:buFont typeface="Wingdings" panose="05000000000000000000" pitchFamily="2" charset="2"/>
              <a:buChar char="u"/>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Example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Suppose that we are considering an enhancement that runs 10 times faster than the original machine, but is only usable 40% of the time. What is the overall speedup gained by incorporating the enhancement?</a:t>
            </a:r>
          </a:p>
          <a:p>
            <a:pPr algn="just">
              <a:spcBef>
                <a:spcPct val="2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p>
        </p:txBody>
      </p:sp>
      <p:pic>
        <p:nvPicPr>
          <p:cNvPr id="19" name="图片 18">
            <a:extLst>
              <a:ext uri="{FF2B5EF4-FFF2-40B4-BE49-F238E27FC236}">
                <a16:creationId xmlns:a16="http://schemas.microsoft.com/office/drawing/2014/main" id="{4FB535F8-E6D0-E045-A5CD-9B00CEBA5398}"/>
              </a:ext>
            </a:extLst>
          </p:cNvPr>
          <p:cNvPicPr>
            <a:picLocks noChangeAspect="1"/>
          </p:cNvPicPr>
          <p:nvPr/>
        </p:nvPicPr>
        <p:blipFill>
          <a:blip r:embed="rId3"/>
          <a:stretch>
            <a:fillRect/>
          </a:stretch>
        </p:blipFill>
        <p:spPr>
          <a:xfrm>
            <a:off x="3082454" y="4336400"/>
            <a:ext cx="2065610" cy="748784"/>
          </a:xfrm>
          <a:prstGeom prst="rect">
            <a:avLst/>
          </a:prstGeom>
        </p:spPr>
      </p:pic>
      <p:pic>
        <p:nvPicPr>
          <p:cNvPr id="22" name="图片 21">
            <a:extLst>
              <a:ext uri="{FF2B5EF4-FFF2-40B4-BE49-F238E27FC236}">
                <a16:creationId xmlns:a16="http://schemas.microsoft.com/office/drawing/2014/main" id="{211F55C8-7FD8-8A41-A0B4-E26D95DA72D1}"/>
              </a:ext>
            </a:extLst>
          </p:cNvPr>
          <p:cNvPicPr>
            <a:picLocks noChangeAspect="1"/>
          </p:cNvPicPr>
          <p:nvPr/>
        </p:nvPicPr>
        <p:blipFill>
          <a:blip r:embed="rId4"/>
          <a:stretch>
            <a:fillRect/>
          </a:stretch>
        </p:blipFill>
        <p:spPr>
          <a:xfrm>
            <a:off x="3131840" y="5159761"/>
            <a:ext cx="2039790" cy="645503"/>
          </a:xfrm>
          <a:prstGeom prst="rect">
            <a:avLst/>
          </a:prstGeom>
        </p:spPr>
      </p:pic>
      <p:pic>
        <p:nvPicPr>
          <p:cNvPr id="23" name="图片 22">
            <a:extLst>
              <a:ext uri="{FF2B5EF4-FFF2-40B4-BE49-F238E27FC236}">
                <a16:creationId xmlns:a16="http://schemas.microsoft.com/office/drawing/2014/main" id="{97C2B047-6AD3-834C-ABEE-C823E3783148}"/>
              </a:ext>
            </a:extLst>
          </p:cNvPr>
          <p:cNvPicPr>
            <a:picLocks noChangeAspect="1"/>
          </p:cNvPicPr>
          <p:nvPr/>
        </p:nvPicPr>
        <p:blipFill>
          <a:blip r:embed="rId5"/>
          <a:stretch>
            <a:fillRect/>
          </a:stretch>
        </p:blipFill>
        <p:spPr>
          <a:xfrm>
            <a:off x="2266604" y="5804378"/>
            <a:ext cx="3743918" cy="929524"/>
          </a:xfrm>
          <a:prstGeom prst="rect">
            <a:avLst/>
          </a:prstGeom>
        </p:spPr>
      </p:pic>
      <p:pic>
        <p:nvPicPr>
          <p:cNvPr id="11" name="图片 10"/>
          <p:cNvPicPr>
            <a:picLocks noChangeAspect="1" noChangeArrowheads="1"/>
          </p:cNvPicPr>
          <p:nvPr/>
        </p:nvPicPr>
        <p:blipFill rotWithShape="1">
          <a:blip r:embed="rId6">
            <a:extLst>
              <a:ext uri="{28A0092B-C50C-407E-A947-70E740481C1C}">
                <a14:useLocalDpi xmlns:a14="http://schemas.microsoft.com/office/drawing/2010/main" val="0"/>
              </a:ext>
            </a:extLst>
          </a:blip>
          <a:srcRect b="14629"/>
          <a:stretch/>
        </p:blipFill>
        <p:spPr bwMode="auto">
          <a:xfrm>
            <a:off x="542440" y="3237720"/>
            <a:ext cx="7917992" cy="105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21634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1561888" y="952898"/>
            <a:ext cx="6015460"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Amdahl’s Law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阿姆达尔定律</a:t>
            </a:r>
          </a:p>
        </p:txBody>
      </p:sp>
      <p:sp>
        <p:nvSpPr>
          <p:cNvPr id="18" name="矩形 17">
            <a:extLst>
              <a:ext uri="{FF2B5EF4-FFF2-40B4-BE49-F238E27FC236}">
                <a16:creationId xmlns:a16="http://schemas.microsoft.com/office/drawing/2014/main" id="{5570CD73-AFD4-6848-B84F-D317B2DFBE04}"/>
              </a:ext>
            </a:extLst>
          </p:cNvPr>
          <p:cNvSpPr/>
          <p:nvPr/>
        </p:nvSpPr>
        <p:spPr>
          <a:xfrm>
            <a:off x="122138" y="1653460"/>
            <a:ext cx="8496944" cy="5558445"/>
          </a:xfrm>
          <a:prstGeom prst="rect">
            <a:avLst/>
          </a:prstGeom>
        </p:spPr>
        <p:txBody>
          <a:bodyPr wrap="square">
            <a:spAutoFit/>
          </a:bodyPr>
          <a:lstStyle/>
          <a:p>
            <a:pPr marL="457200" indent="-457200" algn="just">
              <a:spcBef>
                <a:spcPct val="20000"/>
              </a:spcBef>
              <a:buFont typeface="Wingdings" panose="05000000000000000000" pitchFamily="2" charset="2"/>
              <a:buChar char="u"/>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Example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Implementations of floating-point square root (FPSQR) vary significantly in performance. Suppose FPSQR is responsible for 20% of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execution time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of a critical benchmark.</a:t>
            </a:r>
          </a:p>
          <a:p>
            <a:pPr marL="457200" indent="-457200" algn="just">
              <a:spcBef>
                <a:spcPct val="20000"/>
              </a:spcBef>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One proposal is to add FPSQR hardware that will speed up this operation by a factor of 10.</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一种方法，用硬件实现</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FPSQR</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buFont typeface="Arial" panose="020B0604020202020204" pitchFamily="34" charset="0"/>
              <a:buChar char="•"/>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The other alternative is just to try to make all FP instructions run faster; FP instructions are responsible for a total of 50% of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execution time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The design team can make all FP instructions run two times faster with the same effort.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另一种方法，使所有浮点运算速度加快。</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algn="just">
              <a:spcBef>
                <a:spcPct val="2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Compare two design alternatives. </a:t>
            </a:r>
          </a:p>
          <a:p>
            <a:pPr algn="just">
              <a:spcBef>
                <a:spcPct val="20000"/>
              </a:spcBef>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p>
        </p:txBody>
      </p:sp>
    </p:spTree>
    <p:extLst>
      <p:ext uri="{BB962C8B-B14F-4D97-AF65-F5344CB8AC3E}">
        <p14:creationId xmlns:p14="http://schemas.microsoft.com/office/powerpoint/2010/main" val="37363759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1561888" y="952898"/>
            <a:ext cx="6015460"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Amdahl’s Law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阿姆达尔定律</a:t>
            </a:r>
          </a:p>
        </p:txBody>
      </p:sp>
      <p:pic>
        <p:nvPicPr>
          <p:cNvPr id="2" name="图片 1"/>
          <p:cNvPicPr>
            <a:picLocks noChangeAspect="1"/>
          </p:cNvPicPr>
          <p:nvPr/>
        </p:nvPicPr>
        <p:blipFill>
          <a:blip r:embed="rId3"/>
          <a:stretch>
            <a:fillRect/>
          </a:stretch>
        </p:blipFill>
        <p:spPr>
          <a:xfrm>
            <a:off x="1331640" y="2042785"/>
            <a:ext cx="6840762" cy="2868707"/>
          </a:xfrm>
          <a:prstGeom prst="rect">
            <a:avLst/>
          </a:prstGeom>
        </p:spPr>
      </p:pic>
      <p:sp>
        <p:nvSpPr>
          <p:cNvPr id="9" name="矩形 8">
            <a:extLst>
              <a:ext uri="{FF2B5EF4-FFF2-40B4-BE49-F238E27FC236}">
                <a16:creationId xmlns:a16="http://schemas.microsoft.com/office/drawing/2014/main" id="{067AE2E7-DC1E-744A-9642-C606FA8264DD}"/>
              </a:ext>
            </a:extLst>
          </p:cNvPr>
          <p:cNvSpPr/>
          <p:nvPr/>
        </p:nvSpPr>
        <p:spPr>
          <a:xfrm>
            <a:off x="445741" y="4797152"/>
            <a:ext cx="8247754" cy="1200329"/>
          </a:xfrm>
          <a:prstGeom prst="rect">
            <a:avLst/>
          </a:prstGeom>
        </p:spPr>
        <p:txBody>
          <a:bodyPr wrap="square">
            <a:spAutoFit/>
          </a:bodyPr>
          <a:lstStyle/>
          <a:p>
            <a:pPr algn="just"/>
            <a:r>
              <a:rPr lang="en-US" altLang="zh-CN" dirty="0">
                <a:solidFill>
                  <a:schemeClr val="tx1"/>
                </a:solidFill>
                <a:latin typeface="Times New Roman" panose="02020603050405020304" pitchFamily="18" charset="0"/>
                <a:cs typeface="Times New Roman" panose="02020603050405020304" pitchFamily="18" charset="0"/>
              </a:rPr>
              <a:t>So, improving the performance of the FP operations overall is better.</a:t>
            </a:r>
          </a:p>
          <a:p>
            <a:pPr algn="just"/>
            <a:endParaRPr lang="en-US" altLang="zh-CN" dirty="0">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5570CD73-AFD4-6848-B84F-D317B2DFBE04}"/>
              </a:ext>
            </a:extLst>
          </p:cNvPr>
          <p:cNvSpPr/>
          <p:nvPr/>
        </p:nvSpPr>
        <p:spPr>
          <a:xfrm>
            <a:off x="179513" y="1562427"/>
            <a:ext cx="8280920" cy="461665"/>
          </a:xfrm>
          <a:prstGeom prst="rect">
            <a:avLst/>
          </a:prstGeom>
        </p:spPr>
        <p:txBody>
          <a:bodyPr wrap="square">
            <a:spAutoFit/>
          </a:bodyPr>
          <a:lstStyle/>
          <a:p>
            <a:pPr marL="457200" indent="-457200" algn="just">
              <a:spcBef>
                <a:spcPct val="20000"/>
              </a:spcBef>
              <a:buFont typeface="Wingdings" panose="05000000000000000000" pitchFamily="2" charset="2"/>
              <a:buChar char="u"/>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Answer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t>
            </a:r>
          </a:p>
        </p:txBody>
      </p:sp>
    </p:spTree>
    <p:extLst>
      <p:ext uri="{BB962C8B-B14F-4D97-AF65-F5344CB8AC3E}">
        <p14:creationId xmlns:p14="http://schemas.microsoft.com/office/powerpoint/2010/main" val="21253190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1561888" y="952898"/>
            <a:ext cx="6015460"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Amdahl’s Law  </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阿姆达尔定律</a:t>
            </a:r>
          </a:p>
        </p:txBody>
      </p:sp>
      <p:sp>
        <p:nvSpPr>
          <p:cNvPr id="10" name="矩形 9">
            <a:extLst>
              <a:ext uri="{FF2B5EF4-FFF2-40B4-BE49-F238E27FC236}">
                <a16:creationId xmlns:a16="http://schemas.microsoft.com/office/drawing/2014/main" id="{5570CD73-AFD4-6848-B84F-D317B2DFBE04}"/>
              </a:ext>
            </a:extLst>
          </p:cNvPr>
          <p:cNvSpPr/>
          <p:nvPr/>
        </p:nvSpPr>
        <p:spPr>
          <a:xfrm>
            <a:off x="179513" y="1562427"/>
            <a:ext cx="8280920" cy="523220"/>
          </a:xfrm>
          <a:prstGeom prst="rect">
            <a:avLst/>
          </a:prstGeom>
        </p:spPr>
        <p:txBody>
          <a:bodyPr wrap="square">
            <a:spAutoFit/>
          </a:bodyPr>
          <a:lstStyle/>
          <a:p>
            <a:pPr marL="457200" indent="-457200" algn="just">
              <a:spcBef>
                <a:spcPct val="20000"/>
              </a:spcBef>
              <a:buFont typeface="Wingdings" panose="05000000000000000000" pitchFamily="2" charset="2"/>
              <a:buChar char="u"/>
            </a:pPr>
            <a:r>
              <a:rPr lang="en-US" altLang="zh-CN" sz="28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Thinking: Why improving FP is better?</a:t>
            </a:r>
          </a:p>
        </p:txBody>
      </p:sp>
      <p:sp>
        <p:nvSpPr>
          <p:cNvPr id="11" name="矩形 10">
            <a:extLst>
              <a:ext uri="{FF2B5EF4-FFF2-40B4-BE49-F238E27FC236}">
                <a16:creationId xmlns:a16="http://schemas.microsoft.com/office/drawing/2014/main" id="{067AE2E7-DC1E-744A-9642-C606FA8264DD}"/>
              </a:ext>
            </a:extLst>
          </p:cNvPr>
          <p:cNvSpPr/>
          <p:nvPr/>
        </p:nvSpPr>
        <p:spPr>
          <a:xfrm>
            <a:off x="273795" y="3914188"/>
            <a:ext cx="8640960" cy="830997"/>
          </a:xfrm>
          <a:prstGeom prst="rect">
            <a:avLst/>
          </a:prstGeom>
        </p:spPr>
        <p:txBody>
          <a:bodyPr wrap="square">
            <a:spAutoFit/>
          </a:bodyPr>
          <a:lstStyle/>
          <a:p>
            <a:pPr algn="just"/>
            <a:r>
              <a:rPr lang="en-US"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Reason: </a:t>
            </a:r>
            <a:r>
              <a:rPr lang="en-US" altLang="zh-CN" dirty="0">
                <a:solidFill>
                  <a:schemeClr val="tx1"/>
                </a:solidFill>
                <a:latin typeface="Times New Roman" panose="02020603050405020304" pitchFamily="18" charset="0"/>
                <a:cs typeface="Times New Roman" panose="02020603050405020304" pitchFamily="18" charset="0"/>
              </a:rPr>
              <a:t>Because of the higher frequency</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(Make the Common Case Fast). </a:t>
            </a:r>
            <a:endParaRPr lang="zh-CN" altLang="en-US"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A10754E8-BB35-C646-ACD6-A64048339BDF}"/>
                  </a:ext>
                </a:extLst>
              </p:cNvPr>
              <p:cNvSpPr/>
              <p:nvPr/>
            </p:nvSpPr>
            <p:spPr>
              <a:xfrm>
                <a:off x="2170806" y="2049306"/>
                <a:ext cx="5161221" cy="8362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kumimoji="1" lang="en-US" altLang="zh-CN" sz="1800"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S</m:t>
                      </m:r>
                      <m:r>
                        <a:rPr kumimoji="1" lang="en-US" altLang="zh-CN" sz="1800" b="1" i="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𝐩𝐞𝐞𝐝</m:t>
                      </m:r>
                      <m:r>
                        <a:rPr kumimoji="1" lang="en-US" altLang="zh-CN" sz="1800" b="1" i="0"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𝐮𝐩</m:t>
                      </m:r>
                      <m:r>
                        <m:rPr>
                          <m:nor/>
                        </m:rPr>
                        <a:rPr kumimoji="1" lang="en-US" altLang="zh-CN" sz="1800" baseline="-25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m:t>FPSQR</m:t>
                      </m:r>
                      <m:r>
                        <m:rPr>
                          <m:nor/>
                        </m:rPr>
                        <a:rPr kumimoji="1" lang="zh-CN" altLang="en-US" sz="1800" baseline="-25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m:t> </m:t>
                      </m:r>
                      <m:r>
                        <m:rPr>
                          <m:nor/>
                        </m:rPr>
                        <a:rPr kumimoji="1" lang="en-US" altLang="zh-CN" sz="1800" smtClean="0">
                          <a:solidFill>
                            <a:schemeClr val="tx1"/>
                          </a:solidFill>
                          <a:latin typeface="Times New Roman" panose="02020603050405020304" pitchFamily="18" charset="0"/>
                          <a:cs typeface="Times New Roman" panose="02020603050405020304" pitchFamily="18" charset="0"/>
                        </a:rPr>
                        <m:t>=</m:t>
                      </m:r>
                      <m:r>
                        <m:rPr>
                          <m:nor/>
                        </m:rPr>
                        <a:rPr kumimoji="1" lang="zh-CN" altLang="en-US" sz="1800" smtClean="0">
                          <a:solidFill>
                            <a:schemeClr val="tx1"/>
                          </a:solidFill>
                          <a:latin typeface="Times New Roman" panose="02020603050405020304" pitchFamily="18" charset="0"/>
                          <a:cs typeface="Times New Roman" panose="02020603050405020304" pitchFamily="18" charset="0"/>
                        </a:rPr>
                        <m:t> </m:t>
                      </m:r>
                      <m:f>
                        <m:fPr>
                          <m:ctrlPr>
                            <a:rPr kumimoji="1" lang="en-US" altLang="zh-CN" sz="1800" i="1">
                              <a:solidFill>
                                <a:schemeClr val="tx1"/>
                              </a:solidFill>
                              <a:latin typeface="Cambria Math" panose="02040503050406030204" pitchFamily="18" charset="0"/>
                            </a:rPr>
                          </m:ctrlPr>
                        </m:fPr>
                        <m:num>
                          <m:r>
                            <a:rPr lang="en-US" altLang="zh-CN" sz="1800" b="1" i="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𝟏</m:t>
                          </m:r>
                        </m:num>
                        <m:den>
                          <m:d>
                            <m:dPr>
                              <m:ctrlPr>
                                <a:rPr lang="en-US" altLang="zh-CN" sz="18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dPr>
                            <m:e>
                              <m:r>
                                <a:rPr lang="en-US" altLang="zh-CN" sz="1800" b="1" i="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𝟏</m:t>
                              </m:r>
                              <m:r>
                                <a:rPr lang="en-US" altLang="zh-CN" sz="1800" b="1" i="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r>
                                <a:rPr lang="en-US" altLang="zh-CN" sz="1800" b="1" i="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𝟎</m:t>
                              </m:r>
                              <m:r>
                                <a:rPr lang="en-US" altLang="zh-CN" sz="1800" b="1" i="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r>
                                <a:rPr lang="en-US" altLang="zh-CN" sz="1800" b="1" i="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𝟐</m:t>
                              </m:r>
                            </m:e>
                          </m:d>
                          <m:r>
                            <a:rPr lang="en-US" altLang="zh-CN" sz="1800" b="1" i="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f>
                            <m:fPr>
                              <m:ctrlPr>
                                <a:rPr lang="en-US" altLang="zh-CN" sz="18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r>
                                <a:rPr lang="en-US" altLang="zh-CN" sz="1800" b="1" i="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𝟎</m:t>
                              </m:r>
                              <m:r>
                                <a:rPr lang="en-US" altLang="zh-CN" sz="1800" b="1" i="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r>
                                <a:rPr lang="en-US" altLang="zh-CN" sz="1800" b="1" i="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𝟐</m:t>
                              </m:r>
                            </m:num>
                            <m:den>
                              <m:r>
                                <a:rPr lang="en-US" altLang="zh-CN" sz="1800" b="1" i="0"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𝟏𝟎</m:t>
                              </m:r>
                            </m:den>
                          </m:f>
                        </m:den>
                      </m:f>
                      <m:r>
                        <a:rPr kumimoji="1" lang="en-US" altLang="zh-CN" sz="1800" b="1" i="0" smtClean="0">
                          <a:solidFill>
                            <a:schemeClr val="tx1"/>
                          </a:solidFill>
                          <a:latin typeface="Cambria Math" panose="02040503050406030204" pitchFamily="18" charset="0"/>
                        </a:rPr>
                        <m:t>=</m:t>
                      </m:r>
                      <m:f>
                        <m:fPr>
                          <m:ctrlPr>
                            <a:rPr kumimoji="1" lang="en-US" altLang="zh-CN" sz="1800" i="1" smtClean="0">
                              <a:solidFill>
                                <a:schemeClr val="tx1"/>
                              </a:solidFill>
                              <a:latin typeface="Cambria Math" panose="02040503050406030204" pitchFamily="18" charset="0"/>
                            </a:rPr>
                          </m:ctrlPr>
                        </m:fPr>
                        <m:num>
                          <m:r>
                            <a:rPr kumimoji="1" lang="en-US" altLang="zh-CN" sz="1800" b="1" i="0" smtClean="0">
                              <a:solidFill>
                                <a:schemeClr val="tx1"/>
                              </a:solidFill>
                              <a:latin typeface="Cambria Math" panose="02040503050406030204" pitchFamily="18" charset="0"/>
                            </a:rPr>
                            <m:t>𝟏</m:t>
                          </m:r>
                        </m:num>
                        <m:den>
                          <m:r>
                            <a:rPr kumimoji="1" lang="en-US" altLang="zh-CN" sz="1800" b="1" i="0" smtClean="0">
                              <a:solidFill>
                                <a:schemeClr val="tx1"/>
                              </a:solidFill>
                              <a:latin typeface="Cambria Math" panose="02040503050406030204" pitchFamily="18" charset="0"/>
                            </a:rPr>
                            <m:t>𝟎</m:t>
                          </m:r>
                          <m:r>
                            <a:rPr kumimoji="1" lang="en-US" altLang="zh-CN" sz="1800" b="1" i="0" smtClean="0">
                              <a:solidFill>
                                <a:schemeClr val="tx1"/>
                              </a:solidFill>
                              <a:latin typeface="Cambria Math" panose="02040503050406030204" pitchFamily="18" charset="0"/>
                            </a:rPr>
                            <m:t>.</m:t>
                          </m:r>
                          <m:r>
                            <a:rPr kumimoji="1" lang="en-US" altLang="zh-CN" sz="1800" b="1" i="0" smtClean="0">
                              <a:solidFill>
                                <a:schemeClr val="tx1"/>
                              </a:solidFill>
                              <a:latin typeface="Cambria Math" panose="02040503050406030204" pitchFamily="18" charset="0"/>
                            </a:rPr>
                            <m:t>𝟖𝟐</m:t>
                          </m:r>
                        </m:den>
                      </m:f>
                      <m:r>
                        <a:rPr kumimoji="1" lang="en-US" altLang="zh-CN" sz="1800" b="1" i="0" smtClean="0">
                          <a:solidFill>
                            <a:schemeClr val="tx1"/>
                          </a:solidFill>
                          <a:latin typeface="Cambria Math" panose="02040503050406030204" pitchFamily="18" charset="0"/>
                        </a:rPr>
                        <m:t>=</m:t>
                      </m:r>
                      <m:r>
                        <a:rPr kumimoji="1" lang="en-US" altLang="zh-CN" sz="1800" b="1" i="0" smtClean="0">
                          <a:solidFill>
                            <a:schemeClr val="tx1"/>
                          </a:solidFill>
                          <a:latin typeface="Cambria Math" panose="02040503050406030204" pitchFamily="18" charset="0"/>
                        </a:rPr>
                        <m:t>𝟏</m:t>
                      </m:r>
                      <m:r>
                        <a:rPr kumimoji="1" lang="en-US" altLang="zh-CN" sz="1800" b="1" i="0" smtClean="0">
                          <a:solidFill>
                            <a:schemeClr val="tx1"/>
                          </a:solidFill>
                          <a:latin typeface="Cambria Math" panose="02040503050406030204" pitchFamily="18" charset="0"/>
                        </a:rPr>
                        <m:t>.</m:t>
                      </m:r>
                      <m:r>
                        <a:rPr kumimoji="1" lang="en-US" altLang="zh-CN" sz="1800" b="1" i="0" smtClean="0">
                          <a:solidFill>
                            <a:schemeClr val="tx1"/>
                          </a:solidFill>
                          <a:latin typeface="Cambria Math" panose="02040503050406030204" pitchFamily="18" charset="0"/>
                        </a:rPr>
                        <m:t>𝟐𝟐</m:t>
                      </m:r>
                    </m:oMath>
                  </m:oMathPara>
                </a14:m>
                <a:endParaRPr lang="zh-CN" altLang="en-US" sz="1800" dirty="0"/>
              </a:p>
            </p:txBody>
          </p:sp>
        </mc:Choice>
        <mc:Fallback xmlns="">
          <p:sp>
            <p:nvSpPr>
              <p:cNvPr id="12" name="矩形 11">
                <a:extLst>
                  <a:ext uri="{FF2B5EF4-FFF2-40B4-BE49-F238E27FC236}">
                    <a16:creationId xmlns:a16="http://schemas.microsoft.com/office/drawing/2014/main" xmlns:a14="http://schemas.microsoft.com/office/drawing/2010/main" xmlns="" id="{A10754E8-BB35-C646-ACD6-A64048339BDF}"/>
                  </a:ext>
                </a:extLst>
              </p:cNvPr>
              <p:cNvSpPr>
                <a:spLocks noRot="1" noChangeAspect="1" noMove="1" noResize="1" noEditPoints="1" noAdjustHandles="1" noChangeArrowheads="1" noChangeShapeType="1" noTextEdit="1"/>
              </p:cNvSpPr>
              <p:nvPr/>
            </p:nvSpPr>
            <p:spPr>
              <a:xfrm>
                <a:off x="2170806" y="2049306"/>
                <a:ext cx="5161221" cy="83625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0218F795-DDD9-C947-9306-D320E7B85E6F}"/>
                  </a:ext>
                </a:extLst>
              </p:cNvPr>
              <p:cNvSpPr/>
              <p:nvPr/>
            </p:nvSpPr>
            <p:spPr>
              <a:xfrm>
                <a:off x="2170806" y="2918173"/>
                <a:ext cx="4845429" cy="8400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kumimoji="1" lang="en-US" altLang="zh-CN" sz="1800"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S</m:t>
                      </m:r>
                      <m:r>
                        <a:rPr kumimoji="1" lang="en-US" altLang="zh-CN" sz="1800" b="1" i="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𝐩𝐞𝐞𝐝</m:t>
                      </m:r>
                      <m:r>
                        <a:rPr kumimoji="1" lang="en-US" altLang="zh-CN" sz="1800" b="1" i="0"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𝐮𝐩</m:t>
                      </m:r>
                      <m:r>
                        <m:rPr>
                          <m:nor/>
                        </m:rPr>
                        <a:rPr kumimoji="1" lang="en-US" altLang="zh-CN" sz="1800" baseline="-25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m:t>FP</m:t>
                      </m:r>
                      <m:r>
                        <m:rPr>
                          <m:nor/>
                        </m:rPr>
                        <a:rPr kumimoji="1" lang="zh-CN" altLang="en-US" sz="1800" baseline="-25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m:t> </m:t>
                      </m:r>
                      <m:r>
                        <m:rPr>
                          <m:nor/>
                        </m:rPr>
                        <a:rPr kumimoji="1" lang="en-US" altLang="zh-CN" sz="1800" smtClean="0">
                          <a:solidFill>
                            <a:schemeClr val="tx1"/>
                          </a:solidFill>
                          <a:latin typeface="Times New Roman" panose="02020603050405020304" pitchFamily="18" charset="0"/>
                          <a:cs typeface="Times New Roman" panose="02020603050405020304" pitchFamily="18" charset="0"/>
                        </a:rPr>
                        <m:t>=</m:t>
                      </m:r>
                      <m:r>
                        <m:rPr>
                          <m:nor/>
                        </m:rPr>
                        <a:rPr kumimoji="1" lang="zh-CN" altLang="en-US" sz="1800" smtClean="0">
                          <a:solidFill>
                            <a:schemeClr val="tx1"/>
                          </a:solidFill>
                          <a:latin typeface="Times New Roman" panose="02020603050405020304" pitchFamily="18" charset="0"/>
                          <a:cs typeface="Times New Roman" panose="02020603050405020304" pitchFamily="18" charset="0"/>
                        </a:rPr>
                        <m:t> </m:t>
                      </m:r>
                      <m:f>
                        <m:fPr>
                          <m:ctrlPr>
                            <a:rPr kumimoji="1" lang="en-US" altLang="zh-CN" sz="1800" i="1">
                              <a:solidFill>
                                <a:schemeClr val="tx1"/>
                              </a:solidFill>
                              <a:latin typeface="Cambria Math" panose="02040503050406030204" pitchFamily="18" charset="0"/>
                            </a:rPr>
                          </m:ctrlPr>
                        </m:fPr>
                        <m:num>
                          <m:r>
                            <a:rPr lang="en-US" altLang="zh-CN" sz="1800" b="1" i="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𝟏</m:t>
                          </m:r>
                        </m:num>
                        <m:den>
                          <m:d>
                            <m:dPr>
                              <m:ctrlPr>
                                <a:rPr lang="en-US" altLang="zh-CN" sz="18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dPr>
                            <m:e>
                              <m:r>
                                <a:rPr lang="en-US" altLang="zh-CN" sz="1800" b="1" i="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𝟏</m:t>
                              </m:r>
                              <m:r>
                                <a:rPr lang="en-US" altLang="zh-CN" sz="1800" b="1" i="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r>
                                <a:rPr lang="en-US" altLang="zh-CN" sz="1800" b="1" i="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𝟎</m:t>
                              </m:r>
                              <m:r>
                                <a:rPr lang="en-US" altLang="zh-CN" sz="1800" b="1" i="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r>
                                <a:rPr lang="en-US" altLang="zh-CN" sz="1800" b="1" i="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𝟓</m:t>
                              </m:r>
                            </m:e>
                          </m:d>
                          <m:r>
                            <a:rPr lang="en-US" altLang="zh-CN" sz="1800" b="1" i="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f>
                            <m:fPr>
                              <m:ctrlPr>
                                <a:rPr lang="en-US" altLang="zh-CN" sz="18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fPr>
                            <m:num>
                              <m:r>
                                <a:rPr lang="en-US" altLang="zh-CN" sz="1800" b="1" i="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𝟎</m:t>
                              </m:r>
                              <m:r>
                                <a:rPr lang="en-US" altLang="zh-CN" sz="1800" b="1" i="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r>
                                <a:rPr lang="en-US" altLang="zh-CN" sz="1800" b="1" i="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𝟓</m:t>
                              </m:r>
                            </m:num>
                            <m:den>
                              <m:r>
                                <a:rPr lang="en-US" altLang="zh-CN" sz="1800" b="1" i="0"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𝟐</m:t>
                              </m:r>
                            </m:den>
                          </m:f>
                        </m:den>
                      </m:f>
                      <m:r>
                        <a:rPr kumimoji="1" lang="en-US" altLang="zh-CN" sz="1800" b="1" i="0" smtClean="0">
                          <a:solidFill>
                            <a:schemeClr val="tx1"/>
                          </a:solidFill>
                          <a:latin typeface="Cambria Math" panose="02040503050406030204" pitchFamily="18" charset="0"/>
                        </a:rPr>
                        <m:t>=</m:t>
                      </m:r>
                      <m:f>
                        <m:fPr>
                          <m:ctrlPr>
                            <a:rPr kumimoji="1" lang="en-US" altLang="zh-CN" sz="1800" i="1" smtClean="0">
                              <a:solidFill>
                                <a:schemeClr val="tx1"/>
                              </a:solidFill>
                              <a:latin typeface="Cambria Math" panose="02040503050406030204" pitchFamily="18" charset="0"/>
                            </a:rPr>
                          </m:ctrlPr>
                        </m:fPr>
                        <m:num>
                          <m:r>
                            <a:rPr kumimoji="1" lang="en-US" altLang="zh-CN" sz="1800" b="1" i="0" smtClean="0">
                              <a:solidFill>
                                <a:schemeClr val="tx1"/>
                              </a:solidFill>
                              <a:latin typeface="Cambria Math" panose="02040503050406030204" pitchFamily="18" charset="0"/>
                            </a:rPr>
                            <m:t>𝟏</m:t>
                          </m:r>
                        </m:num>
                        <m:den>
                          <m:r>
                            <a:rPr kumimoji="1" lang="en-US" altLang="zh-CN" sz="1800" b="1" i="0" smtClean="0">
                              <a:solidFill>
                                <a:schemeClr val="tx1"/>
                              </a:solidFill>
                              <a:latin typeface="Cambria Math" panose="02040503050406030204" pitchFamily="18" charset="0"/>
                            </a:rPr>
                            <m:t>𝟎</m:t>
                          </m:r>
                          <m:r>
                            <a:rPr kumimoji="1" lang="en-US" altLang="zh-CN" sz="1800" b="1" i="0" smtClean="0">
                              <a:solidFill>
                                <a:schemeClr val="tx1"/>
                              </a:solidFill>
                              <a:latin typeface="Cambria Math" panose="02040503050406030204" pitchFamily="18" charset="0"/>
                            </a:rPr>
                            <m:t>.</m:t>
                          </m:r>
                          <m:r>
                            <a:rPr kumimoji="1" lang="en-US" altLang="zh-CN" sz="1800" b="1" i="0" smtClean="0">
                              <a:solidFill>
                                <a:schemeClr val="tx1"/>
                              </a:solidFill>
                              <a:latin typeface="Cambria Math" panose="02040503050406030204" pitchFamily="18" charset="0"/>
                            </a:rPr>
                            <m:t>𝟕𝟓</m:t>
                          </m:r>
                        </m:den>
                      </m:f>
                      <m:r>
                        <a:rPr kumimoji="1" lang="en-US" altLang="zh-CN" sz="1800" b="1" i="0" smtClean="0">
                          <a:solidFill>
                            <a:schemeClr val="tx1"/>
                          </a:solidFill>
                          <a:latin typeface="Cambria Math" panose="02040503050406030204" pitchFamily="18" charset="0"/>
                        </a:rPr>
                        <m:t>=</m:t>
                      </m:r>
                      <m:r>
                        <a:rPr kumimoji="1" lang="en-US" altLang="zh-CN" sz="1800" b="1" i="0" smtClean="0">
                          <a:solidFill>
                            <a:schemeClr val="tx1"/>
                          </a:solidFill>
                          <a:latin typeface="Cambria Math" panose="02040503050406030204" pitchFamily="18" charset="0"/>
                        </a:rPr>
                        <m:t>𝟏</m:t>
                      </m:r>
                      <m:r>
                        <a:rPr kumimoji="1" lang="en-US" altLang="zh-CN" sz="1800" b="1" i="0" smtClean="0">
                          <a:solidFill>
                            <a:schemeClr val="tx1"/>
                          </a:solidFill>
                          <a:latin typeface="Cambria Math" panose="02040503050406030204" pitchFamily="18" charset="0"/>
                        </a:rPr>
                        <m:t>.</m:t>
                      </m:r>
                      <m:r>
                        <a:rPr kumimoji="1" lang="en-US" altLang="zh-CN" sz="1800" b="1" i="0" smtClean="0">
                          <a:solidFill>
                            <a:schemeClr val="tx1"/>
                          </a:solidFill>
                          <a:latin typeface="Cambria Math" panose="02040503050406030204" pitchFamily="18" charset="0"/>
                        </a:rPr>
                        <m:t>𝟑𝟑</m:t>
                      </m:r>
                    </m:oMath>
                  </m:oMathPara>
                </a14:m>
                <a:endParaRPr lang="zh-CN" altLang="en-US" sz="1800" dirty="0"/>
              </a:p>
            </p:txBody>
          </p:sp>
        </mc:Choice>
        <mc:Fallback xmlns="">
          <p:sp>
            <p:nvSpPr>
              <p:cNvPr id="13" name="矩形 12">
                <a:extLst>
                  <a:ext uri="{FF2B5EF4-FFF2-40B4-BE49-F238E27FC236}">
                    <a16:creationId xmlns:a16="http://schemas.microsoft.com/office/drawing/2014/main" xmlns:a14="http://schemas.microsoft.com/office/drawing/2010/main" xmlns="" id="{0218F795-DDD9-C947-9306-D320E7B85E6F}"/>
                  </a:ext>
                </a:extLst>
              </p:cNvPr>
              <p:cNvSpPr>
                <a:spLocks noRot="1" noChangeAspect="1" noMove="1" noResize="1" noEditPoints="1" noAdjustHandles="1" noChangeArrowheads="1" noChangeShapeType="1" noTextEdit="1"/>
              </p:cNvSpPr>
              <p:nvPr/>
            </p:nvSpPr>
            <p:spPr>
              <a:xfrm>
                <a:off x="2170806" y="2918173"/>
                <a:ext cx="4845429" cy="840038"/>
              </a:xfrm>
              <a:prstGeom prst="rect">
                <a:avLst/>
              </a:prstGeom>
              <a:blipFill rotWithShape="1">
                <a:blip r:embed="rId4"/>
                <a:stretch>
                  <a:fillRect/>
                </a:stretch>
              </a:blipFill>
            </p:spPr>
            <p:txBody>
              <a:bodyPr/>
              <a:lstStyle/>
              <a:p>
                <a:r>
                  <a:rPr lang="zh-CN" altLang="en-US">
                    <a:noFill/>
                  </a:rPr>
                  <a:t> </a:t>
                </a:r>
              </a:p>
            </p:txBody>
          </p:sp>
        </mc:Fallback>
      </mc:AlternateContent>
      <p:sp>
        <p:nvSpPr>
          <p:cNvPr id="18" name="Rectangle 5">
            <a:extLst>
              <a:ext uri="{FF2B5EF4-FFF2-40B4-BE49-F238E27FC236}">
                <a16:creationId xmlns:a16="http://schemas.microsoft.com/office/drawing/2014/main" id="{9B02F368-6E21-8B47-B656-DE8039CB9027}"/>
              </a:ext>
            </a:extLst>
          </p:cNvPr>
          <p:cNvSpPr>
            <a:spLocks noChangeArrowheads="1"/>
          </p:cNvSpPr>
          <p:nvPr/>
        </p:nvSpPr>
        <p:spPr bwMode="auto">
          <a:xfrm>
            <a:off x="3511058" y="5514644"/>
            <a:ext cx="1852941" cy="398358"/>
          </a:xfrm>
          <a:prstGeom prst="rect">
            <a:avLst/>
          </a:prstGeom>
          <a:solidFill>
            <a:schemeClr val="accent1">
              <a:lumMod val="60000"/>
              <a:lumOff val="40000"/>
            </a:schemeClr>
          </a:solidFill>
          <a:ln w="12700">
            <a:noFill/>
            <a:miter lim="800000"/>
            <a:headEnd/>
            <a:tailEnd/>
          </a:ln>
        </p:spPr>
        <p:txBody>
          <a:bodyPr wrap="none" anchor="ctr"/>
          <a:lstStyle>
            <a:lvl1pPr>
              <a:spcBef>
                <a:spcPct val="20000"/>
              </a:spcBef>
              <a:buClr>
                <a:srgbClr val="0000CC"/>
              </a:buClr>
              <a:buFont typeface="Wingdings"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buClrTx/>
              <a:buNone/>
            </a:pPr>
            <a:endParaRPr lang="zh-CN" altLang="en-US" sz="1800" b="0" dirty="0">
              <a:ea typeface="宋体" panose="02010600030101010101" pitchFamily="2" charset="-122"/>
            </a:endParaRPr>
          </a:p>
        </p:txBody>
      </p:sp>
      <p:sp>
        <p:nvSpPr>
          <p:cNvPr id="19" name="Rectangle 5">
            <a:extLst>
              <a:ext uri="{FF2B5EF4-FFF2-40B4-BE49-F238E27FC236}">
                <a16:creationId xmlns:a16="http://schemas.microsoft.com/office/drawing/2014/main" id="{2A25888D-B10C-364B-852B-47B210F28513}"/>
              </a:ext>
            </a:extLst>
          </p:cNvPr>
          <p:cNvSpPr>
            <a:spLocks noChangeArrowheads="1"/>
          </p:cNvSpPr>
          <p:nvPr/>
        </p:nvSpPr>
        <p:spPr bwMode="auto">
          <a:xfrm>
            <a:off x="7164199" y="5514644"/>
            <a:ext cx="1224133" cy="398358"/>
          </a:xfrm>
          <a:prstGeom prst="rect">
            <a:avLst/>
          </a:prstGeom>
          <a:solidFill>
            <a:schemeClr val="accent6">
              <a:lumMod val="60000"/>
              <a:lumOff val="40000"/>
            </a:schemeClr>
          </a:solidFill>
          <a:ln w="12700">
            <a:noFill/>
            <a:miter lim="800000"/>
            <a:headEnd/>
            <a:tailEnd/>
          </a:ln>
        </p:spPr>
        <p:txBody>
          <a:bodyPr wrap="none" anchor="ctr"/>
          <a:lstStyle>
            <a:lvl1pPr>
              <a:spcBef>
                <a:spcPct val="20000"/>
              </a:spcBef>
              <a:buClr>
                <a:srgbClr val="0000CC"/>
              </a:buClr>
              <a:buFont typeface="Wingdings"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800" b="0" dirty="0">
              <a:ea typeface="宋体" panose="02010600030101010101" pitchFamily="2" charset="-122"/>
            </a:endParaRPr>
          </a:p>
        </p:txBody>
      </p:sp>
      <p:grpSp>
        <p:nvGrpSpPr>
          <p:cNvPr id="20" name="组合 19">
            <a:extLst>
              <a:ext uri="{FF2B5EF4-FFF2-40B4-BE49-F238E27FC236}">
                <a16:creationId xmlns:a16="http://schemas.microsoft.com/office/drawing/2014/main" id="{47DE2AD0-4402-B34D-8AEE-FB86D4DF0658}"/>
              </a:ext>
            </a:extLst>
          </p:cNvPr>
          <p:cNvGrpSpPr/>
          <p:nvPr/>
        </p:nvGrpSpPr>
        <p:grpSpPr>
          <a:xfrm>
            <a:off x="1571103" y="4906098"/>
            <a:ext cx="6817321" cy="403623"/>
            <a:chOff x="1238231" y="4980765"/>
            <a:chExt cx="6817321" cy="403623"/>
          </a:xfrm>
        </p:grpSpPr>
        <p:grpSp>
          <p:nvGrpSpPr>
            <p:cNvPr id="21" name="组合 20">
              <a:extLst>
                <a:ext uri="{FF2B5EF4-FFF2-40B4-BE49-F238E27FC236}">
                  <a16:creationId xmlns:a16="http://schemas.microsoft.com/office/drawing/2014/main" id="{927ECF7C-F5D4-9945-8AF5-589711DB94DE}"/>
                </a:ext>
              </a:extLst>
            </p:cNvPr>
            <p:cNvGrpSpPr/>
            <p:nvPr/>
          </p:nvGrpSpPr>
          <p:grpSpPr>
            <a:xfrm>
              <a:off x="3178278" y="4980765"/>
              <a:ext cx="4877274" cy="398358"/>
              <a:chOff x="3671349" y="-246594"/>
              <a:chExt cx="2764834" cy="414338"/>
            </a:xfrm>
          </p:grpSpPr>
          <p:sp>
            <p:nvSpPr>
              <p:cNvPr id="23" name="Rectangle 5">
                <a:extLst>
                  <a:ext uri="{FF2B5EF4-FFF2-40B4-BE49-F238E27FC236}">
                    <a16:creationId xmlns:a16="http://schemas.microsoft.com/office/drawing/2014/main" id="{CF320A1D-8A92-6749-B6F7-A0BD65F53803}"/>
                  </a:ext>
                </a:extLst>
              </p:cNvPr>
              <p:cNvSpPr>
                <a:spLocks noChangeArrowheads="1"/>
              </p:cNvSpPr>
              <p:nvPr/>
            </p:nvSpPr>
            <p:spPr bwMode="auto">
              <a:xfrm>
                <a:off x="3671349" y="-246594"/>
                <a:ext cx="2070896" cy="414338"/>
              </a:xfrm>
              <a:prstGeom prst="rect">
                <a:avLst/>
              </a:prstGeom>
              <a:solidFill>
                <a:schemeClr val="accent1">
                  <a:lumMod val="60000"/>
                  <a:lumOff val="40000"/>
                </a:schemeClr>
              </a:solidFill>
              <a:ln w="12700">
                <a:noFill/>
                <a:miter lim="800000"/>
                <a:headEnd/>
                <a:tailEnd/>
              </a:ln>
            </p:spPr>
            <p:txBody>
              <a:bodyPr wrap="none" anchor="ctr"/>
              <a:lstStyle>
                <a:lvl1pPr>
                  <a:spcBef>
                    <a:spcPct val="20000"/>
                  </a:spcBef>
                  <a:buClr>
                    <a:srgbClr val="0000CC"/>
                  </a:buClr>
                  <a:buFont typeface="Wingdings"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9pPr>
              </a:lstStyle>
              <a:p>
                <a:pPr algn="ctr" eaLnBrk="1" hangingPunct="1">
                  <a:spcBef>
                    <a:spcPct val="0"/>
                  </a:spcBef>
                  <a:buClrTx/>
                  <a:buFontTx/>
                  <a:buNone/>
                </a:pPr>
                <a:endParaRPr lang="zh-CN" altLang="en-US" sz="1800" dirty="0">
                  <a:solidFill>
                    <a:schemeClr val="bg1"/>
                  </a:solidFill>
                  <a:ea typeface="宋体" panose="02010600030101010101" pitchFamily="2" charset="-122"/>
                </a:endParaRPr>
              </a:p>
            </p:txBody>
          </p:sp>
          <p:sp>
            <p:nvSpPr>
              <p:cNvPr id="24" name="Rectangle 5">
                <a:extLst>
                  <a:ext uri="{FF2B5EF4-FFF2-40B4-BE49-F238E27FC236}">
                    <a16:creationId xmlns:a16="http://schemas.microsoft.com/office/drawing/2014/main" id="{C39DA901-DCD3-AC42-811B-3EA971BC6F16}"/>
                  </a:ext>
                </a:extLst>
              </p:cNvPr>
              <p:cNvSpPr>
                <a:spLocks noChangeArrowheads="1"/>
              </p:cNvSpPr>
              <p:nvPr/>
            </p:nvSpPr>
            <p:spPr bwMode="auto">
              <a:xfrm>
                <a:off x="5742245" y="-246594"/>
                <a:ext cx="693938" cy="414338"/>
              </a:xfrm>
              <a:prstGeom prst="rect">
                <a:avLst/>
              </a:prstGeom>
              <a:solidFill>
                <a:schemeClr val="accent6">
                  <a:lumMod val="60000"/>
                  <a:lumOff val="40000"/>
                </a:schemeClr>
              </a:solidFill>
              <a:ln w="12700">
                <a:noFill/>
                <a:miter lim="800000"/>
                <a:headEnd/>
                <a:tailEnd/>
              </a:ln>
            </p:spPr>
            <p:txBody>
              <a:bodyPr wrap="none" anchor="ctr"/>
              <a:lstStyle>
                <a:lvl1pPr>
                  <a:spcBef>
                    <a:spcPct val="20000"/>
                  </a:spcBef>
                  <a:buClr>
                    <a:srgbClr val="0000CC"/>
                  </a:buClr>
                  <a:buFont typeface="Wingdings"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9pPr>
              </a:lstStyle>
              <a:p>
                <a:pPr algn="ctr" eaLnBrk="1" hangingPunct="1">
                  <a:spcBef>
                    <a:spcPct val="0"/>
                  </a:spcBef>
                  <a:buClrTx/>
                  <a:buNone/>
                </a:pPr>
                <a:endParaRPr lang="zh-CN" altLang="en-US" sz="1800" dirty="0">
                  <a:solidFill>
                    <a:schemeClr val="bg1"/>
                  </a:solidFill>
                  <a:ea typeface="宋体" panose="02010600030101010101" pitchFamily="2" charset="-122"/>
                </a:endParaRPr>
              </a:p>
            </p:txBody>
          </p:sp>
        </p:grpSp>
        <p:sp>
          <p:nvSpPr>
            <p:cNvPr id="22" name="矩形 21">
              <a:extLst>
                <a:ext uri="{FF2B5EF4-FFF2-40B4-BE49-F238E27FC236}">
                  <a16:creationId xmlns:a16="http://schemas.microsoft.com/office/drawing/2014/main" id="{EF5AB3A4-E14D-3A42-93DF-74B3962556EA}"/>
                </a:ext>
              </a:extLst>
            </p:cNvPr>
            <p:cNvSpPr/>
            <p:nvPr/>
          </p:nvSpPr>
          <p:spPr>
            <a:xfrm>
              <a:off x="1238231" y="4984278"/>
              <a:ext cx="1939955" cy="400110"/>
            </a:xfrm>
            <a:prstGeom prst="rect">
              <a:avLst/>
            </a:prstGeom>
          </p:spPr>
          <p:txBody>
            <a:bodyPr wrap="none">
              <a:spAutoFit/>
            </a:bodyPr>
            <a:lstStyle/>
            <a:p>
              <a:r>
                <a:rPr lang="en-US" altLang="zh-CN" sz="2000" b="0" dirty="0">
                  <a:solidFill>
                    <a:schemeClr val="tx1"/>
                  </a:solidFill>
                  <a:latin typeface="Times New Roman" panose="02020603050405020304" pitchFamily="18" charset="0"/>
                  <a:cs typeface="Times New Roman" panose="02020603050405020304" pitchFamily="18" charset="0"/>
                </a:rPr>
                <a:t>Original</a:t>
              </a:r>
              <a:r>
                <a:rPr lang="zh-CN" altLang="en-US"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chemeClr val="tx1"/>
                  </a:solidFill>
                  <a:latin typeface="Times New Roman" panose="02020603050405020304" pitchFamily="18" charset="0"/>
                  <a:cs typeface="Times New Roman" panose="02020603050405020304" pitchFamily="18" charset="0"/>
                </a:rPr>
                <a:t>process:</a:t>
              </a:r>
              <a:endParaRPr lang="zh-CN" altLang="en-US" sz="2000" b="0" dirty="0">
                <a:solidFill>
                  <a:schemeClr val="tx1"/>
                </a:solidFill>
              </a:endParaRPr>
            </a:p>
          </p:txBody>
        </p:sp>
      </p:grpSp>
      <p:sp>
        <p:nvSpPr>
          <p:cNvPr id="25" name="Rectangle 5">
            <a:extLst>
              <a:ext uri="{FF2B5EF4-FFF2-40B4-BE49-F238E27FC236}">
                <a16:creationId xmlns:a16="http://schemas.microsoft.com/office/drawing/2014/main" id="{C809DD09-58E7-684F-94AA-A6B0446FDA3D}"/>
              </a:ext>
            </a:extLst>
          </p:cNvPr>
          <p:cNvSpPr>
            <a:spLocks noChangeArrowheads="1"/>
          </p:cNvSpPr>
          <p:nvPr/>
        </p:nvSpPr>
        <p:spPr bwMode="auto">
          <a:xfrm>
            <a:off x="3510477" y="6123190"/>
            <a:ext cx="3653143" cy="398358"/>
          </a:xfrm>
          <a:prstGeom prst="rect">
            <a:avLst/>
          </a:prstGeom>
          <a:solidFill>
            <a:schemeClr val="accent1">
              <a:lumMod val="60000"/>
              <a:lumOff val="40000"/>
            </a:schemeClr>
          </a:solidFill>
          <a:ln w="12700">
            <a:noFill/>
            <a:miter lim="800000"/>
            <a:headEnd/>
            <a:tailEnd/>
          </a:ln>
        </p:spPr>
        <p:txBody>
          <a:bodyPr wrap="none" anchor="ctr"/>
          <a:lstStyle>
            <a:lvl1pPr>
              <a:spcBef>
                <a:spcPct val="20000"/>
              </a:spcBef>
              <a:buClr>
                <a:srgbClr val="0000CC"/>
              </a:buClr>
              <a:buFont typeface="Wingdings"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800" b="0" dirty="0">
              <a:ea typeface="宋体" panose="02010600030101010101" pitchFamily="2" charset="-122"/>
            </a:endParaRPr>
          </a:p>
        </p:txBody>
      </p:sp>
      <p:sp>
        <p:nvSpPr>
          <p:cNvPr id="26" name="Rectangle 5">
            <a:extLst>
              <a:ext uri="{FF2B5EF4-FFF2-40B4-BE49-F238E27FC236}">
                <a16:creationId xmlns:a16="http://schemas.microsoft.com/office/drawing/2014/main" id="{C3942147-AA88-1A45-BE06-CA848F968318}"/>
              </a:ext>
            </a:extLst>
          </p:cNvPr>
          <p:cNvSpPr>
            <a:spLocks noChangeArrowheads="1"/>
          </p:cNvSpPr>
          <p:nvPr/>
        </p:nvSpPr>
        <p:spPr bwMode="auto">
          <a:xfrm>
            <a:off x="7163618" y="6124419"/>
            <a:ext cx="148380" cy="397130"/>
          </a:xfrm>
          <a:prstGeom prst="rect">
            <a:avLst/>
          </a:prstGeom>
          <a:solidFill>
            <a:schemeClr val="accent6">
              <a:lumMod val="60000"/>
              <a:lumOff val="40000"/>
            </a:schemeClr>
          </a:solidFill>
          <a:ln w="12700">
            <a:noFill/>
            <a:miter lim="800000"/>
            <a:headEnd/>
            <a:tailEnd/>
          </a:ln>
        </p:spPr>
        <p:txBody>
          <a:bodyPr wrap="none" anchor="ctr"/>
          <a:lstStyle>
            <a:lvl1pPr>
              <a:spcBef>
                <a:spcPct val="20000"/>
              </a:spcBef>
              <a:buClr>
                <a:srgbClr val="0000CC"/>
              </a:buClr>
              <a:buFont typeface="Wingdings"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800" b="0" dirty="0">
              <a:ea typeface="宋体" panose="02010600030101010101" pitchFamily="2" charset="-122"/>
            </a:endParaRPr>
          </a:p>
        </p:txBody>
      </p:sp>
      <p:sp>
        <p:nvSpPr>
          <p:cNvPr id="27" name="矩形 31">
            <a:extLst>
              <a:ext uri="{FF2B5EF4-FFF2-40B4-BE49-F238E27FC236}">
                <a16:creationId xmlns:a16="http://schemas.microsoft.com/office/drawing/2014/main" id="{DC1202BF-8480-4A4B-8D13-3E11203270BF}"/>
              </a:ext>
            </a:extLst>
          </p:cNvPr>
          <p:cNvSpPr>
            <a:spLocks noChangeArrowheads="1"/>
          </p:cNvSpPr>
          <p:nvPr/>
        </p:nvSpPr>
        <p:spPr bwMode="auto">
          <a:xfrm>
            <a:off x="246820" y="3807095"/>
            <a:ext cx="8640960" cy="2790257"/>
          </a:xfrm>
          <a:prstGeom prst="rect">
            <a:avLst/>
          </a:prstGeom>
          <a:noFill/>
          <a:ln w="19050">
            <a:solidFill>
              <a:schemeClr val="bg1">
                <a:lumMod val="7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20204" pitchFamily="34" charset="0"/>
            </a:endParaRPr>
          </a:p>
        </p:txBody>
      </p:sp>
      <p:pic>
        <p:nvPicPr>
          <p:cNvPr id="28" name="图片 27">
            <a:extLst>
              <a:ext uri="{FF2B5EF4-FFF2-40B4-BE49-F238E27FC236}">
                <a16:creationId xmlns:a16="http://schemas.microsoft.com/office/drawing/2014/main" id="{C067DA40-8B41-904C-91DC-C199F97AAC35}"/>
              </a:ext>
            </a:extLst>
          </p:cNvPr>
          <p:cNvPicPr>
            <a:picLocks noChangeAspect="1"/>
          </p:cNvPicPr>
          <p:nvPr/>
        </p:nvPicPr>
        <p:blipFill>
          <a:blip r:embed="rId5" cstate="hqprint">
            <a:extLst>
              <a:ext uri="{BEBA8EAE-BF5A-486C-A8C5-ECC9F3942E4B}">
                <a14:imgProps xmlns:a14="http://schemas.microsoft.com/office/drawing/2010/main">
                  <a14:imgLayer r:embed="rId6">
                    <a14:imgEffect>
                      <a14:backgroundRemoval t="0" b="100000" l="800" r="100000">
                        <a14:foregroundMark x1="15000" y1="91800" x2="15000" y2="91800"/>
                        <a14:foregroundMark x1="57400" y1="30000" x2="57400" y2="30000"/>
                        <a14:foregroundMark x1="55200" y1="8000" x2="55200" y2="8000"/>
                      </a14:backgroundRemoval>
                    </a14:imgEffect>
                  </a14:imgLayer>
                </a14:imgProps>
              </a:ext>
              <a:ext uri="{28A0092B-C50C-407E-A947-70E740481C1C}">
                <a14:useLocalDpi xmlns:a14="http://schemas.microsoft.com/office/drawing/2010/main"/>
              </a:ext>
            </a:extLst>
          </a:blip>
          <a:stretch>
            <a:fillRect/>
          </a:stretch>
        </p:blipFill>
        <p:spPr>
          <a:xfrm rot="19648463">
            <a:off x="6995558" y="3020398"/>
            <a:ext cx="610533" cy="610533"/>
          </a:xfrm>
          <a:prstGeom prst="rect">
            <a:avLst/>
          </a:prstGeom>
        </p:spPr>
      </p:pic>
      <p:sp>
        <p:nvSpPr>
          <p:cNvPr id="29" name="矩形 28">
            <a:extLst>
              <a:ext uri="{FF2B5EF4-FFF2-40B4-BE49-F238E27FC236}">
                <a16:creationId xmlns:a16="http://schemas.microsoft.com/office/drawing/2014/main" id="{591CEAA2-1823-1A47-80D7-EE8A8932A28D}"/>
              </a:ext>
            </a:extLst>
          </p:cNvPr>
          <p:cNvSpPr/>
          <p:nvPr/>
        </p:nvSpPr>
        <p:spPr>
          <a:xfrm>
            <a:off x="375664" y="6112586"/>
            <a:ext cx="3135795" cy="400110"/>
          </a:xfrm>
          <a:prstGeom prst="rect">
            <a:avLst/>
          </a:prstGeom>
        </p:spPr>
        <p:txBody>
          <a:bodyPr wrap="none">
            <a:spAutoFit/>
          </a:bodyPr>
          <a:lstStyle/>
          <a:p>
            <a:r>
              <a:rPr lang="en-US" altLang="zh-CN" sz="2000" b="0" dirty="0">
                <a:solidFill>
                  <a:schemeClr val="tx1"/>
                </a:solidFill>
                <a:latin typeface="Times New Roman" panose="02020603050405020304" pitchFamily="18" charset="0"/>
                <a:cs typeface="Times New Roman" panose="02020603050405020304" pitchFamily="18" charset="0"/>
              </a:rPr>
              <a:t>Make</a:t>
            </a:r>
            <a:r>
              <a:rPr lang="zh-CN" altLang="en-US"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chemeClr val="accent6"/>
                </a:solidFill>
                <a:latin typeface="Times New Roman" panose="02020603050405020304" pitchFamily="18" charset="0"/>
                <a:cs typeface="Times New Roman" panose="02020603050405020304" pitchFamily="18" charset="0"/>
              </a:rPr>
              <a:t>uncommon</a:t>
            </a:r>
            <a:r>
              <a:rPr lang="zh-CN" altLang="en-US" sz="2000" b="0" dirty="0">
                <a:solidFill>
                  <a:schemeClr val="accent6"/>
                </a:solidFill>
                <a:latin typeface="Times New Roman" panose="02020603050405020304" pitchFamily="18" charset="0"/>
                <a:cs typeface="Times New Roman" panose="02020603050405020304" pitchFamily="18" charset="0"/>
              </a:rPr>
              <a:t> </a:t>
            </a:r>
            <a:r>
              <a:rPr lang="en-US" altLang="zh-CN" sz="2000" b="0" dirty="0">
                <a:solidFill>
                  <a:schemeClr val="accent6"/>
                </a:solidFill>
                <a:latin typeface="Times New Roman" panose="02020603050405020304" pitchFamily="18" charset="0"/>
                <a:cs typeface="Times New Roman" panose="02020603050405020304" pitchFamily="18" charset="0"/>
              </a:rPr>
              <a:t>10x</a:t>
            </a:r>
            <a:r>
              <a:rPr lang="zh-CN" altLang="en-US"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chemeClr val="tx1"/>
                </a:solidFill>
                <a:latin typeface="Times New Roman" panose="02020603050405020304" pitchFamily="18" charset="0"/>
                <a:cs typeface="Times New Roman" panose="02020603050405020304" pitchFamily="18" charset="0"/>
              </a:rPr>
              <a:t>faster:</a:t>
            </a:r>
            <a:endParaRPr lang="zh-CN" altLang="en-US" sz="2000" b="0" dirty="0">
              <a:solidFill>
                <a:schemeClr val="tx1"/>
              </a:solidFill>
            </a:endParaRPr>
          </a:p>
        </p:txBody>
      </p:sp>
      <p:sp>
        <p:nvSpPr>
          <p:cNvPr id="30" name="矩形 29">
            <a:extLst>
              <a:ext uri="{FF2B5EF4-FFF2-40B4-BE49-F238E27FC236}">
                <a16:creationId xmlns:a16="http://schemas.microsoft.com/office/drawing/2014/main" id="{958EA19F-CB82-9047-840F-FFD0E2207FF7}"/>
              </a:ext>
            </a:extLst>
          </p:cNvPr>
          <p:cNvSpPr/>
          <p:nvPr/>
        </p:nvSpPr>
        <p:spPr>
          <a:xfrm>
            <a:off x="763209" y="5504040"/>
            <a:ext cx="2815194" cy="400110"/>
          </a:xfrm>
          <a:prstGeom prst="rect">
            <a:avLst/>
          </a:prstGeom>
        </p:spPr>
        <p:txBody>
          <a:bodyPr wrap="none">
            <a:spAutoFit/>
          </a:bodyPr>
          <a:lstStyle/>
          <a:p>
            <a:r>
              <a:rPr lang="en-US" altLang="zh-CN" sz="2000" b="0" dirty="0">
                <a:solidFill>
                  <a:schemeClr val="tx1"/>
                </a:solidFill>
                <a:latin typeface="Times New Roman" panose="02020603050405020304" pitchFamily="18" charset="0"/>
                <a:cs typeface="Times New Roman" panose="02020603050405020304" pitchFamily="18" charset="0"/>
              </a:rPr>
              <a:t>Make</a:t>
            </a:r>
            <a:r>
              <a:rPr lang="zh-CN" altLang="en-US" sz="2000" b="0" dirty="0">
                <a:solidFill>
                  <a:schemeClr val="tx1"/>
                </a:solidFill>
                <a:latin typeface="Times New Roman" panose="02020603050405020304" pitchFamily="18" charset="0"/>
                <a:cs typeface="Times New Roman" panose="02020603050405020304" pitchFamily="18" charset="0"/>
              </a:rPr>
              <a:t> </a:t>
            </a:r>
            <a:r>
              <a:rPr lang="en-US" altLang="zh-CN" sz="2000" b="0" dirty="0">
                <a:solidFill>
                  <a:srgbClr val="C00000"/>
                </a:solidFill>
                <a:latin typeface="Times New Roman" panose="02020603050405020304" pitchFamily="18" charset="0"/>
                <a:cs typeface="Times New Roman" panose="02020603050405020304" pitchFamily="18" charset="0"/>
              </a:rPr>
              <a:t>common</a:t>
            </a:r>
            <a:r>
              <a:rPr lang="zh-CN" altLang="en-US" sz="2000" b="0" dirty="0">
                <a:solidFill>
                  <a:srgbClr val="C00000"/>
                </a:solidFill>
                <a:latin typeface="Times New Roman" panose="02020603050405020304" pitchFamily="18" charset="0"/>
                <a:cs typeface="Times New Roman" panose="02020603050405020304" pitchFamily="18" charset="0"/>
              </a:rPr>
              <a:t> </a:t>
            </a:r>
            <a:r>
              <a:rPr lang="en-US" altLang="zh-CN" sz="2000" b="0" dirty="0">
                <a:solidFill>
                  <a:srgbClr val="C00000"/>
                </a:solidFill>
                <a:latin typeface="Times New Roman" panose="02020603050405020304" pitchFamily="18" charset="0"/>
                <a:cs typeface="Times New Roman" panose="02020603050405020304" pitchFamily="18" charset="0"/>
              </a:rPr>
              <a:t>2x</a:t>
            </a:r>
            <a:r>
              <a:rPr lang="zh-CN" altLang="en-US" sz="2000" b="0" dirty="0">
                <a:solidFill>
                  <a:srgbClr val="C00000"/>
                </a:solidFill>
                <a:latin typeface="Times New Roman" panose="02020603050405020304" pitchFamily="18" charset="0"/>
                <a:cs typeface="Times New Roman" panose="02020603050405020304" pitchFamily="18" charset="0"/>
              </a:rPr>
              <a:t> </a:t>
            </a:r>
            <a:r>
              <a:rPr lang="en-US" altLang="zh-CN" sz="2000" b="0" dirty="0">
                <a:solidFill>
                  <a:schemeClr val="tx1"/>
                </a:solidFill>
                <a:latin typeface="Times New Roman" panose="02020603050405020304" pitchFamily="18" charset="0"/>
                <a:cs typeface="Times New Roman" panose="02020603050405020304" pitchFamily="18" charset="0"/>
              </a:rPr>
              <a:t>faster:</a:t>
            </a:r>
            <a:endParaRPr lang="zh-CN" altLang="en-US" sz="2000" b="0" dirty="0">
              <a:solidFill>
                <a:schemeClr val="tx1"/>
              </a:solidFill>
            </a:endParaRPr>
          </a:p>
        </p:txBody>
      </p:sp>
      <p:sp>
        <p:nvSpPr>
          <p:cNvPr id="31" name="Rectangle 5">
            <a:extLst>
              <a:ext uri="{FF2B5EF4-FFF2-40B4-BE49-F238E27FC236}">
                <a16:creationId xmlns:a16="http://schemas.microsoft.com/office/drawing/2014/main" id="{8D499B69-95DE-CE43-B7A2-B6D487836609}"/>
              </a:ext>
            </a:extLst>
          </p:cNvPr>
          <p:cNvSpPr>
            <a:spLocks noChangeArrowheads="1"/>
          </p:cNvSpPr>
          <p:nvPr/>
        </p:nvSpPr>
        <p:spPr bwMode="auto">
          <a:xfrm>
            <a:off x="7311998" y="6124419"/>
            <a:ext cx="1075753" cy="398358"/>
          </a:xfrm>
          <a:prstGeom prst="rect">
            <a:avLst/>
          </a:prstGeom>
          <a:solidFill>
            <a:schemeClr val="accent6">
              <a:lumMod val="60000"/>
              <a:lumOff val="40000"/>
            </a:schemeClr>
          </a:solidFill>
          <a:ln w="12700">
            <a:noFill/>
            <a:miter lim="800000"/>
            <a:headEnd/>
            <a:tailEnd/>
          </a:ln>
        </p:spPr>
        <p:txBody>
          <a:bodyPr wrap="none" anchor="ctr"/>
          <a:lstStyle>
            <a:lvl1pPr>
              <a:spcBef>
                <a:spcPct val="20000"/>
              </a:spcBef>
              <a:buClr>
                <a:srgbClr val="0000CC"/>
              </a:buClr>
              <a:buFont typeface="Wingdings"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9pPr>
          </a:lstStyle>
          <a:p>
            <a:pPr algn="ctr" eaLnBrk="1" hangingPunct="1">
              <a:spcBef>
                <a:spcPct val="0"/>
              </a:spcBef>
              <a:buClrTx/>
              <a:buNone/>
            </a:pPr>
            <a:endParaRPr lang="zh-CN" altLang="en-US" sz="1800" dirty="0">
              <a:solidFill>
                <a:schemeClr val="bg1"/>
              </a:solidFill>
              <a:ea typeface="宋体" panose="02010600030101010101" pitchFamily="2" charset="-122"/>
            </a:endParaRPr>
          </a:p>
        </p:txBody>
      </p:sp>
      <p:sp>
        <p:nvSpPr>
          <p:cNvPr id="32" name="Rectangle 5">
            <a:extLst>
              <a:ext uri="{FF2B5EF4-FFF2-40B4-BE49-F238E27FC236}">
                <a16:creationId xmlns:a16="http://schemas.microsoft.com/office/drawing/2014/main" id="{BB9FF4D6-B68C-5449-8950-7B9576B9FFCB}"/>
              </a:ext>
            </a:extLst>
          </p:cNvPr>
          <p:cNvSpPr>
            <a:spLocks noChangeArrowheads="1"/>
          </p:cNvSpPr>
          <p:nvPr/>
        </p:nvSpPr>
        <p:spPr bwMode="auto">
          <a:xfrm>
            <a:off x="5363999" y="5514644"/>
            <a:ext cx="1811059" cy="398358"/>
          </a:xfrm>
          <a:prstGeom prst="rect">
            <a:avLst/>
          </a:prstGeom>
          <a:solidFill>
            <a:schemeClr val="accent1">
              <a:lumMod val="60000"/>
              <a:lumOff val="40000"/>
            </a:schemeClr>
          </a:solidFill>
          <a:ln w="12700">
            <a:noFill/>
            <a:miter lim="800000"/>
            <a:headEnd/>
            <a:tailEnd/>
          </a:ln>
        </p:spPr>
        <p:txBody>
          <a:bodyPr wrap="none" anchor="ctr"/>
          <a:lstStyle>
            <a:lvl1pPr>
              <a:spcBef>
                <a:spcPct val="20000"/>
              </a:spcBef>
              <a:buClr>
                <a:srgbClr val="0000CC"/>
              </a:buClr>
              <a:buFont typeface="Wingdings" pitchFamily="2" charset="2"/>
              <a:buChar char="o"/>
              <a:defRPr sz="3000" b="1">
                <a:solidFill>
                  <a:schemeClr val="tx1"/>
                </a:solidFill>
                <a:latin typeface="Verdana" panose="020B0604030504040204" pitchFamily="34" charset="0"/>
                <a:ea typeface="华文中宋" panose="02010600040101010101" pitchFamily="2" charset="-122"/>
              </a:defRPr>
            </a:lvl1pPr>
            <a:lvl2pPr marL="742950" indent="-285750">
              <a:spcBef>
                <a:spcPct val="20000"/>
              </a:spcBef>
              <a:buClr>
                <a:srgbClr val="0000CC"/>
              </a:buClr>
              <a:buFont typeface="Wingdings" pitchFamily="2" charset="2"/>
              <a:buChar char="n"/>
              <a:defRPr sz="2600" b="1">
                <a:solidFill>
                  <a:schemeClr val="tx1"/>
                </a:solidFill>
                <a:latin typeface="Verdana" panose="020B0604030504040204" pitchFamily="34" charset="0"/>
                <a:ea typeface="华文中宋" panose="02010600040101010101" pitchFamily="2" charset="-122"/>
              </a:defRPr>
            </a:lvl2pPr>
            <a:lvl3pPr marL="1143000" indent="-228600">
              <a:spcBef>
                <a:spcPct val="20000"/>
              </a:spcBef>
              <a:buClr>
                <a:srgbClr val="0000CC"/>
              </a:buClr>
              <a:buFont typeface="Wingdings" pitchFamily="2" charset="2"/>
              <a:buChar char="o"/>
              <a:defRPr sz="2300" b="1">
                <a:solidFill>
                  <a:schemeClr val="tx1"/>
                </a:solidFill>
                <a:latin typeface="Verdana" panose="020B0604030504040204" pitchFamily="34" charset="0"/>
                <a:ea typeface="华文中宋" panose="02010600040101010101" pitchFamily="2" charset="-122"/>
              </a:defRPr>
            </a:lvl3pPr>
            <a:lvl4pPr marL="1600200" indent="-228600">
              <a:spcBef>
                <a:spcPct val="20000"/>
              </a:spcBef>
              <a:buClr>
                <a:srgbClr val="0000CC"/>
              </a:buClr>
              <a:buFont typeface="Wingdings" pitchFamily="2" charset="2"/>
              <a:buChar char="n"/>
              <a:defRPr sz="2000" b="1">
                <a:solidFill>
                  <a:schemeClr val="tx1"/>
                </a:solidFill>
                <a:latin typeface="Verdana" panose="020B0604030504040204" pitchFamily="34" charset="0"/>
                <a:ea typeface="华文中宋" panose="02010600040101010101" pitchFamily="2" charset="-122"/>
              </a:defRPr>
            </a:lvl4pPr>
            <a:lvl5pPr marL="2057400" indent="-228600">
              <a:spcBef>
                <a:spcPct val="25000"/>
              </a:spcBef>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5pPr>
            <a:lvl6pPr marL="25146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6pPr>
            <a:lvl7pPr marL="29718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7pPr>
            <a:lvl8pPr marL="34290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8pPr>
            <a:lvl9pPr marL="3886200" indent="-228600" eaLnBrk="0" fontAlgn="base" hangingPunct="0">
              <a:spcBef>
                <a:spcPct val="25000"/>
              </a:spcBef>
              <a:spcAft>
                <a:spcPct val="0"/>
              </a:spcAft>
              <a:buClr>
                <a:srgbClr val="0000CC"/>
              </a:buClr>
              <a:buFont typeface="Wingdings" pitchFamily="2" charset="2"/>
              <a:buChar char="§"/>
              <a:defRPr sz="2000" b="1">
                <a:solidFill>
                  <a:schemeClr val="tx1"/>
                </a:solidFill>
                <a:latin typeface="Verdana" panose="020B0604030504040204" pitchFamily="34" charset="0"/>
                <a:ea typeface="华文中宋" panose="02010600040101010101" pitchFamily="2" charset="-122"/>
              </a:defRPr>
            </a:lvl9pPr>
          </a:lstStyle>
          <a:p>
            <a:pPr eaLnBrk="1" hangingPunct="1">
              <a:spcBef>
                <a:spcPct val="0"/>
              </a:spcBef>
              <a:buClrTx/>
              <a:buFontTx/>
              <a:buNone/>
            </a:pPr>
            <a:endParaRPr lang="zh-CN" altLang="en-US" sz="1800" b="0" dirty="0">
              <a:ea typeface="宋体" panose="02010600030101010101" pitchFamily="2" charset="-122"/>
            </a:endParaRPr>
          </a:p>
        </p:txBody>
      </p:sp>
    </p:spTree>
    <p:extLst>
      <p:ext uri="{BB962C8B-B14F-4D97-AF65-F5344CB8AC3E}">
        <p14:creationId xmlns:p14="http://schemas.microsoft.com/office/powerpoint/2010/main" val="3010252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childTnLst>
                          </p:cTn>
                        </p:par>
                        <p:par>
                          <p:cTn id="15" fill="hold">
                            <p:stCondLst>
                              <p:cond delay="1000"/>
                            </p:stCondLst>
                            <p:childTnLst>
                              <p:par>
                                <p:cTn id="16" presetID="32" presetClass="emph" presetSubtype="0" fill="hold" nodeType="afterEffect">
                                  <p:stCondLst>
                                    <p:cond delay="0"/>
                                  </p:stCondLst>
                                  <p:childTnLst>
                                    <p:animRot by="120000">
                                      <p:cBhvr>
                                        <p:cTn id="17" dur="100" fill="hold">
                                          <p:stCondLst>
                                            <p:cond delay="0"/>
                                          </p:stCondLst>
                                        </p:cTn>
                                        <p:tgtEl>
                                          <p:spTgt spid="28"/>
                                        </p:tgtEl>
                                        <p:attrNameLst>
                                          <p:attrName>r</p:attrName>
                                        </p:attrNameLst>
                                      </p:cBhvr>
                                    </p:animRot>
                                    <p:animRot by="-240000">
                                      <p:cBhvr>
                                        <p:cTn id="18" dur="200" fill="hold">
                                          <p:stCondLst>
                                            <p:cond delay="200"/>
                                          </p:stCondLst>
                                        </p:cTn>
                                        <p:tgtEl>
                                          <p:spTgt spid="28"/>
                                        </p:tgtEl>
                                        <p:attrNameLst>
                                          <p:attrName>r</p:attrName>
                                        </p:attrNameLst>
                                      </p:cBhvr>
                                    </p:animRot>
                                    <p:animRot by="240000">
                                      <p:cBhvr>
                                        <p:cTn id="19" dur="200" fill="hold">
                                          <p:stCondLst>
                                            <p:cond delay="400"/>
                                          </p:stCondLst>
                                        </p:cTn>
                                        <p:tgtEl>
                                          <p:spTgt spid="28"/>
                                        </p:tgtEl>
                                        <p:attrNameLst>
                                          <p:attrName>r</p:attrName>
                                        </p:attrNameLst>
                                      </p:cBhvr>
                                    </p:animRot>
                                    <p:animRot by="-240000">
                                      <p:cBhvr>
                                        <p:cTn id="20" dur="200" fill="hold">
                                          <p:stCondLst>
                                            <p:cond delay="600"/>
                                          </p:stCondLst>
                                        </p:cTn>
                                        <p:tgtEl>
                                          <p:spTgt spid="28"/>
                                        </p:tgtEl>
                                        <p:attrNameLst>
                                          <p:attrName>r</p:attrName>
                                        </p:attrNameLst>
                                      </p:cBhvr>
                                    </p:animRot>
                                    <p:animRot by="120000">
                                      <p:cBhvr>
                                        <p:cTn id="21" dur="200" fill="hold">
                                          <p:stCondLst>
                                            <p:cond delay="800"/>
                                          </p:stCondLst>
                                        </p:cTn>
                                        <p:tgtEl>
                                          <p:spTgt spid="28"/>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up)">
                                      <p:cBhvr>
                                        <p:cTn id="26" dur="750"/>
                                        <p:tgtEl>
                                          <p:spTgt spid="27"/>
                                        </p:tgtEl>
                                      </p:cBhvr>
                                    </p:animEffect>
                                  </p:childTnLst>
                                </p:cTn>
                              </p:par>
                            </p:childTnLst>
                          </p:cTn>
                        </p:par>
                        <p:par>
                          <p:cTn id="27" fill="hold">
                            <p:stCondLst>
                              <p:cond delay="750"/>
                            </p:stCondLst>
                            <p:childTnLst>
                              <p:par>
                                <p:cTn id="28" presetID="10" presetClass="entr" presetSubtype="0" fill="hold"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up)">
                                      <p:cBhvr>
                                        <p:cTn id="40" dur="500"/>
                                        <p:tgtEl>
                                          <p:spTgt spid="18"/>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up)">
                                      <p:cBhvr>
                                        <p:cTn id="43" dur="500"/>
                                        <p:tgtEl>
                                          <p:spTgt spid="19"/>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500"/>
                                        <p:tgtEl>
                                          <p:spTgt spid="30"/>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up)">
                                      <p:cBhvr>
                                        <p:cTn id="49" dur="500"/>
                                        <p:tgtEl>
                                          <p:spTgt spid="32"/>
                                        </p:tgtEl>
                                      </p:cBhvr>
                                    </p:animEffect>
                                  </p:childTnLst>
                                </p:cTn>
                              </p:par>
                            </p:childTnLst>
                          </p:cTn>
                        </p:par>
                        <p:par>
                          <p:cTn id="50" fill="hold">
                            <p:stCondLst>
                              <p:cond delay="500"/>
                            </p:stCondLst>
                            <p:childTnLst>
                              <p:par>
                                <p:cTn id="51" presetID="35" presetClass="emph" presetSubtype="0" repeatCount="3000" fill="hold" grpId="1" nodeType="afterEffect">
                                  <p:stCondLst>
                                    <p:cond delay="200"/>
                                  </p:stCondLst>
                                  <p:childTnLst>
                                    <p:anim calcmode="discrete" valueType="str">
                                      <p:cBhvr>
                                        <p:cTn id="52" dur="400" fill="hold"/>
                                        <p:tgtEl>
                                          <p:spTgt spid="18"/>
                                        </p:tgtEl>
                                        <p:attrNameLst>
                                          <p:attrName>style.visibility</p:attrName>
                                        </p:attrNameLst>
                                      </p:cBhvr>
                                      <p:tavLst>
                                        <p:tav tm="0">
                                          <p:val>
                                            <p:strVal val="hidden"/>
                                          </p:val>
                                        </p:tav>
                                        <p:tav tm="50000">
                                          <p:val>
                                            <p:strVal val="visible"/>
                                          </p:val>
                                        </p:tav>
                                      </p:tavLst>
                                    </p:anim>
                                  </p:childTnLst>
                                </p:cTn>
                              </p:par>
                              <p:par>
                                <p:cTn id="53" presetID="35" presetClass="emph" presetSubtype="0" repeatCount="3000" fill="hold" grpId="1" nodeType="withEffect">
                                  <p:stCondLst>
                                    <p:cond delay="200"/>
                                  </p:stCondLst>
                                  <p:childTnLst>
                                    <p:anim calcmode="discrete" valueType="str">
                                      <p:cBhvr>
                                        <p:cTn id="54" dur="400" fill="hold"/>
                                        <p:tgtEl>
                                          <p:spTgt spid="32"/>
                                        </p:tgtEl>
                                        <p:attrNameLst>
                                          <p:attrName>style.visibility</p:attrName>
                                        </p:attrNameLst>
                                      </p:cBhvr>
                                      <p:tavLst>
                                        <p:tav tm="0">
                                          <p:val>
                                            <p:strVal val="hidden"/>
                                          </p:val>
                                        </p:tav>
                                        <p:tav tm="50000">
                                          <p:val>
                                            <p:strVal val="visible"/>
                                          </p:val>
                                        </p:tav>
                                      </p:tavLst>
                                    </p:anim>
                                  </p:childTnLst>
                                </p:cTn>
                              </p:par>
                            </p:childTnLst>
                          </p:cTn>
                        </p:par>
                        <p:par>
                          <p:cTn id="55" fill="hold">
                            <p:stCondLst>
                              <p:cond delay="1900"/>
                            </p:stCondLst>
                            <p:childTnLst>
                              <p:par>
                                <p:cTn id="56" presetID="22" presetClass="exit" presetSubtype="2" fill="hold" grpId="2" nodeType="afterEffect">
                                  <p:stCondLst>
                                    <p:cond delay="0"/>
                                  </p:stCondLst>
                                  <p:childTnLst>
                                    <p:animEffect transition="out" filter="wipe(right)">
                                      <p:cBhvr>
                                        <p:cTn id="57" dur="500"/>
                                        <p:tgtEl>
                                          <p:spTgt spid="32"/>
                                        </p:tgtEl>
                                      </p:cBhvr>
                                    </p:animEffect>
                                    <p:set>
                                      <p:cBhvr>
                                        <p:cTn id="58" dur="1" fill="hold">
                                          <p:stCondLst>
                                            <p:cond delay="499"/>
                                          </p:stCondLst>
                                        </p:cTn>
                                        <p:tgtEl>
                                          <p:spTgt spid="32"/>
                                        </p:tgtEl>
                                        <p:attrNameLst>
                                          <p:attrName>style.visibility</p:attrName>
                                        </p:attrNameLst>
                                      </p:cBhvr>
                                      <p:to>
                                        <p:strVal val="hidden"/>
                                      </p:to>
                                    </p:set>
                                  </p:childTnLst>
                                </p:cTn>
                              </p:par>
                            </p:childTnLst>
                          </p:cTn>
                        </p:par>
                        <p:par>
                          <p:cTn id="59" fill="hold">
                            <p:stCondLst>
                              <p:cond delay="2400"/>
                            </p:stCondLst>
                            <p:childTnLst>
                              <p:par>
                                <p:cTn id="60" presetID="42" presetClass="path" presetSubtype="0" accel="50000" decel="50000" fill="hold" grpId="1" nodeType="afterEffect">
                                  <p:stCondLst>
                                    <p:cond delay="0"/>
                                  </p:stCondLst>
                                  <p:childTnLst>
                                    <p:animMotion origin="layout" path="M 2.77778E-6 0.00162 L -0.19809 -0.00069 " pathEditMode="relative" rAng="0" ptsTypes="AA">
                                      <p:cBhvr>
                                        <p:cTn id="61" dur="1000" fill="hold"/>
                                        <p:tgtEl>
                                          <p:spTgt spid="19"/>
                                        </p:tgtEl>
                                        <p:attrNameLst>
                                          <p:attrName>ppt_x</p:attrName>
                                          <p:attrName>ppt_y</p:attrName>
                                        </p:attrNameLst>
                                      </p:cBhvr>
                                      <p:rCtr x="-9913" y="-116"/>
                                    </p:animMotion>
                                  </p:childTnLst>
                                </p:cTn>
                              </p:par>
                            </p:childTnLst>
                          </p:cTn>
                        </p:par>
                        <p:par>
                          <p:cTn id="62" fill="hold">
                            <p:stCondLst>
                              <p:cond delay="3400"/>
                            </p:stCondLst>
                            <p:childTnLst>
                              <p:par>
                                <p:cTn id="63" presetID="22" presetClass="entr" presetSubtype="1"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wipe(up)">
                                      <p:cBhvr>
                                        <p:cTn id="65" dur="500"/>
                                        <p:tgtEl>
                                          <p:spTgt spid="25"/>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up)">
                                      <p:cBhvr>
                                        <p:cTn id="68" dur="500"/>
                                        <p:tgtEl>
                                          <p:spTgt spid="26"/>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up)">
                                      <p:cBhvr>
                                        <p:cTn id="71" dur="500"/>
                                        <p:tgtEl>
                                          <p:spTgt spid="29"/>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wipe(up)">
                                      <p:cBhvr>
                                        <p:cTn id="74" dur="500"/>
                                        <p:tgtEl>
                                          <p:spTgt spid="31"/>
                                        </p:tgtEl>
                                      </p:cBhvr>
                                    </p:animEffect>
                                  </p:childTnLst>
                                </p:cTn>
                              </p:par>
                            </p:childTnLst>
                          </p:cTn>
                        </p:par>
                        <p:par>
                          <p:cTn id="75" fill="hold">
                            <p:stCondLst>
                              <p:cond delay="3900"/>
                            </p:stCondLst>
                            <p:childTnLst>
                              <p:par>
                                <p:cTn id="76" presetID="35" presetClass="emph" presetSubtype="0" repeatCount="3000" fill="hold" grpId="1" nodeType="afterEffect">
                                  <p:stCondLst>
                                    <p:cond delay="200"/>
                                  </p:stCondLst>
                                  <p:childTnLst>
                                    <p:anim calcmode="discrete" valueType="str">
                                      <p:cBhvr>
                                        <p:cTn id="77" dur="400" fill="hold"/>
                                        <p:tgtEl>
                                          <p:spTgt spid="26"/>
                                        </p:tgtEl>
                                        <p:attrNameLst>
                                          <p:attrName>style.visibility</p:attrName>
                                        </p:attrNameLst>
                                      </p:cBhvr>
                                      <p:tavLst>
                                        <p:tav tm="0">
                                          <p:val>
                                            <p:strVal val="hidden"/>
                                          </p:val>
                                        </p:tav>
                                        <p:tav tm="50000">
                                          <p:val>
                                            <p:strVal val="visible"/>
                                          </p:val>
                                        </p:tav>
                                      </p:tavLst>
                                    </p:anim>
                                  </p:childTnLst>
                                </p:cTn>
                              </p:par>
                              <p:par>
                                <p:cTn id="78" presetID="35" presetClass="emph" presetSubtype="0" repeatCount="3000" fill="hold" grpId="1" nodeType="withEffect">
                                  <p:stCondLst>
                                    <p:cond delay="200"/>
                                  </p:stCondLst>
                                  <p:childTnLst>
                                    <p:anim calcmode="discrete" valueType="str">
                                      <p:cBhvr>
                                        <p:cTn id="79" dur="400" fill="hold"/>
                                        <p:tgtEl>
                                          <p:spTgt spid="31"/>
                                        </p:tgtEl>
                                        <p:attrNameLst>
                                          <p:attrName>style.visibility</p:attrName>
                                        </p:attrNameLst>
                                      </p:cBhvr>
                                      <p:tavLst>
                                        <p:tav tm="0">
                                          <p:val>
                                            <p:strVal val="hidden"/>
                                          </p:val>
                                        </p:tav>
                                        <p:tav tm="50000">
                                          <p:val>
                                            <p:strVal val="visible"/>
                                          </p:val>
                                        </p:tav>
                                      </p:tavLst>
                                    </p:anim>
                                  </p:childTnLst>
                                </p:cTn>
                              </p:par>
                            </p:childTnLst>
                          </p:cTn>
                        </p:par>
                        <p:par>
                          <p:cTn id="80" fill="hold">
                            <p:stCondLst>
                              <p:cond delay="5300"/>
                            </p:stCondLst>
                            <p:childTnLst>
                              <p:par>
                                <p:cTn id="81" presetID="22" presetClass="exit" presetSubtype="2" fill="hold" grpId="2" nodeType="afterEffect">
                                  <p:stCondLst>
                                    <p:cond delay="0"/>
                                  </p:stCondLst>
                                  <p:childTnLst>
                                    <p:animEffect transition="out" filter="wipe(right)">
                                      <p:cBhvr>
                                        <p:cTn id="82" dur="500"/>
                                        <p:tgtEl>
                                          <p:spTgt spid="31"/>
                                        </p:tgtEl>
                                      </p:cBhvr>
                                    </p:animEffect>
                                    <p:set>
                                      <p:cBhvr>
                                        <p:cTn id="83"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8" grpId="0" animBg="1"/>
      <p:bldP spid="18" grpId="1" animBg="1"/>
      <p:bldP spid="19" grpId="0" animBg="1"/>
      <p:bldP spid="19" grpId="1" animBg="1"/>
      <p:bldP spid="25" grpId="0" animBg="1"/>
      <p:bldP spid="26" grpId="0" animBg="1"/>
      <p:bldP spid="26" grpId="1" animBg="1"/>
      <p:bldP spid="27" grpId="0" animBg="1"/>
      <p:bldP spid="29" grpId="0"/>
      <p:bldP spid="30" grpId="0"/>
      <p:bldP spid="31" grpId="0" animBg="1"/>
      <p:bldP spid="31" grpId="1" animBg="1"/>
      <p:bldP spid="31" grpId="2" animBg="1"/>
      <p:bldP spid="32" grpId="0" animBg="1"/>
      <p:bldP spid="32" grpId="1" animBg="1"/>
      <p:bldP spid="32" grpId="2"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1561888" y="952898"/>
            <a:ext cx="6015460"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Amdahl’s Law  </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阿姆达尔定律</a:t>
            </a:r>
          </a:p>
        </p:txBody>
      </p:sp>
      <p:sp>
        <p:nvSpPr>
          <p:cNvPr id="10" name="矩形 9">
            <a:extLst>
              <a:ext uri="{FF2B5EF4-FFF2-40B4-BE49-F238E27FC236}">
                <a16:creationId xmlns:a16="http://schemas.microsoft.com/office/drawing/2014/main" id="{5570CD73-AFD4-6848-B84F-D317B2DFBE04}"/>
              </a:ext>
            </a:extLst>
          </p:cNvPr>
          <p:cNvSpPr/>
          <p:nvPr/>
        </p:nvSpPr>
        <p:spPr>
          <a:xfrm>
            <a:off x="179512" y="1562427"/>
            <a:ext cx="8640959" cy="2308324"/>
          </a:xfrm>
          <a:prstGeom prst="rect">
            <a:avLst/>
          </a:prstGeom>
        </p:spPr>
        <p:txBody>
          <a:bodyPr wrap="square">
            <a:spAutoFit/>
          </a:bodyPr>
          <a:lstStyle/>
          <a:p>
            <a:pPr marL="457200" indent="-457200" algn="just">
              <a:spcBef>
                <a:spcPct val="20000"/>
              </a:spcBef>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Amdahl’s Law expresses the law of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diminishing returns (</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回报递减法则</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The incremental improvement in speedup gained by an additional improvement in just a portion of the computation diminishes as improvements are added.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如果仅仅对计算机的一部分进行改进，则改进越多系统获得的效果越小。</a:t>
            </a:r>
          </a:p>
        </p:txBody>
      </p:sp>
      <p:pic>
        <p:nvPicPr>
          <p:cNvPr id="11" name="图片 10">
            <a:extLst>
              <a:ext uri="{FF2B5EF4-FFF2-40B4-BE49-F238E27FC236}">
                <a16:creationId xmlns:a16="http://schemas.microsoft.com/office/drawing/2014/main" id="{40E5F44C-1A7B-9947-8FC6-60F88950B61B}"/>
              </a:ext>
            </a:extLst>
          </p:cNvPr>
          <p:cNvPicPr>
            <a:picLocks noChangeAspect="1"/>
          </p:cNvPicPr>
          <p:nvPr/>
        </p:nvPicPr>
        <p:blipFill>
          <a:blip r:embed="rId3"/>
          <a:stretch>
            <a:fillRect/>
          </a:stretch>
        </p:blipFill>
        <p:spPr>
          <a:xfrm>
            <a:off x="530507" y="4293096"/>
            <a:ext cx="8307104" cy="1296144"/>
          </a:xfrm>
          <a:prstGeom prst="rect">
            <a:avLst/>
          </a:prstGeom>
        </p:spPr>
      </p:pic>
    </p:spTree>
    <p:extLst>
      <p:ext uri="{BB962C8B-B14F-4D97-AF65-F5344CB8AC3E}">
        <p14:creationId xmlns:p14="http://schemas.microsoft.com/office/powerpoint/2010/main" val="30707977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1561888" y="952898"/>
            <a:ext cx="6015460"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Amdahl’s Law  </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阿姆达尔定律</a:t>
            </a:r>
          </a:p>
        </p:txBody>
      </p:sp>
      <p:sp>
        <p:nvSpPr>
          <p:cNvPr id="10" name="矩形 9">
            <a:extLst>
              <a:ext uri="{FF2B5EF4-FFF2-40B4-BE49-F238E27FC236}">
                <a16:creationId xmlns:a16="http://schemas.microsoft.com/office/drawing/2014/main" id="{5570CD73-AFD4-6848-B84F-D317B2DFBE04}"/>
              </a:ext>
            </a:extLst>
          </p:cNvPr>
          <p:cNvSpPr/>
          <p:nvPr/>
        </p:nvSpPr>
        <p:spPr>
          <a:xfrm>
            <a:off x="179512" y="1562427"/>
            <a:ext cx="8640959" cy="461665"/>
          </a:xfrm>
          <a:prstGeom prst="rect">
            <a:avLst/>
          </a:prstGeom>
        </p:spPr>
        <p:txBody>
          <a:bodyPr wrap="square">
            <a:spAutoFit/>
          </a:bodyPr>
          <a:lstStyle/>
          <a:p>
            <a:pPr marL="457200" indent="-457200" algn="just">
              <a:spcBef>
                <a:spcPct val="20000"/>
              </a:spcBef>
              <a:buFont typeface="Wingdings" panose="05000000000000000000" pitchFamily="2" charset="2"/>
              <a:buChar char="u"/>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Diminishing returns (</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回报递减法则</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pic>
        <p:nvPicPr>
          <p:cNvPr id="11" name="图片 10">
            <a:extLst>
              <a:ext uri="{FF2B5EF4-FFF2-40B4-BE49-F238E27FC236}">
                <a16:creationId xmlns:a16="http://schemas.microsoft.com/office/drawing/2014/main" id="{40E5F44C-1A7B-9947-8FC6-60F88950B61B}"/>
              </a:ext>
            </a:extLst>
          </p:cNvPr>
          <p:cNvPicPr>
            <a:picLocks noChangeAspect="1"/>
          </p:cNvPicPr>
          <p:nvPr/>
        </p:nvPicPr>
        <p:blipFill>
          <a:blip r:embed="rId3"/>
          <a:stretch>
            <a:fillRect/>
          </a:stretch>
        </p:blipFill>
        <p:spPr>
          <a:xfrm>
            <a:off x="346439" y="2120486"/>
            <a:ext cx="8307104" cy="1296144"/>
          </a:xfrm>
          <a:prstGeom prst="rect">
            <a:avLst/>
          </a:prstGeom>
        </p:spPr>
      </p:pic>
      <p:pic>
        <p:nvPicPr>
          <p:cNvPr id="21" name="图片 20">
            <a:extLst>
              <a:ext uri="{FF2B5EF4-FFF2-40B4-BE49-F238E27FC236}">
                <a16:creationId xmlns:a16="http://schemas.microsoft.com/office/drawing/2014/main" id="{BCE11C62-DB16-EA4E-9453-F679D514B69E}"/>
              </a:ext>
            </a:extLst>
          </p:cNvPr>
          <p:cNvPicPr>
            <a:picLocks noChangeAspect="1"/>
          </p:cNvPicPr>
          <p:nvPr/>
        </p:nvPicPr>
        <p:blipFill rotWithShape="1">
          <a:blip r:embed="rId4"/>
          <a:srcRect l="1463" t="3245" r="7849" b="1616"/>
          <a:stretch/>
        </p:blipFill>
        <p:spPr>
          <a:xfrm>
            <a:off x="2247516" y="3254599"/>
            <a:ext cx="4700748" cy="3372850"/>
          </a:xfrm>
          <a:prstGeom prst="rect">
            <a:avLst/>
          </a:prstGeom>
        </p:spPr>
      </p:pic>
      <p:sp>
        <p:nvSpPr>
          <p:cNvPr id="22" name="任意形状 22">
            <a:extLst>
              <a:ext uri="{FF2B5EF4-FFF2-40B4-BE49-F238E27FC236}">
                <a16:creationId xmlns:a16="http://schemas.microsoft.com/office/drawing/2014/main" id="{D19E2BEF-7136-FD44-9767-6DA7364936EC}"/>
              </a:ext>
            </a:extLst>
          </p:cNvPr>
          <p:cNvSpPr/>
          <p:nvPr/>
        </p:nvSpPr>
        <p:spPr bwMode="auto">
          <a:xfrm>
            <a:off x="2765144" y="3452029"/>
            <a:ext cx="4090884" cy="2592000"/>
          </a:xfrm>
          <a:custGeom>
            <a:avLst/>
            <a:gdLst>
              <a:gd name="connsiteX0" fmla="*/ 0 w 4552903"/>
              <a:gd name="connsiteY0" fmla="*/ 3173904 h 3173904"/>
              <a:gd name="connsiteX1" fmla="*/ 281353 w 4552903"/>
              <a:gd name="connsiteY1" fmla="*/ 3027817 h 3173904"/>
              <a:gd name="connsiteX2" fmla="*/ 557297 w 4552903"/>
              <a:gd name="connsiteY2" fmla="*/ 2784337 h 3173904"/>
              <a:gd name="connsiteX3" fmla="*/ 844061 w 4552903"/>
              <a:gd name="connsiteY3" fmla="*/ 2362307 h 3173904"/>
              <a:gd name="connsiteX4" fmla="*/ 1022613 w 4552903"/>
              <a:gd name="connsiteY4" fmla="*/ 2021435 h 3173904"/>
              <a:gd name="connsiteX5" fmla="*/ 1201164 w 4552903"/>
              <a:gd name="connsiteY5" fmla="*/ 1680564 h 3173904"/>
              <a:gd name="connsiteX6" fmla="*/ 1368894 w 4552903"/>
              <a:gd name="connsiteY6" fmla="*/ 1339693 h 3173904"/>
              <a:gd name="connsiteX7" fmla="*/ 1423001 w 4552903"/>
              <a:gd name="connsiteY7" fmla="*/ 1236891 h 3173904"/>
              <a:gd name="connsiteX8" fmla="*/ 1558267 w 4552903"/>
              <a:gd name="connsiteY8" fmla="*/ 1009644 h 3173904"/>
              <a:gd name="connsiteX9" fmla="*/ 1704355 w 4552903"/>
              <a:gd name="connsiteY9" fmla="*/ 771575 h 3173904"/>
              <a:gd name="connsiteX10" fmla="*/ 1790925 w 4552903"/>
              <a:gd name="connsiteY10" fmla="*/ 668773 h 3173904"/>
              <a:gd name="connsiteX11" fmla="*/ 1991119 w 4552903"/>
              <a:gd name="connsiteY11" fmla="*/ 425293 h 3173904"/>
              <a:gd name="connsiteX12" fmla="*/ 2271759 w 4552903"/>
              <a:gd name="connsiteY12" fmla="*/ 223371 h 3173904"/>
              <a:gd name="connsiteX13" fmla="*/ 2557509 w 4552903"/>
              <a:gd name="connsiteY13" fmla="*/ 115421 h 3173904"/>
              <a:gd name="connsiteX14" fmla="*/ 2849609 w 4552903"/>
              <a:gd name="connsiteY14" fmla="*/ 58271 h 3173904"/>
              <a:gd name="connsiteX15" fmla="*/ 3127515 w 4552903"/>
              <a:gd name="connsiteY15" fmla="*/ 26895 h 3173904"/>
              <a:gd name="connsiteX16" fmla="*/ 3416627 w 4552903"/>
              <a:gd name="connsiteY16" fmla="*/ 6724 h 3173904"/>
              <a:gd name="connsiteX17" fmla="*/ 4552903 w 4552903"/>
              <a:gd name="connsiteY17" fmla="*/ 0 h 3173904"/>
              <a:gd name="connsiteX18" fmla="*/ 4552903 w 4552903"/>
              <a:gd name="connsiteY18" fmla="*/ 0 h 317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52903" h="3173904">
                <a:moveTo>
                  <a:pt x="0" y="3173904"/>
                </a:moveTo>
                <a:lnTo>
                  <a:pt x="281353" y="3027817"/>
                </a:lnTo>
                <a:lnTo>
                  <a:pt x="557297" y="2784337"/>
                </a:lnTo>
                <a:lnTo>
                  <a:pt x="844061" y="2362307"/>
                </a:lnTo>
                <a:lnTo>
                  <a:pt x="1022613" y="2021435"/>
                </a:lnTo>
                <a:lnTo>
                  <a:pt x="1201164" y="1680564"/>
                </a:lnTo>
                <a:lnTo>
                  <a:pt x="1368894" y="1339693"/>
                </a:lnTo>
                <a:lnTo>
                  <a:pt x="1423001" y="1236891"/>
                </a:lnTo>
                <a:lnTo>
                  <a:pt x="1558267" y="1009644"/>
                </a:lnTo>
                <a:lnTo>
                  <a:pt x="1704355" y="771575"/>
                </a:lnTo>
                <a:lnTo>
                  <a:pt x="1790925" y="668773"/>
                </a:lnTo>
                <a:lnTo>
                  <a:pt x="1991119" y="425293"/>
                </a:lnTo>
                <a:lnTo>
                  <a:pt x="2271759" y="223371"/>
                </a:lnTo>
                <a:lnTo>
                  <a:pt x="2557509" y="115421"/>
                </a:lnTo>
                <a:lnTo>
                  <a:pt x="2849609" y="58271"/>
                </a:lnTo>
                <a:lnTo>
                  <a:pt x="3127515" y="26895"/>
                </a:lnTo>
                <a:lnTo>
                  <a:pt x="3416627" y="6724"/>
                </a:lnTo>
                <a:lnTo>
                  <a:pt x="4552903" y="0"/>
                </a:lnTo>
                <a:lnTo>
                  <a:pt x="4552903" y="0"/>
                </a:lnTo>
              </a:path>
            </a:pathLst>
          </a:custGeom>
          <a:noFill/>
          <a:ln w="76200" cap="flat" cmpd="sng" algn="ctr">
            <a:solidFill>
              <a:srgbClr val="005400"/>
            </a:solid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accent1"/>
              </a:solidFill>
              <a:effectLst/>
              <a:latin typeface="Arial" panose="020B0604020202020204" pitchFamily="34" charset="0"/>
            </a:endParaRPr>
          </a:p>
        </p:txBody>
      </p:sp>
      <p:sp>
        <p:nvSpPr>
          <p:cNvPr id="23" name="矩形 22">
            <a:extLst>
              <a:ext uri="{FF2B5EF4-FFF2-40B4-BE49-F238E27FC236}">
                <a16:creationId xmlns:a16="http://schemas.microsoft.com/office/drawing/2014/main" id="{8F68CB77-2C4A-504A-9021-546A210020C1}"/>
              </a:ext>
            </a:extLst>
          </p:cNvPr>
          <p:cNvSpPr/>
          <p:nvPr/>
        </p:nvSpPr>
        <p:spPr>
          <a:xfrm>
            <a:off x="4271180" y="4027623"/>
            <a:ext cx="1294723" cy="430887"/>
          </a:xfrm>
          <a:prstGeom prst="rect">
            <a:avLst/>
          </a:prstGeom>
        </p:spPr>
        <p:txBody>
          <a:bodyPr wrap="square">
            <a:spAutoFit/>
          </a:bodyPr>
          <a:lstStyle/>
          <a:p>
            <a:r>
              <a:rPr lang="en-US" altLang="zh-CN" sz="2200" dirty="0">
                <a:solidFill>
                  <a:srgbClr val="0054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Fe=95%</a:t>
            </a:r>
            <a:endParaRPr lang="zh-CN" altLang="en-US" sz="2200" dirty="0">
              <a:solidFill>
                <a:srgbClr val="005400"/>
              </a:solidFill>
            </a:endParaRPr>
          </a:p>
        </p:txBody>
      </p:sp>
      <p:sp>
        <p:nvSpPr>
          <p:cNvPr id="24" name="椭圆 23">
            <a:extLst>
              <a:ext uri="{FF2B5EF4-FFF2-40B4-BE49-F238E27FC236}">
                <a16:creationId xmlns:a16="http://schemas.microsoft.com/office/drawing/2014/main" id="{356ECC96-9E12-1943-8817-420A98E3D630}"/>
              </a:ext>
            </a:extLst>
          </p:cNvPr>
          <p:cNvSpPr>
            <a:spLocks noChangeAspect="1"/>
          </p:cNvSpPr>
          <p:nvPr/>
        </p:nvSpPr>
        <p:spPr bwMode="auto">
          <a:xfrm>
            <a:off x="5199844" y="3444203"/>
            <a:ext cx="141081" cy="141081"/>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dirty="0">
              <a:ln>
                <a:noFill/>
              </a:ln>
              <a:solidFill>
                <a:schemeClr val="accent1"/>
              </a:solidFill>
              <a:effectLst/>
              <a:latin typeface="Arial" panose="020B0604020202020204" pitchFamily="34" charset="0"/>
            </a:endParaRPr>
          </a:p>
        </p:txBody>
      </p:sp>
    </p:spTree>
    <p:extLst>
      <p:ext uri="{BB962C8B-B14F-4D97-AF65-F5344CB8AC3E}">
        <p14:creationId xmlns:p14="http://schemas.microsoft.com/office/powerpoint/2010/main" val="22842772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10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1561888" y="952898"/>
            <a:ext cx="6015460"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Amdahl’s Law  </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阿姆达尔定律</a:t>
            </a:r>
          </a:p>
        </p:txBody>
      </p:sp>
      <p:sp>
        <p:nvSpPr>
          <p:cNvPr id="10" name="矩形 9">
            <a:extLst>
              <a:ext uri="{FF2B5EF4-FFF2-40B4-BE49-F238E27FC236}">
                <a16:creationId xmlns:a16="http://schemas.microsoft.com/office/drawing/2014/main" id="{5570CD73-AFD4-6848-B84F-D317B2DFBE04}"/>
              </a:ext>
            </a:extLst>
          </p:cNvPr>
          <p:cNvSpPr/>
          <p:nvPr/>
        </p:nvSpPr>
        <p:spPr>
          <a:xfrm>
            <a:off x="179512" y="1844824"/>
            <a:ext cx="8640959" cy="2382191"/>
          </a:xfrm>
          <a:prstGeom prst="rect">
            <a:avLst/>
          </a:prstGeom>
        </p:spPr>
        <p:txBody>
          <a:bodyPr wrap="square">
            <a:spAutoFit/>
          </a:bodyPr>
          <a:lstStyle/>
          <a:p>
            <a:pPr marL="457200" indent="-457200" algn="just">
              <a:spcBef>
                <a:spcPct val="20000"/>
              </a:spcBef>
              <a:buFont typeface="Wingdings" panose="05000000000000000000" pitchFamily="2" charset="2"/>
              <a:buChar char="u"/>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An important corollary of Amdahl’s Law :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if an enhancement is only useable for a fraction of a task, we can’t speed up the task by more than the reciprocal of 1 minus that fraction. </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如果只针对整个任务的一部分进行优化，则所获得的加速比不大于</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1/(1-</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可改进比例</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p>
          <a:p>
            <a:pPr marL="457200" indent="-457200" algn="just">
              <a:spcBef>
                <a:spcPct val="20000"/>
              </a:spcBef>
              <a:buFont typeface="Wingdings" panose="05000000000000000000" pitchFamily="2" charset="2"/>
              <a:buChar char="u"/>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60C37830-1045-6944-98F3-68B49D6F8134}"/>
                  </a:ext>
                </a:extLst>
              </p:cNvPr>
              <p:cNvSpPr/>
              <p:nvPr/>
            </p:nvSpPr>
            <p:spPr>
              <a:xfrm>
                <a:off x="1306798" y="5438763"/>
                <a:ext cx="4916859" cy="7451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100" b="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Speedup</m:t>
                      </m:r>
                      <m:r>
                        <m:rPr>
                          <m:sty m:val="p"/>
                        </m:rPr>
                        <a:rPr kumimoji="1" lang="en-US" altLang="zh-CN" sz="2100" b="0" baseline="-250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overall</m:t>
                      </m:r>
                      <m:r>
                        <a:rPr kumimoji="1" lang="en-US" altLang="zh-CN" sz="21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kumimoji="1" lang="en-US" altLang="zh-CN" sz="2100" b="0" i="1">
                              <a:solidFill>
                                <a:schemeClr val="tx1"/>
                              </a:solidFill>
                              <a:latin typeface="Cambria Math" panose="02040503050406030204" pitchFamily="18" charset="0"/>
                            </a:rPr>
                          </m:ctrlPr>
                        </m:fPr>
                        <m:num>
                          <m:r>
                            <a:rPr lang="en-US" altLang="zh-CN" sz="2100" b="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1</m:t>
                          </m:r>
                        </m:num>
                        <m:den>
                          <m:d>
                            <m:dPr>
                              <m:ctrlPr>
                                <a:rPr lang="en-US" altLang="zh-CN" sz="2100" b="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dPr>
                            <m:e>
                              <m:r>
                                <a:rPr lang="en-US" altLang="zh-CN" sz="2100" b="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1</m:t>
                              </m:r>
                              <m:r>
                                <a:rPr lang="en-US" altLang="zh-CN" sz="2100" b="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r>
                                <m:rPr>
                                  <m:nor/>
                                </m:rPr>
                                <a:rPr lang="en-US" altLang="zh-CN" sz="2100" b="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Fraction</m:t>
                              </m:r>
                              <m:r>
                                <m:rPr>
                                  <m:nor/>
                                </m:rPr>
                                <a:rPr kumimoji="1" lang="en-US" altLang="zh-CN" sz="2100" b="0" baseline="-25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m:t>enhan</m:t>
                              </m:r>
                              <m:r>
                                <m:rPr>
                                  <m:nor/>
                                </m:rPr>
                                <a:rPr kumimoji="1" lang="en-US" altLang="zh-CN" sz="2100" b="0" i="0" baseline="-25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m:t>ced</m:t>
                              </m:r>
                            </m:e>
                          </m:d>
                          <m:r>
                            <a:rPr kumimoji="1" lang="en-US" altLang="zh-CN" sz="2100" b="0"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kumimoji="1" lang="en-US" altLang="zh-CN" sz="2100" b="0" i="1" dirty="0" smtClean="0">
                              <a:solidFill>
                                <a:srgbClr val="C00000"/>
                              </a:solidFill>
                              <a:latin typeface="Cambria Math" panose="02040503050406030204" pitchFamily="18" charset="0"/>
                              <a:ea typeface="宋体" panose="02010600030101010101" pitchFamily="2" charset="-122"/>
                              <a:cs typeface="Times New Roman" panose="02020603050405020304" pitchFamily="18" charset="0"/>
                            </a:rPr>
                            <m:t>0</m:t>
                          </m:r>
                        </m:den>
                      </m:f>
                    </m:oMath>
                  </m:oMathPara>
                </a14:m>
                <a:endParaRPr lang="zh-CN" altLang="en-US" sz="2100" b="0" dirty="0">
                  <a:latin typeface="Times New Roman" panose="02020603050405020304" pitchFamily="18" charset="0"/>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xmlns:a14="http://schemas.microsoft.com/office/drawing/2010/main" xmlns="" id="{60C37830-1045-6944-98F3-68B49D6F8134}"/>
                  </a:ext>
                </a:extLst>
              </p:cNvPr>
              <p:cNvSpPr>
                <a:spLocks noRot="1" noChangeAspect="1" noMove="1" noResize="1" noEditPoints="1" noAdjustHandles="1" noChangeArrowheads="1" noChangeShapeType="1" noTextEdit="1"/>
              </p:cNvSpPr>
              <p:nvPr/>
            </p:nvSpPr>
            <p:spPr>
              <a:xfrm>
                <a:off x="1306798" y="5438763"/>
                <a:ext cx="4916859" cy="74514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9690BB9-A6E0-E54A-B57B-1FD559BB39B9}"/>
                  </a:ext>
                </a:extLst>
              </p:cNvPr>
              <p:cNvSpPr/>
              <p:nvPr/>
            </p:nvSpPr>
            <p:spPr>
              <a:xfrm>
                <a:off x="1306798" y="4214627"/>
                <a:ext cx="6577570" cy="10145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10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Speedup</m:t>
                      </m:r>
                      <m:r>
                        <m:rPr>
                          <m:sty m:val="p"/>
                        </m:rPr>
                        <a:rPr kumimoji="1" lang="en-US" altLang="zh-CN" sz="2100" b="0" i="0" baseline="-250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overall</m:t>
                      </m:r>
                      <m:r>
                        <a:rPr kumimoji="1" lang="en-US" altLang="zh-CN" sz="210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kumimoji="1" lang="en-US" altLang="zh-CN" sz="2100" b="0" i="1">
                              <a:solidFill>
                                <a:schemeClr val="tx1"/>
                              </a:solidFill>
                              <a:latin typeface="Cambria Math" panose="02040503050406030204" pitchFamily="18" charset="0"/>
                            </a:rPr>
                          </m:ctrlPr>
                        </m:fPr>
                        <m:num>
                          <m:r>
                            <a:rPr lang="en-US" altLang="zh-CN" sz="2100" b="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1</m:t>
                          </m:r>
                        </m:num>
                        <m:den>
                          <m:d>
                            <m:dPr>
                              <m:ctrlPr>
                                <a:rPr lang="en-US" altLang="zh-CN" sz="2100" b="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ctrlPr>
                            </m:dPr>
                            <m:e>
                              <m:r>
                                <a:rPr lang="en-US" altLang="zh-CN" sz="2100" b="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1</m:t>
                              </m:r>
                              <m:r>
                                <a:rPr lang="en-US" altLang="zh-CN" sz="2100" b="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r>
                                <m:rPr>
                                  <m:nor/>
                                </m:rPr>
                                <a:rPr lang="en-US" altLang="zh-CN" sz="2100" b="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Fraction</m:t>
                              </m:r>
                              <m:r>
                                <m:rPr>
                                  <m:nor/>
                                </m:rPr>
                                <a:rPr kumimoji="1" lang="en-US" altLang="zh-CN" sz="2100" b="0" baseline="-25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m:t>enhan</m:t>
                              </m:r>
                              <m:r>
                                <m:rPr>
                                  <m:nor/>
                                </m:rPr>
                                <a:rPr kumimoji="1" lang="en-US" altLang="zh-CN" sz="2100" b="0" i="0" baseline="-25000" dirty="0"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m:t>ced</m:t>
                              </m:r>
                            </m:e>
                          </m:d>
                          <m:r>
                            <a:rPr kumimoji="1" lang="en-US" altLang="zh-CN" sz="2100" b="0"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f>
                            <m:fPr>
                              <m:ctrlPr>
                                <a:rPr kumimoji="1" lang="en-US" altLang="zh-CN" sz="2100" b="0"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fPr>
                            <m:num>
                              <m:r>
                                <m:rPr>
                                  <m:sty m:val="p"/>
                                </m:rPr>
                                <a:rPr kumimoji="1" lang="en-US" altLang="zh-CN" sz="2100" b="0" i="0"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Fraction</m:t>
                              </m:r>
                              <m:r>
                                <m:rPr>
                                  <m:sty m:val="p"/>
                                </m:rPr>
                                <a:rPr kumimoji="1" lang="en-US" altLang="zh-CN" sz="2100" b="0" i="0" baseline="-25000"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enhanced</m:t>
                              </m:r>
                            </m:num>
                            <m:den>
                              <m:r>
                                <m:rPr>
                                  <m:sty m:val="p"/>
                                </m:rPr>
                                <a:rPr kumimoji="1" lang="en-US" altLang="zh-CN" sz="2100" b="0" i="0"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Speedup</m:t>
                              </m:r>
                              <m:r>
                                <m:rPr>
                                  <m:sty m:val="p"/>
                                </m:rPr>
                                <a:rPr kumimoji="1" lang="en-US" altLang="zh-CN" sz="2100" b="0" baseline="-25000" dirty="0">
                                  <a:solidFill>
                                    <a:schemeClr val="tx1"/>
                                  </a:solidFill>
                                  <a:latin typeface="Cambria Math" panose="02040503050406030204" pitchFamily="18" charset="0"/>
                                  <a:ea typeface="宋体" panose="02010600030101010101" pitchFamily="2" charset="-122"/>
                                  <a:cs typeface="Times New Roman" panose="02020603050405020304" pitchFamily="18" charset="0"/>
                                </a:rPr>
                                <m:t>enhanced</m:t>
                              </m:r>
                            </m:den>
                          </m:f>
                        </m:den>
                      </m:f>
                    </m:oMath>
                  </m:oMathPara>
                </a14:m>
                <a:endParaRPr lang="zh-CN" altLang="en-US" sz="2100" b="0" dirty="0">
                  <a:latin typeface="Times New Roman" panose="02020603050405020304" pitchFamily="18" charset="0"/>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xmlns:a14="http://schemas.microsoft.com/office/drawing/2010/main" xmlns="" id="{C9690BB9-A6E0-E54A-B57B-1FD559BB39B9}"/>
                  </a:ext>
                </a:extLst>
              </p:cNvPr>
              <p:cNvSpPr>
                <a:spLocks noRot="1" noChangeAspect="1" noMove="1" noResize="1" noEditPoints="1" noAdjustHandles="1" noChangeArrowheads="1" noChangeShapeType="1" noTextEdit="1"/>
              </p:cNvSpPr>
              <p:nvPr/>
            </p:nvSpPr>
            <p:spPr>
              <a:xfrm>
                <a:off x="1306798" y="4214627"/>
                <a:ext cx="6577570" cy="1014573"/>
              </a:xfrm>
              <a:prstGeom prst="rect">
                <a:avLst/>
              </a:prstGeom>
              <a:blipFill rotWithShape="1">
                <a:blip r:embed="rId4"/>
                <a:stretch>
                  <a:fillRect/>
                </a:stretch>
              </a:blipFill>
            </p:spPr>
            <p:txBody>
              <a:bodyPr/>
              <a:lstStyle/>
              <a:p>
                <a:r>
                  <a:rPr lang="zh-CN" altLang="en-US">
                    <a:noFill/>
                  </a:rPr>
                  <a:t> </a:t>
                </a:r>
              </a:p>
            </p:txBody>
          </p:sp>
        </mc:Fallback>
      </mc:AlternateContent>
      <p:cxnSp>
        <p:nvCxnSpPr>
          <p:cNvPr id="12" name="直线箭头连接符 33">
            <a:extLst>
              <a:ext uri="{FF2B5EF4-FFF2-40B4-BE49-F238E27FC236}">
                <a16:creationId xmlns:a16="http://schemas.microsoft.com/office/drawing/2014/main" id="{E2C2653D-9CB8-4D47-867F-FCC60B91B246}"/>
              </a:ext>
            </a:extLst>
          </p:cNvPr>
          <p:cNvCxnSpPr>
            <a:cxnSpLocks/>
          </p:cNvCxnSpPr>
          <p:nvPr/>
        </p:nvCxnSpPr>
        <p:spPr bwMode="auto">
          <a:xfrm>
            <a:off x="7783862" y="5085184"/>
            <a:ext cx="388538" cy="0"/>
          </a:xfrm>
          <a:prstGeom prst="straightConnector1">
            <a:avLst/>
          </a:prstGeom>
          <a:noFill/>
          <a:ln w="28575" cap="flat" cmpd="sng" algn="ctr">
            <a:solidFill>
              <a:srgbClr val="C00000"/>
            </a:solidFill>
            <a:prstDash val="solid"/>
            <a:round/>
            <a:headEnd type="none" w="med" len="med"/>
            <a:tailEnd type="triangle" w="lg" len="med"/>
          </a:ln>
        </p:spPr>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A36B7F0F-8BA2-8840-8BCA-1E7C8D686A03}"/>
                  </a:ext>
                </a:extLst>
              </p:cNvPr>
              <p:cNvSpPr/>
              <p:nvPr/>
            </p:nvSpPr>
            <p:spPr>
              <a:xfrm>
                <a:off x="8068571" y="4839543"/>
                <a:ext cx="5309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oMath>
                  </m:oMathPara>
                </a14:m>
                <a:endParaRPr lang="zh-CN" altLang="en-US" dirty="0">
                  <a:solidFill>
                    <a:srgbClr val="C00000"/>
                  </a:solidFill>
                </a:endParaRPr>
              </a:p>
            </p:txBody>
          </p:sp>
        </mc:Choice>
        <mc:Fallback xmlns="">
          <p:sp>
            <p:nvSpPr>
              <p:cNvPr id="13" name="矩形 12">
                <a:extLst>
                  <a:ext uri="{FF2B5EF4-FFF2-40B4-BE49-F238E27FC236}">
                    <a16:creationId xmlns:a16="http://schemas.microsoft.com/office/drawing/2014/main" xmlns:a14="http://schemas.microsoft.com/office/drawing/2010/main" xmlns="" id="{A36B7F0F-8BA2-8840-8BCA-1E7C8D686A03}"/>
                  </a:ext>
                </a:extLst>
              </p:cNvPr>
              <p:cNvSpPr>
                <a:spLocks noRot="1" noChangeAspect="1" noMove="1" noResize="1" noEditPoints="1" noAdjustHandles="1" noChangeArrowheads="1" noChangeShapeType="1" noTextEdit="1"/>
              </p:cNvSpPr>
              <p:nvPr/>
            </p:nvSpPr>
            <p:spPr>
              <a:xfrm>
                <a:off x="8068571" y="4839543"/>
                <a:ext cx="530915" cy="461665"/>
              </a:xfrm>
              <a:prstGeom prst="rect">
                <a:avLst/>
              </a:prstGeom>
              <a:blipFill rotWithShape="1">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01909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1561888" y="952898"/>
            <a:ext cx="6015460"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Amdahl’s Law  </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阿姆达尔定律</a:t>
            </a:r>
          </a:p>
        </p:txBody>
      </p:sp>
      <p:pic>
        <p:nvPicPr>
          <p:cNvPr id="8" name="图片 7">
            <a:extLst>
              <a:ext uri="{FF2B5EF4-FFF2-40B4-BE49-F238E27FC236}">
                <a16:creationId xmlns:a16="http://schemas.microsoft.com/office/drawing/2014/main" id="{40E5F44C-1A7B-9947-8FC6-60F88950B61B}"/>
              </a:ext>
            </a:extLst>
          </p:cNvPr>
          <p:cNvPicPr>
            <a:picLocks noChangeAspect="1"/>
          </p:cNvPicPr>
          <p:nvPr/>
        </p:nvPicPr>
        <p:blipFill>
          <a:blip r:embed="rId3"/>
          <a:stretch>
            <a:fillRect/>
          </a:stretch>
        </p:blipFill>
        <p:spPr>
          <a:xfrm>
            <a:off x="319292" y="2132856"/>
            <a:ext cx="8307104" cy="1296144"/>
          </a:xfrm>
          <a:prstGeom prst="rect">
            <a:avLst/>
          </a:prstGeom>
        </p:spPr>
      </p:pic>
      <p:sp>
        <p:nvSpPr>
          <p:cNvPr id="9" name="矩形 8">
            <a:extLst>
              <a:ext uri="{FF2B5EF4-FFF2-40B4-BE49-F238E27FC236}">
                <a16:creationId xmlns:a16="http://schemas.microsoft.com/office/drawing/2014/main" id="{5570CD73-AFD4-6848-B84F-D317B2DFBE04}"/>
              </a:ext>
            </a:extLst>
          </p:cNvPr>
          <p:cNvSpPr/>
          <p:nvPr/>
        </p:nvSpPr>
        <p:spPr>
          <a:xfrm>
            <a:off x="251520" y="3411353"/>
            <a:ext cx="8640959" cy="2899255"/>
          </a:xfrm>
          <a:prstGeom prst="rect">
            <a:avLst/>
          </a:prstGeom>
        </p:spPr>
        <p:txBody>
          <a:bodyPr wrap="square">
            <a:spAutoFit/>
          </a:bodyPr>
          <a:lstStyle/>
          <a:p>
            <a:pPr marL="457200" indent="-457200" algn="just">
              <a:spcBef>
                <a:spcPct val="20000"/>
              </a:spcBef>
              <a:buFont typeface="Wingdings" panose="05000000000000000000" pitchFamily="2" charset="2"/>
              <a:buChar char="u"/>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Example: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Suppose FP is responsible for 10% of the execution time of a critical benchmark. We want to improve the performance of FP. What’s the maximum speedup of the system we can get?</a:t>
            </a:r>
          </a:p>
          <a:p>
            <a:pPr algn="just">
              <a:spcBef>
                <a:spcPct val="20000"/>
              </a:spcBef>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buFont typeface="Wingdings" panose="05000000000000000000" pitchFamily="2" charset="2"/>
              <a:buChar char="u"/>
            </a:pPr>
            <a:endPar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buFont typeface="Wingdings" panose="05000000000000000000" pitchFamily="2" charset="2"/>
              <a:buChar char="u"/>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spTree>
    <p:extLst>
      <p:ext uri="{BB962C8B-B14F-4D97-AF65-F5344CB8AC3E}">
        <p14:creationId xmlns:p14="http://schemas.microsoft.com/office/powerpoint/2010/main" val="26100452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01613" y="225425"/>
            <a:ext cx="5749925" cy="479425"/>
          </a:xfrm>
        </p:spPr>
        <p:txBody>
          <a:bodyPr/>
          <a:lstStyle/>
          <a:p>
            <a:r>
              <a:rPr lang="en-US" altLang="zh-CN" sz="3200" dirty="0">
                <a:solidFill>
                  <a:srgbClr val="800000"/>
                </a:solidFill>
                <a:latin typeface="Times New Roman" panose="02020603050405020304" pitchFamily="18" charset="0"/>
                <a:ea typeface="宋体" panose="02010600030101010101" pitchFamily="2" charset="-122"/>
              </a:rPr>
              <a:t>1.1 Layers of Computer systems</a:t>
            </a:r>
          </a:p>
        </p:txBody>
      </p:sp>
      <p:grpSp>
        <p:nvGrpSpPr>
          <p:cNvPr id="20489" name="组合 15"/>
          <p:cNvGrpSpPr>
            <a:grpSpLocks/>
          </p:cNvGrpSpPr>
          <p:nvPr/>
        </p:nvGrpSpPr>
        <p:grpSpPr bwMode="auto">
          <a:xfrm>
            <a:off x="-17463" y="838200"/>
            <a:ext cx="9144001" cy="134938"/>
            <a:chOff x="0" y="919105"/>
            <a:chExt cx="9144000" cy="134443"/>
          </a:xfrm>
        </p:grpSpPr>
        <p:cxnSp>
          <p:nvCxnSpPr>
            <p:cNvPr id="17"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E57733D4-4AE2-4849-916C-9E2CE524B2E9}"/>
              </a:ext>
            </a:extLst>
          </p:cNvPr>
          <p:cNvSpPr/>
          <p:nvPr/>
        </p:nvSpPr>
        <p:spPr>
          <a:xfrm>
            <a:off x="1187624" y="2924944"/>
            <a:ext cx="7056784" cy="1384995"/>
          </a:xfrm>
          <a:prstGeom prst="rect">
            <a:avLst/>
          </a:prstGeom>
        </p:spPr>
        <p:txBody>
          <a:bodyPr wrap="square">
            <a:spAutoFit/>
          </a:bodyPr>
          <a:lstStyle/>
          <a:p>
            <a:pPr algn="just">
              <a:spcBef>
                <a:spcPct val="50000"/>
              </a:spcBef>
              <a:spcAft>
                <a:spcPts val="600"/>
              </a:spcAft>
            </a:pPr>
            <a:r>
              <a:rPr lang="zh-CN" altLang="en-US" sz="2800" dirty="0">
                <a:solidFill>
                  <a:schemeClr val="tx1"/>
                </a:solidFill>
                <a:latin typeface="Times New Roman" panose="02020603050405020304" pitchFamily="18" charset="0"/>
                <a:ea typeface="宋体" panose="02010600030101010101" pitchFamily="2" charset="-122"/>
              </a:rPr>
              <a:t>从计算机语言的角度，把计算机系统按功能划分成多级层次结构，以对整个系统进行描述、分析、设计和使用。</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778562" y="972990"/>
            <a:ext cx="7582112"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p>
        </p:txBody>
      </p:sp>
      <p:sp>
        <p:nvSpPr>
          <p:cNvPr id="10" name="矩形 9">
            <a:extLst>
              <a:ext uri="{FF2B5EF4-FFF2-40B4-BE49-F238E27FC236}">
                <a16:creationId xmlns:a16="http://schemas.microsoft.com/office/drawing/2014/main" id="{5570CD73-AFD4-6848-B84F-D317B2DFBE04}"/>
              </a:ext>
            </a:extLst>
          </p:cNvPr>
          <p:cNvSpPr/>
          <p:nvPr/>
        </p:nvSpPr>
        <p:spPr>
          <a:xfrm>
            <a:off x="179513" y="1628800"/>
            <a:ext cx="8856983" cy="2259080"/>
          </a:xfrm>
          <a:prstGeom prst="rect">
            <a:avLst/>
          </a:prstGeom>
        </p:spPr>
        <p:txBody>
          <a:bodyPr wrap="square">
            <a:spAutoFit/>
          </a:bodyPr>
          <a:lstStyle/>
          <a:p>
            <a:pPr marL="457200" indent="-457200" algn="just">
              <a:spcBef>
                <a:spcPct val="20000"/>
              </a:spcBef>
              <a:buFont typeface="Wingdings" panose="05000000000000000000" pitchFamily="2" charset="2"/>
              <a:buChar char="u"/>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Essentially all computers are constructed using a clock running at a constant rate. These discrete time events are called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ticks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clock ticks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clock periods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clocks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cycles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or </a:t>
            </a: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clock cycles</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p>
          <a:p>
            <a:pPr marL="457200" indent="-457200" algn="just">
              <a:spcBef>
                <a:spcPct val="20000"/>
              </a:spcBef>
              <a:buFont typeface="Wingdings" panose="05000000000000000000" pitchFamily="2" charset="2"/>
              <a:buChar char="u"/>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Computer designers refer to the time of a clock period by its duration (e.g., 1 ns) or by its rate (e.g., 1 GHz). </a:t>
            </a:r>
          </a:p>
          <a:p>
            <a:pPr marL="457200" indent="-457200" algn="just">
              <a:spcBef>
                <a:spcPct val="20000"/>
              </a:spcBef>
              <a:buFont typeface="Wingdings" panose="05000000000000000000" pitchFamily="2" charset="2"/>
              <a:buChar char="u"/>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CPU time for a program can then be expressed as:</a:t>
            </a:r>
          </a:p>
        </p:txBody>
      </p:sp>
      <p:pic>
        <p:nvPicPr>
          <p:cNvPr id="8" name="图片 7">
            <a:extLst>
              <a:ext uri="{FF2B5EF4-FFF2-40B4-BE49-F238E27FC236}">
                <a16:creationId xmlns:a16="http://schemas.microsoft.com/office/drawing/2014/main" id="{DA3082BC-C00A-F54E-8CA8-BAC54A29706F}"/>
              </a:ext>
            </a:extLst>
          </p:cNvPr>
          <p:cNvPicPr>
            <a:picLocks noChangeAspect="1"/>
          </p:cNvPicPr>
          <p:nvPr/>
        </p:nvPicPr>
        <p:blipFill>
          <a:blip r:embed="rId3"/>
          <a:stretch>
            <a:fillRect/>
          </a:stretch>
        </p:blipFill>
        <p:spPr>
          <a:xfrm>
            <a:off x="539552" y="4221088"/>
            <a:ext cx="8348737" cy="1852009"/>
          </a:xfrm>
          <a:prstGeom prst="rect">
            <a:avLst/>
          </a:prstGeom>
        </p:spPr>
      </p:pic>
    </p:spTree>
    <p:extLst>
      <p:ext uri="{BB962C8B-B14F-4D97-AF65-F5344CB8AC3E}">
        <p14:creationId xmlns:p14="http://schemas.microsoft.com/office/powerpoint/2010/main" val="29180636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778562" y="972990"/>
            <a:ext cx="7582112"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p>
        </p:txBody>
      </p:sp>
      <p:pic>
        <p:nvPicPr>
          <p:cNvPr id="2" name="图片 1"/>
          <p:cNvPicPr>
            <a:picLocks noChangeAspect="1"/>
          </p:cNvPicPr>
          <p:nvPr/>
        </p:nvPicPr>
        <p:blipFill>
          <a:blip r:embed="rId3"/>
          <a:stretch>
            <a:fillRect/>
          </a:stretch>
        </p:blipFill>
        <p:spPr>
          <a:xfrm>
            <a:off x="1609753" y="2343438"/>
            <a:ext cx="5919729" cy="4078577"/>
          </a:xfrm>
          <a:prstGeom prst="rect">
            <a:avLst/>
          </a:prstGeom>
        </p:spPr>
      </p:pic>
      <p:sp>
        <p:nvSpPr>
          <p:cNvPr id="3" name="矩形 2"/>
          <p:cNvSpPr/>
          <p:nvPr/>
        </p:nvSpPr>
        <p:spPr>
          <a:xfrm>
            <a:off x="123378" y="1663008"/>
            <a:ext cx="8892480" cy="461665"/>
          </a:xfrm>
          <a:prstGeom prst="rect">
            <a:avLst/>
          </a:prstGeom>
        </p:spPr>
        <p:txBody>
          <a:bodyPr wrap="square">
            <a:spAutoFit/>
          </a:bodyPr>
          <a:lstStyle/>
          <a:p>
            <a:pPr marL="457200" indent="-457200" algn="just">
              <a:spcBef>
                <a:spcPct val="20000"/>
              </a:spcBef>
              <a:buFont typeface="Wingdings" panose="05000000000000000000" pitchFamily="2" charset="2"/>
              <a:buChar char="u"/>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Example</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p>
        </p:txBody>
      </p:sp>
    </p:spTree>
    <p:extLst>
      <p:ext uri="{BB962C8B-B14F-4D97-AF65-F5344CB8AC3E}">
        <p14:creationId xmlns:p14="http://schemas.microsoft.com/office/powerpoint/2010/main" val="250735822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778562" y="972990"/>
            <a:ext cx="7582112"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p>
        </p:txBody>
      </p:sp>
      <p:sp>
        <p:nvSpPr>
          <p:cNvPr id="10" name="矩形 9">
            <a:extLst>
              <a:ext uri="{FF2B5EF4-FFF2-40B4-BE49-F238E27FC236}">
                <a16:creationId xmlns:a16="http://schemas.microsoft.com/office/drawing/2014/main" id="{5570CD73-AFD4-6848-B84F-D317B2DFBE04}"/>
              </a:ext>
            </a:extLst>
          </p:cNvPr>
          <p:cNvSpPr/>
          <p:nvPr/>
        </p:nvSpPr>
        <p:spPr>
          <a:xfrm>
            <a:off x="179513" y="1628800"/>
            <a:ext cx="8640959" cy="2825389"/>
          </a:xfrm>
          <a:prstGeom prst="rect">
            <a:avLst/>
          </a:prstGeom>
        </p:spPr>
        <p:txBody>
          <a:bodyPr wrap="square">
            <a:spAutoFit/>
          </a:bodyPr>
          <a:lstStyle/>
          <a:p>
            <a:pPr marL="457200" indent="-457200" algn="just">
              <a:spcBef>
                <a:spcPct val="20000"/>
              </a:spcBef>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We can also count the number of instructions executed---the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instruction path length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or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instruction count (IC--</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指令数</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p>
          <a:p>
            <a:pPr marL="457200" indent="-457200" algn="just">
              <a:spcBef>
                <a:spcPct val="20000"/>
              </a:spcBef>
              <a:buFont typeface="Wingdings" panose="05000000000000000000" pitchFamily="2" charset="2"/>
              <a:buChar char="u"/>
            </a:pP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CPI (Cycles Per Instruction)</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If we know the number of clock cycles and the instruction count, we can calculate the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average number of clock cycles per instruction</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CPI--</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单条指令的时钟周期数</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p>
          <a:p>
            <a:pPr marL="457200" indent="-457200" algn="just">
              <a:spcBef>
                <a:spcPct val="20000"/>
              </a:spcBef>
              <a:buFont typeface="Wingdings" panose="05000000000000000000" pitchFamily="2" charset="2"/>
              <a:buChar char="u"/>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pic>
        <p:nvPicPr>
          <p:cNvPr id="9" name="图片 8">
            <a:extLst>
              <a:ext uri="{FF2B5EF4-FFF2-40B4-BE49-F238E27FC236}">
                <a16:creationId xmlns:a16="http://schemas.microsoft.com/office/drawing/2014/main" id="{A60A2F59-6B1A-134B-BCD2-4EDD85B5F7BB}"/>
              </a:ext>
            </a:extLst>
          </p:cNvPr>
          <p:cNvPicPr>
            <a:picLocks noChangeAspect="1"/>
          </p:cNvPicPr>
          <p:nvPr/>
        </p:nvPicPr>
        <p:blipFill>
          <a:blip r:embed="rId3"/>
          <a:stretch>
            <a:fillRect/>
          </a:stretch>
        </p:blipFill>
        <p:spPr>
          <a:xfrm>
            <a:off x="1761306" y="4293096"/>
            <a:ext cx="5616624" cy="1063503"/>
          </a:xfrm>
          <a:prstGeom prst="rect">
            <a:avLst/>
          </a:prstGeom>
        </p:spPr>
      </p:pic>
    </p:spTree>
    <p:extLst>
      <p:ext uri="{BB962C8B-B14F-4D97-AF65-F5344CB8AC3E}">
        <p14:creationId xmlns:p14="http://schemas.microsoft.com/office/powerpoint/2010/main" val="42415311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778562" y="972990"/>
            <a:ext cx="7582112"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p>
        </p:txBody>
      </p:sp>
      <p:sp>
        <p:nvSpPr>
          <p:cNvPr id="10" name="矩形 9">
            <a:extLst>
              <a:ext uri="{FF2B5EF4-FFF2-40B4-BE49-F238E27FC236}">
                <a16:creationId xmlns:a16="http://schemas.microsoft.com/office/drawing/2014/main" id="{5570CD73-AFD4-6848-B84F-D317B2DFBE04}"/>
              </a:ext>
            </a:extLst>
          </p:cNvPr>
          <p:cNvSpPr/>
          <p:nvPr/>
        </p:nvSpPr>
        <p:spPr>
          <a:xfrm>
            <a:off x="179513" y="1628800"/>
            <a:ext cx="8640959" cy="4007251"/>
          </a:xfrm>
          <a:prstGeom prst="rect">
            <a:avLst/>
          </a:prstGeom>
        </p:spPr>
        <p:txBody>
          <a:bodyPr wrap="square">
            <a:spAutoFit/>
          </a:bodyPr>
          <a:lstStyle/>
          <a:p>
            <a:pPr marL="457200" indent="-457200" algn="just">
              <a:spcBef>
                <a:spcPct val="20000"/>
              </a:spcBef>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This allows us to use CPI in the execution time formula</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Expanding the first formula as:</a:t>
            </a:r>
          </a:p>
          <a:p>
            <a:pPr marL="457200" indent="-457200" algn="just">
              <a:spcBef>
                <a:spcPct val="20000"/>
              </a:spcBef>
              <a:buFont typeface="Wingdings" panose="05000000000000000000" pitchFamily="2" charset="2"/>
              <a:buChar char="u"/>
            </a:pP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pic>
        <p:nvPicPr>
          <p:cNvPr id="11" name="图片 10">
            <a:extLst>
              <a:ext uri="{FF2B5EF4-FFF2-40B4-BE49-F238E27FC236}">
                <a16:creationId xmlns:a16="http://schemas.microsoft.com/office/drawing/2014/main" id="{CE5558E6-33CB-5D4C-A15D-A4DE5DAF249A}"/>
              </a:ext>
            </a:extLst>
          </p:cNvPr>
          <p:cNvPicPr>
            <a:picLocks noChangeAspect="1"/>
          </p:cNvPicPr>
          <p:nvPr/>
        </p:nvPicPr>
        <p:blipFill>
          <a:blip r:embed="rId3"/>
          <a:stretch>
            <a:fillRect/>
          </a:stretch>
        </p:blipFill>
        <p:spPr>
          <a:xfrm>
            <a:off x="470107" y="2098542"/>
            <a:ext cx="8059770" cy="700849"/>
          </a:xfrm>
          <a:prstGeom prst="rect">
            <a:avLst/>
          </a:prstGeom>
        </p:spPr>
      </p:pic>
      <p:pic>
        <p:nvPicPr>
          <p:cNvPr id="12" name="图片 11">
            <a:extLst>
              <a:ext uri="{FF2B5EF4-FFF2-40B4-BE49-F238E27FC236}">
                <a16:creationId xmlns:a16="http://schemas.microsoft.com/office/drawing/2014/main" id="{12EA6C4E-79F7-8B42-B609-42DE66A88F95}"/>
              </a:ext>
            </a:extLst>
          </p:cNvPr>
          <p:cNvPicPr>
            <a:picLocks noChangeAspect="1"/>
          </p:cNvPicPr>
          <p:nvPr/>
        </p:nvPicPr>
        <p:blipFill>
          <a:blip r:embed="rId4"/>
          <a:stretch>
            <a:fillRect/>
          </a:stretch>
        </p:blipFill>
        <p:spPr>
          <a:xfrm>
            <a:off x="743227" y="5325054"/>
            <a:ext cx="7851447" cy="944780"/>
          </a:xfrm>
          <a:prstGeom prst="rect">
            <a:avLst/>
          </a:prstGeom>
        </p:spPr>
      </p:pic>
      <p:pic>
        <p:nvPicPr>
          <p:cNvPr id="4" name="图片 3"/>
          <p:cNvPicPr>
            <a:picLocks noChangeAspect="1"/>
          </p:cNvPicPr>
          <p:nvPr/>
        </p:nvPicPr>
        <p:blipFill rotWithShape="1">
          <a:blip r:embed="rId5"/>
          <a:srcRect t="14700" b="9300"/>
          <a:stretch/>
        </p:blipFill>
        <p:spPr>
          <a:xfrm>
            <a:off x="967157" y="2913292"/>
            <a:ext cx="7627517" cy="1694320"/>
          </a:xfrm>
          <a:prstGeom prst="rect">
            <a:avLst/>
          </a:prstGeom>
        </p:spPr>
      </p:pic>
    </p:spTree>
    <p:extLst>
      <p:ext uri="{BB962C8B-B14F-4D97-AF65-F5344CB8AC3E}">
        <p14:creationId xmlns:p14="http://schemas.microsoft.com/office/powerpoint/2010/main" val="42305453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778562" y="972990"/>
            <a:ext cx="7582112"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p>
        </p:txBody>
      </p:sp>
      <p:sp>
        <p:nvSpPr>
          <p:cNvPr id="10" name="矩形 9">
            <a:extLst>
              <a:ext uri="{FF2B5EF4-FFF2-40B4-BE49-F238E27FC236}">
                <a16:creationId xmlns:a16="http://schemas.microsoft.com/office/drawing/2014/main" id="{5570CD73-AFD4-6848-B84F-D317B2DFBE04}"/>
              </a:ext>
            </a:extLst>
          </p:cNvPr>
          <p:cNvSpPr/>
          <p:nvPr/>
        </p:nvSpPr>
        <p:spPr>
          <a:xfrm>
            <a:off x="179513" y="1628800"/>
            <a:ext cx="8640959" cy="3090077"/>
          </a:xfrm>
          <a:prstGeom prst="rect">
            <a:avLst/>
          </a:prstGeom>
        </p:spPr>
        <p:txBody>
          <a:bodyPr wrap="square">
            <a:spAutoFit/>
          </a:bodyPr>
          <a:lstStyle/>
          <a:p>
            <a:pPr marL="457200" indent="-457200" algn="just">
              <a:spcBef>
                <a:spcPct val="20000"/>
              </a:spcBef>
              <a:spcAft>
                <a:spcPts val="1200"/>
              </a:spcAf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CPU performance is dependent upon: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clock cycle (or rate), CPI, and IC:</a:t>
            </a:r>
          </a:p>
          <a:p>
            <a:pPr marL="457200" indent="457200" algn="just">
              <a:spcBef>
                <a:spcPts val="0"/>
              </a:spcBef>
              <a:buFont typeface="Arial" panose="020B0604020202020204" pitchFamily="34" charset="0"/>
              <a:buChar char="•"/>
            </a:pP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Clock cycle time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Hardware technology and organization</a:t>
            </a:r>
          </a:p>
          <a:p>
            <a:pPr marL="457200" algn="just">
              <a:spcBef>
                <a:spcPts val="0"/>
              </a:spcBef>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反映了计算机实现技术，生产工艺和计算机组织。</a:t>
            </a:r>
            <a:endPar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ts val="0"/>
              </a:spcBef>
              <a:spcAft>
                <a:spcPts val="1200"/>
              </a:spcAft>
              <a:buFont typeface="Arial" panose="020B0604020202020204" pitchFamily="34" charset="0"/>
              <a:buChar char="•"/>
            </a:pP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ts val="0"/>
              </a:spcBef>
              <a:spcAft>
                <a:spcPts val="1200"/>
              </a:spcAft>
              <a:buFont typeface="Arial" panose="020B0604020202020204" pitchFamily="34" charset="0"/>
              <a:buChar char="•"/>
            </a:pP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pic>
        <p:nvPicPr>
          <p:cNvPr id="2" name="图片 1"/>
          <p:cNvPicPr>
            <a:picLocks noChangeAspect="1"/>
          </p:cNvPicPr>
          <p:nvPr/>
        </p:nvPicPr>
        <p:blipFill rotWithShape="1">
          <a:blip r:embed="rId3"/>
          <a:srcRect l="10638" t="10109" r="8507" b="5243"/>
          <a:stretch/>
        </p:blipFill>
        <p:spPr>
          <a:xfrm>
            <a:off x="778562" y="3714212"/>
            <a:ext cx="3195020" cy="2270147"/>
          </a:xfrm>
          <a:prstGeom prst="rect">
            <a:avLst/>
          </a:prstGeom>
        </p:spPr>
      </p:pic>
      <p:pic>
        <p:nvPicPr>
          <p:cNvPr id="3" name="图片 2"/>
          <p:cNvPicPr>
            <a:picLocks noChangeAspect="1"/>
          </p:cNvPicPr>
          <p:nvPr/>
        </p:nvPicPr>
        <p:blipFill rotWithShape="1">
          <a:blip r:embed="rId4"/>
          <a:srcRect l="9039" t="9879" r="5453" b="4339"/>
          <a:stretch/>
        </p:blipFill>
        <p:spPr>
          <a:xfrm>
            <a:off x="4811010" y="3714213"/>
            <a:ext cx="3321370" cy="2268254"/>
          </a:xfrm>
          <a:prstGeom prst="rect">
            <a:avLst/>
          </a:prstGeom>
        </p:spPr>
      </p:pic>
    </p:spTree>
    <p:extLst>
      <p:ext uri="{BB962C8B-B14F-4D97-AF65-F5344CB8AC3E}">
        <p14:creationId xmlns:p14="http://schemas.microsoft.com/office/powerpoint/2010/main" val="5624618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778562" y="972990"/>
            <a:ext cx="7582112"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p>
        </p:txBody>
      </p:sp>
      <p:sp>
        <p:nvSpPr>
          <p:cNvPr id="10" name="矩形 9">
            <a:extLst>
              <a:ext uri="{FF2B5EF4-FFF2-40B4-BE49-F238E27FC236}">
                <a16:creationId xmlns:a16="http://schemas.microsoft.com/office/drawing/2014/main" id="{5570CD73-AFD4-6848-B84F-D317B2DFBE04}"/>
              </a:ext>
            </a:extLst>
          </p:cNvPr>
          <p:cNvSpPr/>
          <p:nvPr/>
        </p:nvSpPr>
        <p:spPr>
          <a:xfrm>
            <a:off x="179513" y="1628800"/>
            <a:ext cx="8640959" cy="4444294"/>
          </a:xfrm>
          <a:prstGeom prst="rect">
            <a:avLst/>
          </a:prstGeom>
        </p:spPr>
        <p:txBody>
          <a:bodyPr wrap="square">
            <a:spAutoFit/>
          </a:bodyPr>
          <a:lstStyle/>
          <a:p>
            <a:pPr marL="457200" indent="-457200" algn="just">
              <a:spcBef>
                <a:spcPct val="20000"/>
              </a:spcBef>
              <a:spcAft>
                <a:spcPts val="1200"/>
              </a:spcAf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CPU performance is dependent upon: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clock cycle (or rate), CPI, and IC:</a:t>
            </a:r>
          </a:p>
          <a:p>
            <a:pPr marL="457200" indent="457200" algn="just">
              <a:spcBef>
                <a:spcPts val="0"/>
              </a:spcBef>
              <a:buFont typeface="Arial" panose="020B0604020202020204" pitchFamily="34" charset="0"/>
              <a:buChar char="•"/>
            </a:pP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Clock cycle time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Hardware technology and organization</a:t>
            </a:r>
          </a:p>
          <a:p>
            <a:pPr marL="457200" algn="just">
              <a:spcBef>
                <a:spcPts val="0"/>
              </a:spcBef>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反映了计算机实现技术，生产工艺和计算机组织。</a:t>
            </a:r>
            <a:endPar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ts val="0"/>
              </a:spcBef>
              <a:buFont typeface="Arial" panose="020B0604020202020204" pitchFamily="34" charset="0"/>
              <a:buChar char="•"/>
            </a:pP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CPI</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 Organization and ISA (Instruction Set Architecture)</a:t>
            </a:r>
          </a:p>
          <a:p>
            <a:pPr marL="457200" algn="just">
              <a:spcBef>
                <a:spcPts val="0"/>
              </a:spcBef>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反映了计算机组织和计算机指令集结构</a:t>
            </a:r>
            <a:endPar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ts val="0"/>
              </a:spcBef>
              <a:spcAft>
                <a:spcPts val="0"/>
              </a:spcAft>
              <a:buFont typeface="Arial" panose="020B0604020202020204" pitchFamily="34" charset="0"/>
              <a:buChar char="•"/>
            </a:pPr>
            <a:r>
              <a:rPr lang="en-US" altLang="zh-CN" sz="2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Instruction count </a:t>
            </a: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ISA and compiler technology</a:t>
            </a:r>
          </a:p>
          <a:p>
            <a:pPr marL="457200" algn="just">
              <a:spcBef>
                <a:spcPts val="0"/>
              </a:spcBef>
            </a:pPr>
            <a:r>
              <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r>
              <a:rPr lang="zh-CN" altLang="en-US"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反映了计算机指令集的结构和编译技术</a:t>
            </a:r>
            <a:endParaRPr lang="en-US" altLang="zh-CN" sz="220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ts val="0"/>
              </a:spcBef>
              <a:spcAft>
                <a:spcPts val="1200"/>
              </a:spcAft>
              <a:buFont typeface="Arial" panose="020B0604020202020204" pitchFamily="34" charset="0"/>
              <a:buChar char="•"/>
            </a:pP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ts val="0"/>
              </a:spcBef>
              <a:spcAft>
                <a:spcPts val="1200"/>
              </a:spcAft>
              <a:buFont typeface="Arial" panose="020B0604020202020204" pitchFamily="34" charset="0"/>
              <a:buChar char="•"/>
            </a:pPr>
            <a:endParaRPr lang="en-US" altLang="zh-CN" sz="2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spTree>
    <p:extLst>
      <p:ext uri="{BB962C8B-B14F-4D97-AF65-F5344CB8AC3E}">
        <p14:creationId xmlns:p14="http://schemas.microsoft.com/office/powerpoint/2010/main" val="243671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778562" y="972990"/>
            <a:ext cx="7582112"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p>
        </p:txBody>
      </p:sp>
      <p:sp>
        <p:nvSpPr>
          <p:cNvPr id="10" name="矩形 9">
            <a:extLst>
              <a:ext uri="{FF2B5EF4-FFF2-40B4-BE49-F238E27FC236}">
                <a16:creationId xmlns:a16="http://schemas.microsoft.com/office/drawing/2014/main" id="{5570CD73-AFD4-6848-B84F-D317B2DFBE04}"/>
              </a:ext>
            </a:extLst>
          </p:cNvPr>
          <p:cNvSpPr/>
          <p:nvPr/>
        </p:nvSpPr>
        <p:spPr>
          <a:xfrm>
            <a:off x="179513" y="1628800"/>
            <a:ext cx="8640959" cy="5349157"/>
          </a:xfrm>
          <a:prstGeom prst="rect">
            <a:avLst/>
          </a:prstGeom>
        </p:spPr>
        <p:txBody>
          <a:bodyPr wrap="square">
            <a:spAutoFit/>
          </a:bodyPr>
          <a:lstStyle/>
          <a:p>
            <a:pPr marL="457200" indent="-457200" algn="just">
              <a:spcBef>
                <a:spcPct val="20000"/>
              </a:spcBef>
              <a:spcAft>
                <a:spcPts val="1200"/>
              </a:spcAf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CPU performance is dependent upon: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clock cycle (or rate), CPI, and IC:</a:t>
            </a:r>
          </a:p>
          <a:p>
            <a:pPr marL="457200" indent="457200" algn="just">
              <a:spcBef>
                <a:spcPct val="20000"/>
              </a:spcBef>
              <a:buFont typeface="Arial" panose="020B0604020202020204" pitchFamily="34" charset="0"/>
              <a:buChar char="•"/>
            </a:pP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Clock cycle time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Hardware technology and organization</a:t>
            </a:r>
          </a:p>
          <a:p>
            <a:pPr marL="457200" indent="457200" algn="just">
              <a:spcBef>
                <a:spcPct val="20000"/>
              </a:spcBef>
              <a:buFont typeface="Arial" panose="020B0604020202020204" pitchFamily="34" charset="0"/>
              <a:buChar char="•"/>
            </a:pP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CPI</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 Organization and ISA (Instruction Set Architecture)</a:t>
            </a:r>
          </a:p>
          <a:p>
            <a:pPr marL="457200" indent="457200" algn="just">
              <a:spcBef>
                <a:spcPct val="20000"/>
              </a:spcBef>
              <a:spcAft>
                <a:spcPts val="1200"/>
              </a:spcAft>
              <a:buFont typeface="Arial" panose="020B0604020202020204" pitchFamily="34" charset="0"/>
              <a:buChar char="•"/>
            </a:pPr>
            <a:r>
              <a:rPr lang="en-US" altLang="zh-CN" sz="20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Instruction count </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ISA and compiler technology</a:t>
            </a:r>
          </a:p>
          <a:p>
            <a:pPr marL="457200" indent="-457200" algn="just">
              <a:spcBef>
                <a:spcPct val="20000"/>
              </a:spcBef>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But it is difficult to change one parameter in isolation from others because the basic technologies involved are interdependent. Luckily, many improvement techniques primarily improve one component with small or predictable impacts on the other two. </a:t>
            </a:r>
            <a:r>
              <a:rPr lang="zh-CN" altLang="en-US" dirty="0">
                <a:solidFill>
                  <a:schemeClr val="accent2"/>
                </a:solidFill>
                <a:ea typeface="宋体" panose="02010600030101010101" pitchFamily="2" charset="-122"/>
                <a:sym typeface="Symbol" panose="05050102010706020507" pitchFamily="18" charset="2"/>
              </a:rPr>
              <a:t>很难改变一个参数而不影响其它参数。幸好，很多技术在改进一个部分时，对于其他部分影响很小或影响可预测 。</a:t>
            </a:r>
          </a:p>
          <a:p>
            <a:pPr marL="457200" indent="-457200" algn="just">
              <a:spcBef>
                <a:spcPct val="20000"/>
              </a:spcBef>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spTree>
    <p:extLst>
      <p:ext uri="{BB962C8B-B14F-4D97-AF65-F5344CB8AC3E}">
        <p14:creationId xmlns:p14="http://schemas.microsoft.com/office/powerpoint/2010/main" val="5686821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2797583" y="4167201"/>
            <a:ext cx="5256584" cy="1008112"/>
          </a:xfrm>
          <a:prstGeom prst="rect">
            <a:avLst/>
          </a:prstGeom>
          <a:solidFill>
            <a:schemeClr val="accent5"/>
          </a:solidFill>
          <a:ln w="12700" cap="flat" cmpd="sng" algn="ctr">
            <a:noFill/>
            <a:prstDash val="solid"/>
            <a:round/>
            <a:headEnd type="none" w="med" len="med"/>
            <a:tailEnd type="none" w="med" len="med"/>
          </a:ln>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1" i="0" u="none" strike="noStrike" cap="none" normalizeH="0" baseline="0">
              <a:ln>
                <a:noFill/>
              </a:ln>
              <a:solidFill>
                <a:schemeClr val="accent1"/>
              </a:solidFill>
              <a:effectLst/>
              <a:latin typeface="Arial" panose="020B0604020202020204" pitchFamily="34" charset="0"/>
            </a:endParaRPr>
          </a:p>
        </p:txBody>
      </p:sp>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778562" y="972990"/>
            <a:ext cx="7582112"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p>
        </p:txBody>
      </p:sp>
      <p:sp>
        <p:nvSpPr>
          <p:cNvPr id="10" name="矩形 9">
            <a:extLst>
              <a:ext uri="{FF2B5EF4-FFF2-40B4-BE49-F238E27FC236}">
                <a16:creationId xmlns:a16="http://schemas.microsoft.com/office/drawing/2014/main" id="{5570CD73-AFD4-6848-B84F-D317B2DFBE04}"/>
              </a:ext>
            </a:extLst>
          </p:cNvPr>
          <p:cNvSpPr/>
          <p:nvPr/>
        </p:nvSpPr>
        <p:spPr>
          <a:xfrm>
            <a:off x="179513" y="1628800"/>
            <a:ext cx="8640959" cy="3219343"/>
          </a:xfrm>
          <a:prstGeom prst="rect">
            <a:avLst/>
          </a:prstGeom>
        </p:spPr>
        <p:txBody>
          <a:bodyPr wrap="square">
            <a:spAutoFit/>
          </a:bodyPr>
          <a:lstStyle/>
          <a:p>
            <a:pPr marL="457200" indent="-457200" algn="just">
              <a:spcBef>
                <a:spcPct val="20000"/>
              </a:spcBef>
              <a:spcAft>
                <a:spcPts val="1200"/>
              </a:spcAf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Sometimes it is useful in designing the CPU to use (</a:t>
            </a:r>
            <a:r>
              <a:rPr lang="zh-CN" altLang="en-US" dirty="0">
                <a:solidFill>
                  <a:srgbClr val="800000"/>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考虑每种指令</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p>
          <a:p>
            <a:pPr marL="457200" indent="-457200" algn="just">
              <a:spcBef>
                <a:spcPct val="20000"/>
              </a:spcBef>
              <a:spcAft>
                <a:spcPts val="1200"/>
              </a:spcAft>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spcAft>
                <a:spcPts val="1200"/>
              </a:spcAft>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spcAft>
                <a:spcPts val="1200"/>
              </a:spcAf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This form can be used to express CPU time as:</a:t>
            </a:r>
          </a:p>
          <a:p>
            <a:pPr algn="just">
              <a:spcBef>
                <a:spcPct val="20000"/>
              </a:spcBef>
              <a:spcAft>
                <a:spcPts val="1200"/>
              </a:spcAft>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pic>
        <p:nvPicPr>
          <p:cNvPr id="8" name="图片 7">
            <a:extLst>
              <a:ext uri="{FF2B5EF4-FFF2-40B4-BE49-F238E27FC236}">
                <a16:creationId xmlns:a16="http://schemas.microsoft.com/office/drawing/2014/main" id="{D376F318-82AD-604D-B000-A20C6A3AA16C}"/>
              </a:ext>
            </a:extLst>
          </p:cNvPr>
          <p:cNvPicPr>
            <a:picLocks noChangeAspect="1"/>
          </p:cNvPicPr>
          <p:nvPr/>
        </p:nvPicPr>
        <p:blipFill>
          <a:blip r:embed="rId3"/>
          <a:stretch>
            <a:fillRect/>
          </a:stretch>
        </p:blipFill>
        <p:spPr>
          <a:xfrm>
            <a:off x="2771800" y="2204864"/>
            <a:ext cx="3816424" cy="932903"/>
          </a:xfrm>
          <a:prstGeom prst="rect">
            <a:avLst/>
          </a:prstGeom>
        </p:spPr>
      </p:pic>
      <p:pic>
        <p:nvPicPr>
          <p:cNvPr id="9" name="图片 8">
            <a:extLst>
              <a:ext uri="{FF2B5EF4-FFF2-40B4-BE49-F238E27FC236}">
                <a16:creationId xmlns:a16="http://schemas.microsoft.com/office/drawing/2014/main" id="{2B885F61-70CF-BE45-A10C-5D5FD32A32CE}"/>
              </a:ext>
            </a:extLst>
          </p:cNvPr>
          <p:cNvPicPr>
            <a:picLocks noChangeAspect="1"/>
          </p:cNvPicPr>
          <p:nvPr/>
        </p:nvPicPr>
        <p:blipFill>
          <a:blip r:embed="rId4"/>
          <a:stretch>
            <a:fillRect/>
          </a:stretch>
        </p:blipFill>
        <p:spPr>
          <a:xfrm>
            <a:off x="1254330" y="4293096"/>
            <a:ext cx="6923372" cy="2418090"/>
          </a:xfrm>
          <a:prstGeom prst="rect">
            <a:avLst/>
          </a:prstGeom>
        </p:spPr>
      </p:pic>
      <p:sp>
        <p:nvSpPr>
          <p:cNvPr id="2" name="矩形 1"/>
          <p:cNvSpPr/>
          <p:nvPr/>
        </p:nvSpPr>
        <p:spPr>
          <a:xfrm>
            <a:off x="611560" y="3017567"/>
            <a:ext cx="8208912" cy="646331"/>
          </a:xfrm>
          <a:prstGeom prst="rect">
            <a:avLst/>
          </a:prstGeom>
        </p:spPr>
        <p:txBody>
          <a:bodyPr wrap="square">
            <a:spAutoFit/>
          </a:bodyPr>
          <a:lstStyle/>
          <a:p>
            <a:pPr algn="just">
              <a:spcBef>
                <a:spcPct val="20000"/>
              </a:spcBef>
              <a:spcAft>
                <a:spcPts val="1200"/>
              </a:spcAft>
            </a:pP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where </a:t>
            </a:r>
            <a:r>
              <a:rPr lang="en-US" altLang="zh-CN" sz="1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IC</a:t>
            </a:r>
            <a:r>
              <a:rPr lang="en-US" altLang="zh-CN" sz="180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i</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represents number of times instruction </a:t>
            </a:r>
            <a:r>
              <a:rPr lang="en-US" altLang="zh-CN" sz="1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i</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is executed in a program and </a:t>
            </a:r>
            <a:r>
              <a:rPr lang="en-US" altLang="zh-CN" sz="1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CPI</a:t>
            </a:r>
            <a:r>
              <a:rPr lang="en-US" altLang="zh-CN" sz="1800" baseline="-25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i</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represents the average number of clock cycles for instruction </a:t>
            </a:r>
            <a:r>
              <a:rPr lang="en-US" altLang="zh-CN" sz="1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i</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a:t>
            </a:r>
          </a:p>
        </p:txBody>
      </p:sp>
    </p:spTree>
    <p:extLst>
      <p:ext uri="{BB962C8B-B14F-4D97-AF65-F5344CB8AC3E}">
        <p14:creationId xmlns:p14="http://schemas.microsoft.com/office/powerpoint/2010/main" val="19404526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778562" y="972990"/>
            <a:ext cx="7582112"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p>
        </p:txBody>
      </p:sp>
      <p:sp>
        <p:nvSpPr>
          <p:cNvPr id="10" name="矩形 9">
            <a:extLst>
              <a:ext uri="{FF2B5EF4-FFF2-40B4-BE49-F238E27FC236}">
                <a16:creationId xmlns:a16="http://schemas.microsoft.com/office/drawing/2014/main" id="{5570CD73-AFD4-6848-B84F-D317B2DFBE04}"/>
              </a:ext>
            </a:extLst>
          </p:cNvPr>
          <p:cNvSpPr/>
          <p:nvPr/>
        </p:nvSpPr>
        <p:spPr>
          <a:xfrm>
            <a:off x="179513" y="1628800"/>
            <a:ext cx="8640959" cy="2751522"/>
          </a:xfrm>
          <a:prstGeom prst="rect">
            <a:avLst/>
          </a:prstGeom>
        </p:spPr>
        <p:txBody>
          <a:bodyPr wrap="square">
            <a:spAutoFit/>
          </a:bodyPr>
          <a:lstStyle/>
          <a:p>
            <a:pPr marL="457200" indent="-457200" algn="just">
              <a:buFont typeface="Wingdings" panose="05000000000000000000" pitchFamily="2" charset="2"/>
              <a:buChar char="u"/>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Example</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Suppose we have the following measurements:</a:t>
            </a:r>
          </a:p>
          <a:p>
            <a:pPr lvl="1" algn="just"/>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Frequency of FP operations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25% </a:t>
            </a:r>
          </a:p>
          <a:p>
            <a:pPr lvl="1" algn="just"/>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Average CPI of FP operations = 4.0</a:t>
            </a:r>
          </a:p>
          <a:p>
            <a:pPr lvl="1" algn="just"/>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Average CPI of other instructions = 1.33</a:t>
            </a:r>
          </a:p>
          <a:p>
            <a:pPr lvl="1" algn="just"/>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Frequency of FPSQR= 2%</a:t>
            </a:r>
          </a:p>
          <a:p>
            <a:pPr lvl="1" algn="just"/>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CPI of FPSQR = 20</a:t>
            </a:r>
          </a:p>
          <a:p>
            <a:pPr marL="457200" indent="-457200" algn="just">
              <a:spcBef>
                <a:spcPct val="20000"/>
              </a:spcBef>
              <a:spcAft>
                <a:spcPts val="1200"/>
              </a:spcAft>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sp>
        <p:nvSpPr>
          <p:cNvPr id="12" name="矩形 11">
            <a:extLst>
              <a:ext uri="{FF2B5EF4-FFF2-40B4-BE49-F238E27FC236}">
                <a16:creationId xmlns:a16="http://schemas.microsoft.com/office/drawing/2014/main" id="{C66E4DDB-CBC7-AE4C-A33D-54CA768132F6}"/>
              </a:ext>
            </a:extLst>
          </p:cNvPr>
          <p:cNvSpPr/>
          <p:nvPr/>
        </p:nvSpPr>
        <p:spPr>
          <a:xfrm>
            <a:off x="-252536" y="4005064"/>
            <a:ext cx="8231536" cy="1938992"/>
          </a:xfrm>
          <a:prstGeom prst="rect">
            <a:avLst/>
          </a:prstGeom>
        </p:spPr>
        <p:txBody>
          <a:bodyPr wrap="square">
            <a:spAutoFit/>
          </a:bodyPr>
          <a:lstStyle/>
          <a:p>
            <a:pPr marL="914400" indent="-457200" algn="jus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Assume that the two design alternatives are</a:t>
            </a:r>
          </a:p>
          <a:p>
            <a:pPr marL="914400" lvl="1" algn="just"/>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 to reduce the CPI of FPSQR to 2</a:t>
            </a:r>
          </a:p>
          <a:p>
            <a:pPr marL="914400" lvl="1" algn="just"/>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 to reduce the average CPI of all FP operation to 2.</a:t>
            </a:r>
          </a:p>
          <a:p>
            <a:pPr marL="914400" lvl="1" algn="just"/>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Compare these two design alternatives using the CPU performance equation. </a:t>
            </a:r>
          </a:p>
        </p:txBody>
      </p:sp>
    </p:spTree>
    <p:extLst>
      <p:ext uri="{BB962C8B-B14F-4D97-AF65-F5344CB8AC3E}">
        <p14:creationId xmlns:p14="http://schemas.microsoft.com/office/powerpoint/2010/main" val="3199287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0" y="140347"/>
            <a:ext cx="8599486" cy="479747"/>
          </a:xfrm>
        </p:spPr>
        <p:txBody>
          <a:bodyPr wrap="square"/>
          <a:lstStyle/>
          <a:p>
            <a:pPr>
              <a:buFontTx/>
              <a:buNone/>
            </a:pPr>
            <a:r>
              <a:rPr lang="en-US" altLang="zh-CN" sz="32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1.5 Quantitative Principles of Computer Design</a:t>
            </a:r>
          </a:p>
        </p:txBody>
      </p:sp>
      <p:grpSp>
        <p:nvGrpSpPr>
          <p:cNvPr id="15" name="组合 5"/>
          <p:cNvGrpSpPr>
            <a:grpSpLocks/>
          </p:cNvGrpSpPr>
          <p:nvPr/>
        </p:nvGrpSpPr>
        <p:grpSpPr bwMode="auto">
          <a:xfrm>
            <a:off x="-1" y="683022"/>
            <a:ext cx="9144001" cy="134938"/>
            <a:chOff x="0" y="919105"/>
            <a:chExt cx="9144000" cy="134443"/>
          </a:xfrm>
        </p:grpSpPr>
        <p:cxnSp>
          <p:nvCxnSpPr>
            <p:cNvPr id="16" name="直线连接符 6">
              <a:extLst>
                <a:ext uri="{FF2B5EF4-FFF2-40B4-BE49-F238E27FC236}">
                  <a16:creationId xmlns:a16="http://schemas.microsoft.com/office/drawing/2014/main" id="{9FEAC159-CE97-2F44-ABEF-B26DE7EE99EC}"/>
                </a:ext>
              </a:extLst>
            </p:cNvPr>
            <p:cNvCxnSpPr/>
            <p:nvPr/>
          </p:nvCxnSpPr>
          <p:spPr>
            <a:xfrm>
              <a:off x="4763" y="1053548"/>
              <a:ext cx="9139237"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4757F2B2-E4C1-5D4F-9293-60D6B5E57496}"/>
                </a:ext>
              </a:extLst>
            </p:cNvPr>
            <p:cNvCxnSpPr/>
            <p:nvPr/>
          </p:nvCxnSpPr>
          <p:spPr>
            <a:xfrm>
              <a:off x="0" y="919105"/>
              <a:ext cx="913923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Text Box 3"/>
          <p:cNvSpPr txBox="1">
            <a:spLocks noChangeArrowheads="1"/>
          </p:cNvSpPr>
          <p:nvPr/>
        </p:nvSpPr>
        <p:spPr bwMode="auto">
          <a:xfrm>
            <a:off x="778562" y="972990"/>
            <a:ext cx="7582112" cy="52540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lnSpc>
                <a:spcPct val="75000"/>
              </a:lnSpc>
              <a:spcBef>
                <a:spcPct val="65000"/>
              </a:spcBef>
              <a:buSzPct val="100000"/>
              <a:buChar char="°"/>
              <a:defRPr sz="2400" b="1">
                <a:solidFill>
                  <a:schemeClr val="tx1"/>
                </a:solidFill>
                <a:latin typeface="Arial" panose="020B0604020202020204" pitchFamily="34" charset="0"/>
              </a:defRPr>
            </a:lvl1pPr>
            <a:lvl2pPr marL="685800" indent="-190500">
              <a:lnSpc>
                <a:spcPct val="85000"/>
              </a:lnSpc>
              <a:spcBef>
                <a:spcPct val="40000"/>
              </a:spcBef>
              <a:buSzPct val="100000"/>
              <a:buChar char="•"/>
              <a:defRPr sz="2400" b="1">
                <a:solidFill>
                  <a:schemeClr val="tx1"/>
                </a:solidFill>
                <a:latin typeface="Arial" panose="020B0604020202020204" pitchFamily="34" charset="0"/>
              </a:defRPr>
            </a:lvl2pPr>
            <a:lvl3pPr marL="1257300" indent="-342900">
              <a:lnSpc>
                <a:spcPct val="85000"/>
              </a:lnSpc>
              <a:spcBef>
                <a:spcPct val="40000"/>
              </a:spcBef>
              <a:buSzPct val="100000"/>
              <a:buChar char="-"/>
              <a:defRPr sz="2400" b="1">
                <a:solidFill>
                  <a:schemeClr val="tx1"/>
                </a:solidFill>
                <a:latin typeface="Arial" panose="020B0604020202020204" pitchFamily="34" charset="0"/>
              </a:defRPr>
            </a:lvl3pPr>
            <a:lvl4pPr marL="1714500" indent="-342900">
              <a:lnSpc>
                <a:spcPct val="85000"/>
              </a:lnSpc>
              <a:spcBef>
                <a:spcPct val="20000"/>
              </a:spcBef>
              <a:buChar char="–"/>
              <a:defRPr sz="2000">
                <a:solidFill>
                  <a:schemeClr val="tx1"/>
                </a:solidFill>
                <a:latin typeface="Times New Roman" panose="02020603050405020304" pitchFamily="18" charset="0"/>
              </a:defRPr>
            </a:lvl4pPr>
            <a:lvl5pPr marL="2171700" indent="-342900">
              <a:lnSpc>
                <a:spcPct val="85000"/>
              </a:lnSpc>
              <a:spcBef>
                <a:spcPct val="20000"/>
              </a:spcBef>
              <a:buChar char="»"/>
              <a:defRPr sz="2000">
                <a:solidFill>
                  <a:schemeClr val="tx1"/>
                </a:solidFill>
                <a:latin typeface="Times New Roman" panose="02020603050405020304" pitchFamily="18" charset="0"/>
              </a:defRPr>
            </a:lvl5pPr>
            <a:lvl6pPr marL="26289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6pPr>
            <a:lvl7pPr marL="30861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7pPr>
            <a:lvl8pPr marL="35433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8pPr>
            <a:lvl9pPr marL="4000500" indent="-34290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9pPr>
          </a:lstStyle>
          <a:p>
            <a:pPr algn="ctr">
              <a:lnSpc>
                <a:spcPct val="100000"/>
              </a:lnSpc>
              <a:spcBef>
                <a:spcPct val="50000"/>
              </a:spcBef>
              <a:buSzTx/>
              <a:buFont typeface="Arial" panose="020B0604020202020204" pitchFamily="34" charse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The CPU Performance Equation </a:t>
            </a:r>
            <a:r>
              <a:rPr lang="en-US" altLang="zh-CN"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sz="2800" dirty="0">
                <a:solidFill>
                  <a:srgbClr val="800000"/>
                </a:solidFill>
                <a:latin typeface="Times New Roman" panose="02020603050405020304" pitchFamily="18" charset="0"/>
                <a:ea typeface="宋体" panose="02010600030101010101" pitchFamily="2" charset="-122"/>
                <a:cs typeface="Times New Roman" panose="02020603050405020304" pitchFamily="18" charset="0"/>
              </a:rPr>
              <a:t>性能方程</a:t>
            </a:r>
          </a:p>
        </p:txBody>
      </p:sp>
      <p:sp>
        <p:nvSpPr>
          <p:cNvPr id="10" name="矩形 9">
            <a:extLst>
              <a:ext uri="{FF2B5EF4-FFF2-40B4-BE49-F238E27FC236}">
                <a16:creationId xmlns:a16="http://schemas.microsoft.com/office/drawing/2014/main" id="{5570CD73-AFD4-6848-B84F-D317B2DFBE04}"/>
              </a:ext>
            </a:extLst>
          </p:cNvPr>
          <p:cNvSpPr/>
          <p:nvPr/>
        </p:nvSpPr>
        <p:spPr>
          <a:xfrm>
            <a:off x="179513" y="1628800"/>
            <a:ext cx="8640959" cy="2382191"/>
          </a:xfrm>
          <a:prstGeom prst="rect">
            <a:avLst/>
          </a:prstGeom>
        </p:spPr>
        <p:txBody>
          <a:bodyPr wrap="square">
            <a:spAutoFit/>
          </a:bodyPr>
          <a:lstStyle/>
          <a:p>
            <a:pPr marL="457200" indent="-457200" algn="just">
              <a:buFont typeface="Wingdings" panose="05000000000000000000" pitchFamily="2" charset="2"/>
              <a:buChar char="u"/>
            </a:pP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Answer</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rPr>
              <a:t>: First, observe that only the CPI changes; the clock rate and instruction count remain identical. We start by finding the original CPI with neither enhancement:</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只有</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CPI</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变化了</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(clock</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和</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IC</a:t>
            </a:r>
            <a:r>
              <a:rPr lang="zh-CN" altLang="en-US"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未变</a:t>
            </a:r>
            <a:r>
              <a:rPr lang="en-US" altLang="zh-CN"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p>
          <a:p>
            <a:pPr marL="457200" indent="-457200" algn="just">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a:p>
            <a:pPr marL="457200" indent="-457200" algn="just">
              <a:spcBef>
                <a:spcPct val="20000"/>
              </a:spcBef>
              <a:spcAft>
                <a:spcPts val="1200"/>
              </a:spcAft>
              <a:buFont typeface="Wingdings" panose="05000000000000000000" pitchFamily="2" charset="2"/>
              <a:buChar char="u"/>
            </a:pP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itchFamily="2" charset="2"/>
            </a:endParaRPr>
          </a:p>
        </p:txBody>
      </p:sp>
      <p:sp>
        <p:nvSpPr>
          <p:cNvPr id="12" name="矩形 11">
            <a:extLst>
              <a:ext uri="{FF2B5EF4-FFF2-40B4-BE49-F238E27FC236}">
                <a16:creationId xmlns:a16="http://schemas.microsoft.com/office/drawing/2014/main" id="{C66E4DDB-CBC7-AE4C-A33D-54CA768132F6}"/>
              </a:ext>
            </a:extLst>
          </p:cNvPr>
          <p:cNvSpPr/>
          <p:nvPr/>
        </p:nvSpPr>
        <p:spPr>
          <a:xfrm>
            <a:off x="-252536" y="4535038"/>
            <a:ext cx="9073008" cy="830997"/>
          </a:xfrm>
          <a:prstGeom prst="rect">
            <a:avLst/>
          </a:prstGeom>
        </p:spPr>
        <p:txBody>
          <a:bodyPr wrap="square">
            <a:spAutoFit/>
          </a:bodyPr>
          <a:lstStyle/>
          <a:p>
            <a:pPr marL="914400" indent="-457200" algn="just">
              <a:buFont typeface="Wingdings" panose="05000000000000000000" pitchFamily="2" charset="2"/>
              <a:buChar char="u"/>
            </a:pP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We can compute the CPI for the enhanced FPSQR by subtracting the cycles saved from the original CPI: </a:t>
            </a:r>
          </a:p>
        </p:txBody>
      </p:sp>
      <p:pic>
        <p:nvPicPr>
          <p:cNvPr id="9" name="图片 8">
            <a:extLst>
              <a:ext uri="{FF2B5EF4-FFF2-40B4-BE49-F238E27FC236}">
                <a16:creationId xmlns:a16="http://schemas.microsoft.com/office/drawing/2014/main" id="{90F81F0B-6161-F546-A29F-8A60A22EF69C}"/>
              </a:ext>
            </a:extLst>
          </p:cNvPr>
          <p:cNvPicPr>
            <a:picLocks noChangeAspect="1"/>
          </p:cNvPicPr>
          <p:nvPr/>
        </p:nvPicPr>
        <p:blipFill>
          <a:blip r:embed="rId3"/>
          <a:stretch>
            <a:fillRect/>
          </a:stretch>
        </p:blipFill>
        <p:spPr>
          <a:xfrm>
            <a:off x="1619672" y="3021228"/>
            <a:ext cx="5490471" cy="1577721"/>
          </a:xfrm>
          <a:prstGeom prst="rect">
            <a:avLst/>
          </a:prstGeom>
        </p:spPr>
      </p:pic>
      <p:pic>
        <p:nvPicPr>
          <p:cNvPr id="11" name="图片 10">
            <a:extLst>
              <a:ext uri="{FF2B5EF4-FFF2-40B4-BE49-F238E27FC236}">
                <a16:creationId xmlns:a16="http://schemas.microsoft.com/office/drawing/2014/main" id="{D8B7D1C2-6081-2D40-9EFA-E989662CB9B1}"/>
              </a:ext>
            </a:extLst>
          </p:cNvPr>
          <p:cNvPicPr>
            <a:picLocks noChangeAspect="1"/>
          </p:cNvPicPr>
          <p:nvPr/>
        </p:nvPicPr>
        <p:blipFill>
          <a:blip r:embed="rId4"/>
          <a:stretch>
            <a:fillRect/>
          </a:stretch>
        </p:blipFill>
        <p:spPr>
          <a:xfrm>
            <a:off x="400056" y="5413335"/>
            <a:ext cx="8764656" cy="1087345"/>
          </a:xfrm>
          <a:prstGeom prst="rect">
            <a:avLst/>
          </a:prstGeom>
        </p:spPr>
      </p:pic>
    </p:spTree>
    <p:extLst>
      <p:ext uri="{BB962C8B-B14F-4D97-AF65-F5344CB8AC3E}">
        <p14:creationId xmlns:p14="http://schemas.microsoft.com/office/powerpoint/2010/main" val="1106526103"/>
      </p:ext>
    </p:extLst>
  </p:cSld>
  <p:clrMapOvr>
    <a:masterClrMapping/>
  </p:clrMapOvr>
  <p:transition/>
</p:sld>
</file>

<file path=ppt/theme/theme1.xml><?xml version="1.0" encoding="utf-8"?>
<a:theme xmlns:a="http://schemas.openxmlformats.org/drawingml/2006/main" name="CS152-SP98">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2400" b="1" i="0" u="none" strike="noStrike" cap="none" normalizeH="0" baseline="0" smtClean="0">
            <a:ln>
              <a:noFill/>
            </a:ln>
            <a:solidFill>
              <a:schemeClr val="accent1"/>
            </a:solidFill>
            <a:effectLst/>
            <a:latin typeface="Arial" panose="020B0604020202020204"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2400" b="1" i="0" u="none" strike="noStrike" cap="none" normalizeH="0" baseline="0" smtClean="0">
            <a:ln>
              <a:noFill/>
            </a:ln>
            <a:solidFill>
              <a:schemeClr val="accent1"/>
            </a:solidFill>
            <a:effectLst/>
            <a:latin typeface="Arial" panose="020B0604020202020204"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10421</TotalTime>
  <Pages>47</Pages>
  <Words>9572</Words>
  <Characters>0</Characters>
  <Application>Microsoft Office PowerPoint</Application>
  <DocSecurity>0</DocSecurity>
  <PresentationFormat>信纸(8.5x11 英寸)</PresentationFormat>
  <Lines>0</Lines>
  <Paragraphs>1124</Paragraphs>
  <Slides>125</Slides>
  <Notes>115</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5</vt:i4>
      </vt:variant>
      <vt:variant>
        <vt:lpstr>幻灯片标题</vt:lpstr>
      </vt:variant>
      <vt:variant>
        <vt:i4>125</vt:i4>
      </vt:variant>
    </vt:vector>
  </HeadingPairs>
  <TitlesOfParts>
    <vt:vector size="141" baseType="lpstr">
      <vt:lpstr>黑体</vt:lpstr>
      <vt:lpstr>华文隶书</vt:lpstr>
      <vt:lpstr>华文中宋</vt:lpstr>
      <vt:lpstr>宋体</vt:lpstr>
      <vt:lpstr>Arial</vt:lpstr>
      <vt:lpstr>Cambria Math</vt:lpstr>
      <vt:lpstr>Symbol</vt:lpstr>
      <vt:lpstr>Times New Roman</vt:lpstr>
      <vt:lpstr>Verdana</vt:lpstr>
      <vt:lpstr>Wingdings</vt:lpstr>
      <vt:lpstr>CS152-SP98</vt:lpstr>
      <vt:lpstr>BMP 图像</vt:lpstr>
      <vt:lpstr>剪辑</vt:lpstr>
      <vt:lpstr>BMP 图象</vt:lpstr>
      <vt:lpstr>Equation</vt:lpstr>
      <vt:lpstr>Microsoft 公式 3.0</vt:lpstr>
      <vt:lpstr> Computer Architecture 计算机体系结构</vt:lpstr>
      <vt:lpstr>课程概况 </vt:lpstr>
      <vt:lpstr>课程概况 </vt:lpstr>
      <vt:lpstr>课程概况 </vt:lpstr>
      <vt:lpstr>课程概况 </vt:lpstr>
      <vt:lpstr>Contents </vt:lpstr>
      <vt:lpstr> Chapter 1. Fundamentals of Computer Architecture       计算机体系结构的基本原理 </vt:lpstr>
      <vt:lpstr>PowerPoint 演示文稿</vt:lpstr>
      <vt:lpstr>1.1 Layers of Computer systems</vt:lpstr>
      <vt:lpstr>1.1 Layers of Computer systems</vt:lpstr>
      <vt:lpstr>1.1 Layers of Computer systems</vt:lpstr>
      <vt:lpstr>1.1 Layers of Computer systems</vt:lpstr>
      <vt:lpstr>1.1 Layers of Computer systems</vt:lpstr>
      <vt:lpstr>1.1 Layers of Computer systems</vt:lpstr>
      <vt:lpstr>1.1 Layers of Computer systems</vt:lpstr>
      <vt:lpstr>1.1 Layers of Computer systems</vt:lpstr>
      <vt:lpstr>1.1 Layers of Computer systems</vt:lpstr>
      <vt:lpstr>1.1 Layers of Computer systems</vt:lpstr>
      <vt:lpstr>1.1 Layers of Computer systems</vt:lpstr>
      <vt:lpstr>1.2 Computer Architecture and Implementation</vt:lpstr>
      <vt:lpstr>1.2 Computer Architecture and Implementation</vt:lpstr>
      <vt:lpstr>1.2 Computer Architecture and Implementation</vt:lpstr>
      <vt:lpstr>1.2 Computer Architecture and Implementation</vt:lpstr>
      <vt:lpstr>1.2 Computer Architecture and Implementation</vt:lpstr>
      <vt:lpstr>1.2 Computer Architecture and Implementation</vt:lpstr>
      <vt:lpstr>1.2 Computer Architecture and Implementation</vt:lpstr>
      <vt:lpstr>1.2 Computer Architecture and Implementation</vt:lpstr>
      <vt:lpstr>1.2 Computer Architecture and Implementation</vt:lpstr>
      <vt:lpstr>1.2 Computer Architecture and Implementation</vt:lpstr>
      <vt:lpstr>1.2 Computer Architecture and Implementation</vt:lpstr>
      <vt:lpstr>1.2 Computer Architecture and Implementation</vt:lpstr>
      <vt:lpstr>1.2 Computer Architecture and Implementation</vt:lpstr>
      <vt:lpstr>1.3 The Task of A Computer Designer</vt:lpstr>
      <vt:lpstr>1.3 The Task of A Computer Designer</vt:lpstr>
      <vt:lpstr>1.3 The Task of A Computer Designer</vt:lpstr>
      <vt:lpstr>PowerPoint 演示文稿</vt:lpstr>
      <vt:lpstr>1.4 Measuring and Reporting Performance</vt:lpstr>
      <vt:lpstr>1.4 Measuring and Reporting Performance</vt:lpstr>
      <vt:lpstr>1.4 Measuring and Reporting Performance</vt:lpstr>
      <vt:lpstr>1.4 Measuring and Reporting Performance</vt:lpstr>
      <vt:lpstr>1.4 Measuring and Reporting Performance</vt:lpstr>
      <vt:lpstr>1.4 Measuring and Reporting Performance</vt:lpstr>
      <vt:lpstr>1.4 Measuring and Reporting Performance</vt:lpstr>
      <vt:lpstr>1.4 Measuring and Reporting Performance</vt:lpstr>
      <vt:lpstr>1.4 Measuring and Reporting Performance</vt:lpstr>
      <vt:lpstr>1.4 Measuring and Reporting Performance</vt:lpstr>
      <vt:lpstr>PowerPoint 演示文稿</vt:lpstr>
      <vt:lpstr>1.4 Measuring and Reporting Performance</vt:lpstr>
      <vt:lpstr>PowerPoint 演示文稿</vt:lpstr>
      <vt:lpstr> Computer Architecture 计算机体系结构</vt:lpstr>
      <vt:lpstr>课程概况 </vt:lpstr>
      <vt:lpstr>课程概况 </vt:lpstr>
      <vt:lpstr>1.1 Layers of Computer systems</vt:lpstr>
      <vt:lpstr>1.2 Computer Architecture and Implementation</vt:lpstr>
      <vt:lpstr>1.2 Computer Architecture and Implementation</vt:lpstr>
      <vt:lpstr>1.4 Measuring and Reporting Performance</vt:lpstr>
      <vt:lpstr>1.4 Measuring and Reporting Performance</vt:lpstr>
      <vt:lpstr>1.4 Measuring and Reporting Performance</vt:lpstr>
      <vt:lpstr>1.4 Measuring and Reporting Performance</vt:lpstr>
      <vt:lpstr>1.4 Measuring and Reporting Performance</vt:lpstr>
      <vt:lpstr>1.4 Measuring and Reporting Performance</vt:lpstr>
      <vt:lpstr>1.4 Measuring and Reporting Performance</vt:lpstr>
      <vt:lpstr>1.4 Measuring and Reporting Performance</vt:lpstr>
      <vt:lpstr>1.4 Measuring and Reporting Performance</vt:lpstr>
      <vt:lpstr>1.4 Measuring and Reporting Performance</vt:lpstr>
      <vt:lpstr>1.4 Measuring and Reporting Performance</vt:lpstr>
      <vt:lpstr>1.4 Measuring and Reporting Performance</vt:lpstr>
      <vt:lpstr>1.4 Measuring and Reporting Performance</vt:lpstr>
      <vt:lpstr>1.4 Measuring and Reporting Performance</vt:lpstr>
      <vt:lpstr>1.4 Measuring and Reporting Performance</vt:lpstr>
      <vt:lpstr>1.4 Measuring and Reporting Performance</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1.5 Quantitative Principles of Computer Design</vt:lpstr>
      <vt:lpstr> Computer Architecture 计算机体系结构</vt:lpstr>
      <vt:lpstr>1.5 Quantitative Principles of Computer Design</vt:lpstr>
      <vt:lpstr>1.5 Quantitative Principles of Computer Design</vt:lpstr>
      <vt:lpstr>1.5 Quantitative Principles of Computer Design</vt:lpstr>
      <vt:lpstr>1.5 Quantitative Principles of Computer Design</vt:lpstr>
      <vt:lpstr>1.6 Classification of Computer Architecture</vt:lpstr>
      <vt:lpstr>1.6 Classification of Computer Architecture</vt:lpstr>
      <vt:lpstr>1.6 Classification of Computer Architecture</vt:lpstr>
      <vt:lpstr>1.6 Classification of Computer Architecture</vt:lpstr>
      <vt:lpstr>PowerPoint 演示文稿</vt:lpstr>
      <vt:lpstr>1.6 Classification of Computer Architecture</vt:lpstr>
      <vt:lpstr>1.6 Classification of Computer Architecture</vt:lpstr>
    </vt:vector>
  </TitlesOfParts>
  <Manager/>
  <Company>UC Berkeley</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Architecture</dc:title>
  <dc:subject/>
  <dc:creator>YiTian</dc:creator>
  <cp:keywords/>
  <dc:description/>
  <cp:lastModifiedBy>家玮 江</cp:lastModifiedBy>
  <cp:revision>1222</cp:revision>
  <cp:lastPrinted>1999-08-22T22:40:57Z</cp:lastPrinted>
  <dcterms:created xsi:type="dcterms:W3CDTF">1997-08-19T16:58:46Z</dcterms:created>
  <dcterms:modified xsi:type="dcterms:W3CDTF">2025-01-06T05:55:28Z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2052-10.1.0.6205</vt:lpwstr>
  </property>
</Properties>
</file>